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5"/>
  </p:notesMasterIdLst>
  <p:sldIdLst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2890" autoAdjust="0"/>
  </p:normalViewPr>
  <p:slideViewPr>
    <p:cSldViewPr snapToGrid="0">
      <p:cViewPr varScale="1">
        <p:scale>
          <a:sx n="54" d="100"/>
          <a:sy n="54" d="100"/>
        </p:scale>
        <p:origin x="13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376C1-A62F-4785-8A7B-92CCF267E186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50256-F1EF-4430-96C8-BFBEC303D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0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171450" lvl="0" indent="-17145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1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All individual and business decisions and actions, no matter how small, lead to large</a:t>
            </a:r>
            <a:r>
              <a:rPr lang="en-US" sz="1200" baseline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 aggregate impacts</a:t>
            </a:r>
            <a:endParaRPr lang="en-US" sz="1200" dirty="0" smtClean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  <a:rtl val="0"/>
            </a:endParaRP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1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Bring human life and activities </a:t>
            </a:r>
            <a:r>
              <a:rPr lang="en-US" sz="1200" b="1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in balance </a:t>
            </a:r>
            <a:r>
              <a:rPr lang="en-US" sz="1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with Earth’s main cycles and finitude</a:t>
            </a:r>
          </a:p>
          <a:p>
            <a:pPr marL="171450" lvl="0" indent="-171450"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1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Bring human-made world </a:t>
            </a:r>
            <a:r>
              <a:rPr lang="en-US" sz="1200" b="1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in balance </a:t>
            </a:r>
            <a:r>
              <a:rPr lang="en-US" sz="1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with the natural world where diversity, </a:t>
            </a:r>
            <a:r>
              <a:rPr lang="en-US" sz="1200" b="1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resilience</a:t>
            </a:r>
            <a:r>
              <a:rPr lang="en-US" sz="1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, redundancy, smallness, </a:t>
            </a:r>
            <a:r>
              <a:rPr lang="en-US" sz="1200" b="1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interdependence</a:t>
            </a:r>
            <a:r>
              <a:rPr lang="en-US" sz="1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, waste-is-food, </a:t>
            </a:r>
            <a:r>
              <a:rPr lang="en-US" sz="1200" b="1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slowness</a:t>
            </a:r>
            <a:r>
              <a:rPr lang="en-US" sz="1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 are the keys to survive and thrive</a:t>
            </a:r>
          </a:p>
          <a:p>
            <a:pPr marL="171450" lvl="0" indent="-171450"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120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There is no trash,</a:t>
            </a:r>
            <a:r>
              <a:rPr lang="en-US" sz="1200" baseline="0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  <a:rtl val="0"/>
              </a:rPr>
              <a:t> no waste, no landfill in nature</a:t>
            </a:r>
            <a:endParaRPr lang="en-US" sz="1200" dirty="0" smtClean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  <a:rtl val="0"/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681" name="Shape 68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4968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Shape 1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4" name="Shape 1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800" dirty="0" smtClean="0"/>
              <a:t>A solution to the wicked problems we have created</a:t>
            </a:r>
            <a:r>
              <a:rPr lang="en-US" sz="2800" baseline="0" dirty="0" smtClean="0"/>
              <a:t> in the last 300 years</a:t>
            </a:r>
          </a:p>
          <a:p>
            <a:r>
              <a:rPr lang="en-US" sz="2800" baseline="0" dirty="0" smtClean="0"/>
              <a:t>A major opportunity for doing things differently with a positive impact on all 3 sustainability dimensions</a:t>
            </a:r>
            <a:endParaRPr lang="en-US" sz="280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Calibri"/>
              <a:rtl val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Calibri"/>
                <a:rtl val="0"/>
              </a:rPr>
              <a:t>Operates on two planes</a:t>
            </a:r>
          </a:p>
          <a:p>
            <a:pPr marL="571500" marR="0" lvl="1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Calibri"/>
                <a:rtl val="0"/>
              </a:rPr>
              <a:t>Product circles within flows of natural and technical materials between producers, servicers and users</a:t>
            </a:r>
          </a:p>
          <a:p>
            <a:pPr marL="571500" marR="0" lvl="1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Calibri"/>
                <a:rtl val="0"/>
              </a:rPr>
              <a:t>Growth and disposal are replaced by circles of maintenance, long-lasting value and usage</a:t>
            </a:r>
          </a:p>
          <a:p>
            <a:pPr marL="571500" marR="0" lvl="1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Calibri"/>
                <a:rtl val="0"/>
              </a:rPr>
              <a:t>Local symbiosis connects market and non-market stakeholders with the shared goal of prosperity and sustainability for all</a:t>
            </a:r>
          </a:p>
          <a:p>
            <a:pPr marL="571500" marR="0" lvl="1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Calibri"/>
              <a:rtl val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Calibri"/>
                <a:rtl val="0"/>
              </a:rPr>
              <a:t>In both planes, waste not acceptable</a:t>
            </a:r>
          </a:p>
          <a:p>
            <a:pPr marL="1143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23456"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Calibri"/>
                <a:rtl val="0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sym typeface="Calibri"/>
                <a:rtl val="0"/>
              </a:rPr>
              <a:t>For every waste flow, feedstock demand is searched or created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8629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ern="0" dirty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5737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ern="0" dirty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263050"/>
                </a:solidFill>
              </a:rPr>
              <a:t>December 6, 2016</a:t>
            </a:r>
            <a:endParaRPr dirty="0">
              <a:solidFill>
                <a:srgbClr val="26305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263050"/>
                </a:solidFill>
              </a:rPr>
              <a:pPr/>
              <a:t>‹#›</a:t>
            </a:fld>
            <a:endParaRPr dirty="0">
              <a:solidFill>
                <a:srgbClr val="26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28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ern="0" dirty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1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6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70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ern="0" dirty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943600"/>
            <a:ext cx="9144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3774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lang="en-US" dirty="0">
              <a:solidFill>
                <a:srgbClr val="E5E8E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lang="en-US" dirty="0">
              <a:solidFill>
                <a:srgbClr val="E5E8E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>
                <a:solidFill>
                  <a:srgbClr val="E5E8E8"/>
                </a:solidFill>
              </a:rPr>
              <a:pPr/>
              <a:t>‹#›</a:t>
            </a:fld>
            <a:endParaRPr lang="en-US"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8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kern="0" dirty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79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ernate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83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6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06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lang="en-US" dirty="0">
              <a:solidFill>
                <a:srgbClr val="E5E8E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lang="en-US" dirty="0">
              <a:solidFill>
                <a:srgbClr val="E5E8E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>
                <a:solidFill>
                  <a:srgbClr val="E5E8E8"/>
                </a:solidFill>
              </a:rPr>
              <a:pPr/>
              <a:t>‹#›</a:t>
            </a:fld>
            <a:endParaRPr lang="en-US"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0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4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263050"/>
                </a:solidFill>
              </a:rPr>
              <a:t>December 6, 2016</a:t>
            </a:r>
            <a:endParaRPr dirty="0">
              <a:solidFill>
                <a:srgbClr val="26305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>
                <a:solidFill>
                  <a:srgbClr val="263050"/>
                </a:solidFill>
              </a:rPr>
              <a:t>Indianapolis Forum - Indiana Circular Economy 2016</a:t>
            </a:r>
            <a:endParaRPr dirty="0">
              <a:solidFill>
                <a:srgbClr val="263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263050"/>
                </a:solidFill>
              </a:rPr>
              <a:pPr/>
              <a:t>‹#›</a:t>
            </a:fld>
            <a:endParaRPr dirty="0">
              <a:solidFill>
                <a:srgbClr val="26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44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48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ern="0" dirty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892" y="685800"/>
            <a:ext cx="637032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263050"/>
                </a:solidFill>
              </a:rPr>
              <a:t>December 6, 2016</a:t>
            </a:r>
            <a:endParaRPr dirty="0">
              <a:solidFill>
                <a:srgbClr val="26305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263050"/>
                </a:solidFill>
              </a:rPr>
              <a:pPr/>
              <a:t>‹#›</a:t>
            </a:fld>
            <a:endParaRPr dirty="0">
              <a:solidFill>
                <a:srgbClr val="26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18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ern="0" dirty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4355592"/>
            <a:ext cx="32004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85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6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96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kern="0" dirty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316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ernate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3810000"/>
            <a:ext cx="9144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9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70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35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41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263050"/>
                </a:solidFill>
              </a:rPr>
              <a:t>December 6, 2016</a:t>
            </a:r>
            <a:endParaRPr dirty="0">
              <a:solidFill>
                <a:srgbClr val="26305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>
                <a:solidFill>
                  <a:srgbClr val="263050"/>
                </a:solidFill>
              </a:rPr>
              <a:t>Indianapolis Forum - Indiana Circular Economy 2016</a:t>
            </a:r>
            <a:endParaRPr dirty="0">
              <a:solidFill>
                <a:srgbClr val="263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263050"/>
                </a:solidFill>
              </a:rPr>
              <a:pPr/>
              <a:t>‹#›</a:t>
            </a:fld>
            <a:endParaRPr dirty="0">
              <a:solidFill>
                <a:srgbClr val="263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16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4212" y="685800"/>
            <a:ext cx="723900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0412" y="4367308"/>
            <a:ext cx="32004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33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FBF5"/>
            </a:gs>
            <a:gs pos="16000">
              <a:schemeClr val="accent3">
                <a:lumMod val="20000"/>
                <a:lumOff val="80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kern="0" dirty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37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100000"/>
        <a:buFont typeface="Arial" pitchFamily="34" charset="0"/>
        <a:buChar char="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00000"/>
        <a:buFont typeface="Arial" pitchFamily="34" charset="0"/>
        <a:buChar char="▪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2160">
          <p15:clr>
            <a:srgbClr val="F26B43"/>
          </p15:clr>
        </p15:guide>
        <p15:guide id="4294967295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FBF5"/>
            </a:gs>
            <a:gs pos="16000">
              <a:schemeClr val="accent3">
                <a:lumMod val="20000"/>
                <a:lumOff val="80000"/>
              </a:schemeClr>
            </a:gs>
            <a:gs pos="8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endParaRPr kern="0" dirty="0">
              <a:solidFill>
                <a:prstClr val="white"/>
              </a:solidFill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2"/>
                </a:solidFill>
              </a:defRPr>
            </a:lvl1pPr>
          </a:lstStyle>
          <a:p>
            <a:r>
              <a:rPr lang="pt-BR" smtClean="0">
                <a:solidFill>
                  <a:srgbClr val="E5E8E8"/>
                </a:solidFill>
              </a:rPr>
              <a:t>Indianapolis Forum - Indiana Circular Economy 2016</a:t>
            </a:r>
            <a:endParaRPr dirty="0"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>
                <a:solidFill>
                  <a:srgbClr val="E5E8E8"/>
                </a:solidFill>
              </a:rPr>
              <a:pPr/>
              <a:t>‹#›</a:t>
            </a:fld>
            <a:endParaRPr dirty="0">
              <a:solidFill>
                <a:srgbClr val="E5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1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100000"/>
        <a:buFont typeface="Arial" pitchFamily="34" charset="0"/>
        <a:buChar char="▪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100000"/>
        <a:buFont typeface="Arial" pitchFamily="34" charset="0"/>
        <a:buChar char="▪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2160">
          <p15:clr>
            <a:srgbClr val="F26B43"/>
          </p15:clr>
        </p15:guide>
        <p15:guide id="4294967295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7" name="Shape 627"/>
          <p:cNvGrpSpPr/>
          <p:nvPr/>
        </p:nvGrpSpPr>
        <p:grpSpPr>
          <a:xfrm>
            <a:off x="5071647" y="1103509"/>
            <a:ext cx="2018319" cy="4510004"/>
            <a:chOff x="2991523" y="0"/>
            <a:chExt cx="2144951" cy="5418665"/>
          </a:xfrm>
        </p:grpSpPr>
        <p:sp>
          <p:nvSpPr>
            <p:cNvPr id="628" name="Shape 628"/>
            <p:cNvSpPr/>
            <p:nvPr/>
          </p:nvSpPr>
          <p:spPr>
            <a:xfrm>
              <a:off x="3457857" y="0"/>
              <a:ext cx="1678617" cy="16787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412" y="60000"/>
                  </a:moveTo>
                  <a:lnTo>
                    <a:pt x="8412" y="60000"/>
                  </a:lnTo>
                  <a:cubicBezTo>
                    <a:pt x="8412" y="32868"/>
                    <a:pt x="29175" y="10313"/>
                    <a:pt x="56058" y="8240"/>
                  </a:cubicBezTo>
                  <a:cubicBezTo>
                    <a:pt x="82942" y="6168"/>
                    <a:pt x="106878" y="25277"/>
                    <a:pt x="110985" y="52091"/>
                  </a:cubicBezTo>
                  <a:cubicBezTo>
                    <a:pt x="115093" y="78906"/>
                    <a:pt x="97987" y="104381"/>
                    <a:pt x="71731" y="110550"/>
                  </a:cubicBezTo>
                  <a:lnTo>
                    <a:pt x="71165" y="118250"/>
                  </a:lnTo>
                  <a:lnTo>
                    <a:pt x="56662" y="105450"/>
                  </a:lnTo>
                  <a:lnTo>
                    <a:pt x="73278" y="89474"/>
                  </a:lnTo>
                  <a:lnTo>
                    <a:pt x="72724" y="97025"/>
                  </a:lnTo>
                  <a:cubicBezTo>
                    <a:pt x="91165" y="90411"/>
                    <a:pt x="101805" y="70704"/>
                    <a:pt x="97443" y="51241"/>
                  </a:cubicBezTo>
                  <a:cubicBezTo>
                    <a:pt x="93080" y="31778"/>
                    <a:pt x="75107" y="18765"/>
                    <a:pt x="55686" y="21007"/>
                  </a:cubicBezTo>
                  <a:cubicBezTo>
                    <a:pt x="36264" y="23249"/>
                    <a:pt x="21588" y="40033"/>
                    <a:pt x="21588" y="59999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29" name="Shape 629"/>
            <p:cNvSpPr/>
            <p:nvPr/>
          </p:nvSpPr>
          <p:spPr>
            <a:xfrm>
              <a:off x="3828469" y="607974"/>
              <a:ext cx="936764" cy="468171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30" name="Shape 630"/>
            <p:cNvSpPr txBox="1"/>
            <p:nvPr/>
          </p:nvSpPr>
          <p:spPr>
            <a:xfrm>
              <a:off x="3828469" y="607974"/>
              <a:ext cx="936764" cy="468171"/>
            </a:xfrm>
            <a:prstGeom prst="rect">
              <a:avLst/>
            </a:prstGeom>
            <a:noFill/>
            <a:ln>
              <a:noFill/>
            </a:ln>
          </p:spPr>
          <p:txBody>
            <a:bodyPr lIns="5225" tIns="5225" rIns="5225" bIns="5225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00"/>
                </a:spcAft>
                <a:buSzPct val="25000"/>
              </a:pPr>
              <a:r>
                <a:rPr lang="en" sz="1351" dirty="0">
                  <a:solidFill>
                    <a:srgbClr val="404040"/>
                  </a:solidFill>
                  <a:ea typeface="Calibri"/>
                  <a:cs typeface="Calibri"/>
                  <a:sym typeface="Calibri"/>
                </a:rPr>
                <a:t>Maintain</a:t>
              </a:r>
            </a:p>
          </p:txBody>
        </p:sp>
        <p:sp>
          <p:nvSpPr>
            <p:cNvPr id="631" name="Shape 631"/>
            <p:cNvSpPr/>
            <p:nvPr/>
          </p:nvSpPr>
          <p:spPr>
            <a:xfrm>
              <a:off x="2991523" y="964521"/>
              <a:ext cx="1678617" cy="16787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7296" y="24135"/>
                  </a:moveTo>
                  <a:lnTo>
                    <a:pt x="87969" y="33103"/>
                  </a:lnTo>
                  <a:lnTo>
                    <a:pt x="87969" y="33103"/>
                  </a:lnTo>
                  <a:cubicBezTo>
                    <a:pt x="77048" y="21250"/>
                    <a:pt x="60096" y="17516"/>
                    <a:pt x="45364" y="23719"/>
                  </a:cubicBezTo>
                  <a:cubicBezTo>
                    <a:pt x="30631" y="29921"/>
                    <a:pt x="21177" y="44772"/>
                    <a:pt x="21601" y="61045"/>
                  </a:cubicBezTo>
                  <a:cubicBezTo>
                    <a:pt x="22026" y="77317"/>
                    <a:pt x="32240" y="91632"/>
                    <a:pt x="47275" y="97025"/>
                  </a:cubicBezTo>
                  <a:lnTo>
                    <a:pt x="46721" y="89474"/>
                  </a:lnTo>
                  <a:lnTo>
                    <a:pt x="63337" y="105450"/>
                  </a:lnTo>
                  <a:lnTo>
                    <a:pt x="48834" y="118250"/>
                  </a:lnTo>
                  <a:lnTo>
                    <a:pt x="48268" y="110550"/>
                  </a:lnTo>
                  <a:lnTo>
                    <a:pt x="48268" y="110550"/>
                  </a:lnTo>
                  <a:cubicBezTo>
                    <a:pt x="26811" y="105508"/>
                    <a:pt x="10904" y="87309"/>
                    <a:pt x="8676" y="65249"/>
                  </a:cubicBezTo>
                  <a:cubicBezTo>
                    <a:pt x="6448" y="43190"/>
                    <a:pt x="18389" y="22142"/>
                    <a:pt x="38400" y="12858"/>
                  </a:cubicBezTo>
                  <a:cubicBezTo>
                    <a:pt x="58411" y="3574"/>
                    <a:pt x="82072" y="8105"/>
                    <a:pt x="97296" y="24135"/>
                  </a:cubicBezTo>
                  <a:close/>
                </a:path>
              </a:pathLst>
            </a:custGeom>
            <a:solidFill>
              <a:srgbClr val="FFFF00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32" name="Shape 632"/>
            <p:cNvSpPr/>
            <p:nvPr/>
          </p:nvSpPr>
          <p:spPr>
            <a:xfrm>
              <a:off x="3360246" y="1574663"/>
              <a:ext cx="936764" cy="468171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33" name="Shape 633"/>
            <p:cNvSpPr txBox="1"/>
            <p:nvPr/>
          </p:nvSpPr>
          <p:spPr>
            <a:xfrm>
              <a:off x="3360246" y="1574663"/>
              <a:ext cx="936764" cy="468171"/>
            </a:xfrm>
            <a:prstGeom prst="rect">
              <a:avLst/>
            </a:prstGeom>
            <a:noFill/>
            <a:ln>
              <a:noFill/>
            </a:ln>
          </p:spPr>
          <p:txBody>
            <a:bodyPr lIns="5225" tIns="5225" rIns="5225" bIns="5225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00"/>
                </a:spcAft>
                <a:buSzPct val="25000"/>
              </a:pPr>
              <a:r>
                <a:rPr lang="en" sz="1351" dirty="0">
                  <a:solidFill>
                    <a:srgbClr val="404040"/>
                  </a:solidFill>
                  <a:ea typeface="Calibri"/>
                  <a:cs typeface="Calibri"/>
                  <a:sym typeface="Calibri"/>
                </a:rPr>
                <a:t>Reuse</a:t>
              </a:r>
            </a:p>
          </p:txBody>
        </p:sp>
        <p:sp>
          <p:nvSpPr>
            <p:cNvPr id="634" name="Shape 634"/>
            <p:cNvSpPr/>
            <p:nvPr/>
          </p:nvSpPr>
          <p:spPr>
            <a:xfrm>
              <a:off x="3457857" y="1933380"/>
              <a:ext cx="1678617" cy="16787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2703" y="24135"/>
                  </a:moveTo>
                  <a:lnTo>
                    <a:pt x="22703" y="24135"/>
                  </a:lnTo>
                  <a:cubicBezTo>
                    <a:pt x="37927" y="8105"/>
                    <a:pt x="61588" y="3574"/>
                    <a:pt x="81599" y="12858"/>
                  </a:cubicBezTo>
                  <a:cubicBezTo>
                    <a:pt x="101610" y="22142"/>
                    <a:pt x="113551" y="43190"/>
                    <a:pt x="111323" y="65249"/>
                  </a:cubicBezTo>
                  <a:cubicBezTo>
                    <a:pt x="109095" y="87309"/>
                    <a:pt x="93188" y="105508"/>
                    <a:pt x="71731" y="110550"/>
                  </a:cubicBezTo>
                  <a:lnTo>
                    <a:pt x="71165" y="118250"/>
                  </a:lnTo>
                  <a:lnTo>
                    <a:pt x="56662" y="105450"/>
                  </a:lnTo>
                  <a:lnTo>
                    <a:pt x="73278" y="89474"/>
                  </a:lnTo>
                  <a:lnTo>
                    <a:pt x="72724" y="97025"/>
                  </a:lnTo>
                  <a:cubicBezTo>
                    <a:pt x="87759" y="91632"/>
                    <a:pt x="97973" y="77317"/>
                    <a:pt x="98398" y="61045"/>
                  </a:cubicBezTo>
                  <a:cubicBezTo>
                    <a:pt x="98822" y="44772"/>
                    <a:pt x="89368" y="29921"/>
                    <a:pt x="74635" y="23719"/>
                  </a:cubicBezTo>
                  <a:cubicBezTo>
                    <a:pt x="59903" y="17516"/>
                    <a:pt x="42951" y="21250"/>
                    <a:pt x="32030" y="33103"/>
                  </a:cubicBezTo>
                  <a:close/>
                </a:path>
              </a:pathLst>
            </a:custGeom>
            <a:solidFill>
              <a:srgbClr val="BBD6EE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35" name="Shape 635"/>
            <p:cNvSpPr/>
            <p:nvPr/>
          </p:nvSpPr>
          <p:spPr>
            <a:xfrm>
              <a:off x="3828469" y="2540811"/>
              <a:ext cx="936764" cy="468171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36" name="Shape 636"/>
            <p:cNvSpPr txBox="1"/>
            <p:nvPr/>
          </p:nvSpPr>
          <p:spPr>
            <a:xfrm>
              <a:off x="3267920" y="2540800"/>
              <a:ext cx="1775714" cy="468300"/>
            </a:xfrm>
            <a:prstGeom prst="rect">
              <a:avLst/>
            </a:prstGeom>
            <a:noFill/>
            <a:ln>
              <a:noFill/>
            </a:ln>
          </p:spPr>
          <p:txBody>
            <a:bodyPr lIns="5225" tIns="5225" rIns="5225" bIns="5225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00"/>
                </a:spcAft>
                <a:buSzPct val="25000"/>
              </a:pPr>
              <a:r>
                <a:rPr lang="en" sz="1351" dirty="0">
                  <a:solidFill>
                    <a:srgbClr val="404040"/>
                  </a:solidFill>
                  <a:ea typeface="Calibri"/>
                  <a:cs typeface="Calibri"/>
                  <a:sym typeface="Calibri"/>
                </a:rPr>
                <a:t>Remanufacture</a:t>
              </a:r>
            </a:p>
          </p:txBody>
        </p:sp>
        <p:sp>
          <p:nvSpPr>
            <p:cNvPr id="637" name="Shape 637"/>
            <p:cNvSpPr/>
            <p:nvPr/>
          </p:nvSpPr>
          <p:spPr>
            <a:xfrm>
              <a:off x="2991523" y="2899527"/>
              <a:ext cx="1678617" cy="16787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7296" y="24135"/>
                  </a:moveTo>
                  <a:lnTo>
                    <a:pt x="87969" y="33103"/>
                  </a:lnTo>
                  <a:lnTo>
                    <a:pt x="87969" y="33103"/>
                  </a:lnTo>
                  <a:cubicBezTo>
                    <a:pt x="77048" y="21250"/>
                    <a:pt x="60096" y="17516"/>
                    <a:pt x="45364" y="23719"/>
                  </a:cubicBezTo>
                  <a:cubicBezTo>
                    <a:pt x="30631" y="29921"/>
                    <a:pt x="21177" y="44772"/>
                    <a:pt x="21601" y="61045"/>
                  </a:cubicBezTo>
                  <a:cubicBezTo>
                    <a:pt x="22026" y="77317"/>
                    <a:pt x="32240" y="91632"/>
                    <a:pt x="47275" y="97025"/>
                  </a:cubicBezTo>
                  <a:lnTo>
                    <a:pt x="46721" y="89474"/>
                  </a:lnTo>
                  <a:lnTo>
                    <a:pt x="63337" y="105450"/>
                  </a:lnTo>
                  <a:lnTo>
                    <a:pt x="48834" y="118250"/>
                  </a:lnTo>
                  <a:lnTo>
                    <a:pt x="48268" y="110550"/>
                  </a:lnTo>
                  <a:lnTo>
                    <a:pt x="48268" y="110550"/>
                  </a:lnTo>
                  <a:cubicBezTo>
                    <a:pt x="26811" y="105508"/>
                    <a:pt x="10904" y="87309"/>
                    <a:pt x="8676" y="65249"/>
                  </a:cubicBezTo>
                  <a:cubicBezTo>
                    <a:pt x="6448" y="43190"/>
                    <a:pt x="18389" y="22142"/>
                    <a:pt x="38400" y="12858"/>
                  </a:cubicBezTo>
                  <a:cubicBezTo>
                    <a:pt x="58411" y="3574"/>
                    <a:pt x="82072" y="8105"/>
                    <a:pt x="97296" y="24135"/>
                  </a:cubicBezTo>
                  <a:close/>
                </a:path>
              </a:pathLst>
            </a:custGeom>
            <a:solidFill>
              <a:srgbClr val="C9C9C9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38" name="Shape 638"/>
            <p:cNvSpPr/>
            <p:nvPr/>
          </p:nvSpPr>
          <p:spPr>
            <a:xfrm>
              <a:off x="3360246" y="3507503"/>
              <a:ext cx="936764" cy="468171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39" name="Shape 639"/>
            <p:cNvSpPr txBox="1"/>
            <p:nvPr/>
          </p:nvSpPr>
          <p:spPr>
            <a:xfrm>
              <a:off x="3360246" y="3507503"/>
              <a:ext cx="936764" cy="468171"/>
            </a:xfrm>
            <a:prstGeom prst="rect">
              <a:avLst/>
            </a:prstGeom>
            <a:noFill/>
            <a:ln>
              <a:noFill/>
            </a:ln>
          </p:spPr>
          <p:txBody>
            <a:bodyPr lIns="5225" tIns="5225" rIns="5225" bIns="5225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00"/>
                </a:spcAft>
                <a:buSzPct val="25000"/>
              </a:pPr>
              <a:r>
                <a:rPr lang="en" sz="1351" dirty="0">
                  <a:solidFill>
                    <a:srgbClr val="404040"/>
                  </a:solidFill>
                  <a:ea typeface="Calibri"/>
                  <a:cs typeface="Calibri"/>
                  <a:sym typeface="Calibri"/>
                </a:rPr>
                <a:t>Recycle</a:t>
              </a:r>
            </a:p>
          </p:txBody>
        </p:sp>
        <p:sp>
          <p:nvSpPr>
            <p:cNvPr id="640" name="Shape 640"/>
            <p:cNvSpPr/>
            <p:nvPr/>
          </p:nvSpPr>
          <p:spPr>
            <a:xfrm>
              <a:off x="3577196" y="3975675"/>
              <a:ext cx="1442144" cy="1442990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rgbClr val="F32E19"/>
            </a:solidFill>
            <a:ln w="12700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41" name="Shape 641"/>
            <p:cNvSpPr/>
            <p:nvPr/>
          </p:nvSpPr>
          <p:spPr>
            <a:xfrm>
              <a:off x="3828469" y="4474192"/>
              <a:ext cx="936764" cy="468171"/>
            </a:xfrm>
            <a:prstGeom prst="rect">
              <a:avLst/>
            </a:prstGeom>
            <a:noFill/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42" name="Shape 642"/>
            <p:cNvSpPr txBox="1"/>
            <p:nvPr/>
          </p:nvSpPr>
          <p:spPr>
            <a:xfrm>
              <a:off x="3828469" y="4474192"/>
              <a:ext cx="936764" cy="468171"/>
            </a:xfrm>
            <a:prstGeom prst="rect">
              <a:avLst/>
            </a:prstGeom>
            <a:noFill/>
            <a:ln>
              <a:noFill/>
            </a:ln>
          </p:spPr>
          <p:txBody>
            <a:bodyPr lIns="5225" tIns="5225" rIns="5225" bIns="5225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300"/>
                </a:spcAft>
                <a:buSzPct val="25000"/>
              </a:pPr>
              <a:r>
                <a:rPr lang="en" sz="1351" dirty="0">
                  <a:solidFill>
                    <a:srgbClr val="404040"/>
                  </a:solidFill>
                  <a:ea typeface="Calibri"/>
                  <a:cs typeface="Calibri"/>
                  <a:sym typeface="Calibri"/>
                </a:rPr>
                <a:t>Nourish</a:t>
              </a:r>
            </a:p>
          </p:txBody>
        </p:sp>
      </p:grpSp>
      <p:sp>
        <p:nvSpPr>
          <p:cNvPr id="643" name="Shape 643"/>
          <p:cNvSpPr/>
          <p:nvPr/>
        </p:nvSpPr>
        <p:spPr>
          <a:xfrm>
            <a:off x="663772" y="218613"/>
            <a:ext cx="911565" cy="814839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sz="1351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4" name="Shape 644"/>
          <p:cNvSpPr txBox="1"/>
          <p:nvPr/>
        </p:nvSpPr>
        <p:spPr>
          <a:xfrm>
            <a:off x="1563417" y="269889"/>
            <a:ext cx="2823232" cy="589208"/>
          </a:xfrm>
          <a:prstGeom prst="rect">
            <a:avLst/>
          </a:prstGeom>
          <a:noFill/>
          <a:ln>
            <a:noFill/>
          </a:ln>
          <a:effectLst>
            <a:glow rad="101600">
              <a:srgbClr val="DFDA10">
                <a:alpha val="40000"/>
              </a:srgbClr>
            </a:glow>
          </a:effectLst>
        </p:spPr>
        <p:txBody>
          <a:bodyPr lIns="91425" tIns="91425" rIns="91425" bIns="91425" anchor="ctr" anchorCtr="0">
            <a:noAutofit/>
          </a:bodyPr>
          <a:lstStyle/>
          <a:p>
            <a:pPr>
              <a:buSzPct val="25000"/>
            </a:pPr>
            <a:r>
              <a:rPr lang="en" sz="1400" b="1" i="1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Natural nuclear fusion power plant</a:t>
            </a:r>
          </a:p>
          <a:p>
            <a:pPr>
              <a:buSzPct val="25000"/>
            </a:pPr>
            <a:r>
              <a:rPr lang="en" sz="1400" b="1" i="1" dirty="0">
                <a:solidFill>
                  <a:srgbClr val="404040"/>
                </a:solidFill>
                <a:ea typeface="Calibri"/>
                <a:cs typeface="Calibri"/>
                <a:sym typeface="Calibri"/>
              </a:rPr>
              <a:t>Virtually</a:t>
            </a:r>
            <a:r>
              <a:rPr lang="en" sz="1400" b="1" i="1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free, infinite</a:t>
            </a:r>
          </a:p>
          <a:p>
            <a:pPr>
              <a:buSzPct val="25000"/>
            </a:pPr>
            <a:r>
              <a:rPr lang="en" sz="1400" b="1" i="1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Renewable  </a:t>
            </a:r>
          </a:p>
        </p:txBody>
      </p:sp>
      <p:sp>
        <p:nvSpPr>
          <p:cNvPr id="645" name="Shape 645"/>
          <p:cNvSpPr/>
          <p:nvPr/>
        </p:nvSpPr>
        <p:spPr>
          <a:xfrm rot="-5400000" flipH="1">
            <a:off x="2168338" y="2188212"/>
            <a:ext cx="2372151" cy="29460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83" y="34175"/>
                </a:moveTo>
                <a:lnTo>
                  <a:pt x="583" y="34175"/>
                </a:lnTo>
                <a:cubicBezTo>
                  <a:pt x="-2678" y="22567"/>
                  <a:pt x="7879" y="11072"/>
                  <a:pt x="27614" y="4745"/>
                </a:cubicBezTo>
                <a:cubicBezTo>
                  <a:pt x="47350" y="-1581"/>
                  <a:pt x="72649" y="-1581"/>
                  <a:pt x="92385" y="4745"/>
                </a:cubicBezTo>
                <a:cubicBezTo>
                  <a:pt x="112120" y="11072"/>
                  <a:pt x="122678" y="22567"/>
                  <a:pt x="119416" y="34175"/>
                </a:cubicBezTo>
                <a:lnTo>
                  <a:pt x="74854" y="113543"/>
                </a:lnTo>
                <a:cubicBezTo>
                  <a:pt x="73813" y="117246"/>
                  <a:pt x="67477" y="120000"/>
                  <a:pt x="60000" y="120000"/>
                </a:cubicBezTo>
                <a:cubicBezTo>
                  <a:pt x="52522" y="120000"/>
                  <a:pt x="46186" y="117246"/>
                  <a:pt x="45145" y="113543"/>
                </a:cubicBezTo>
                <a:close/>
                <a:moveTo>
                  <a:pt x="6000" y="30000"/>
                </a:moveTo>
                <a:lnTo>
                  <a:pt x="6000" y="30000"/>
                </a:lnTo>
                <a:cubicBezTo>
                  <a:pt x="6000" y="43900"/>
                  <a:pt x="30176" y="55168"/>
                  <a:pt x="60000" y="55168"/>
                </a:cubicBezTo>
                <a:cubicBezTo>
                  <a:pt x="89823" y="55168"/>
                  <a:pt x="114000" y="43900"/>
                  <a:pt x="114000" y="30000"/>
                </a:cubicBezTo>
                <a:cubicBezTo>
                  <a:pt x="114000" y="16099"/>
                  <a:pt x="89823" y="4831"/>
                  <a:pt x="60000" y="4831"/>
                </a:cubicBezTo>
                <a:cubicBezTo>
                  <a:pt x="30176" y="4831"/>
                  <a:pt x="6000" y="16099"/>
                  <a:pt x="6000" y="29999"/>
                </a:cubicBezTo>
                <a:close/>
              </a:path>
            </a:pathLst>
          </a:custGeom>
          <a:solidFill>
            <a:schemeClr val="lt1">
              <a:alpha val="40000"/>
            </a:schemeClr>
          </a:solidFill>
          <a:ln w="9525" cap="flat">
            <a:solidFill>
              <a:srgbClr val="599BD5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75" tIns="68575" rIns="68575" bIns="68575" anchor="ctr" anchorCtr="0">
            <a:noAutofit/>
          </a:bodyPr>
          <a:lstStyle/>
          <a:p>
            <a:endParaRPr sz="1351" dirty="0">
              <a:solidFill>
                <a:srgbClr val="404040"/>
              </a:solidFill>
            </a:endParaRPr>
          </a:p>
        </p:txBody>
      </p:sp>
      <p:grpSp>
        <p:nvGrpSpPr>
          <p:cNvPr id="646" name="Shape 646"/>
          <p:cNvGrpSpPr/>
          <p:nvPr/>
        </p:nvGrpSpPr>
        <p:grpSpPr>
          <a:xfrm>
            <a:off x="3304800" y="3021102"/>
            <a:ext cx="845176" cy="733591"/>
            <a:chOff x="3928532" y="749129"/>
            <a:chExt cx="1524000" cy="1524000"/>
          </a:xfrm>
        </p:grpSpPr>
        <p:sp>
          <p:nvSpPr>
            <p:cNvPr id="647" name="Shape 647"/>
            <p:cNvSpPr/>
            <p:nvPr/>
          </p:nvSpPr>
          <p:spPr>
            <a:xfrm>
              <a:off x="3928532" y="749129"/>
              <a:ext cx="1524000" cy="1524000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48" name="Shape 648"/>
            <p:cNvSpPr/>
            <p:nvPr/>
          </p:nvSpPr>
          <p:spPr>
            <a:xfrm>
              <a:off x="4151717" y="972313"/>
              <a:ext cx="1077630" cy="1077630"/>
            </a:xfrm>
            <a:prstGeom prst="rect">
              <a:avLst/>
            </a:prstGeom>
            <a:noFill/>
            <a:ln>
              <a:noFill/>
            </a:ln>
          </p:spPr>
          <p:txBody>
            <a:bodyPr lIns="17151" tIns="17151" rIns="17151" bIns="17151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  <a:buSzPct val="25000"/>
              </a:pPr>
              <a:r>
                <a:rPr lang="en" sz="1400">
                  <a:solidFill>
                    <a:prstClr val="white"/>
                  </a:solidFill>
                  <a:ea typeface="Calibri"/>
                  <a:cs typeface="Calibri"/>
                  <a:sym typeface="Calibri"/>
                </a:rPr>
                <a:t>Toxic</a:t>
              </a:r>
            </a:p>
          </p:txBody>
        </p:sp>
      </p:grpSp>
      <p:grpSp>
        <p:nvGrpSpPr>
          <p:cNvPr id="649" name="Shape 649"/>
          <p:cNvGrpSpPr/>
          <p:nvPr/>
        </p:nvGrpSpPr>
        <p:grpSpPr>
          <a:xfrm>
            <a:off x="2200140" y="2774482"/>
            <a:ext cx="939235" cy="816311"/>
            <a:chOff x="1739608" y="1285025"/>
            <a:chExt cx="1524000" cy="1524000"/>
          </a:xfrm>
        </p:grpSpPr>
        <p:sp>
          <p:nvSpPr>
            <p:cNvPr id="650" name="Shape 650"/>
            <p:cNvSpPr/>
            <p:nvPr/>
          </p:nvSpPr>
          <p:spPr>
            <a:xfrm>
              <a:off x="1739608" y="1285025"/>
              <a:ext cx="1524000" cy="1524000"/>
            </a:xfrm>
            <a:prstGeom prst="ellipse">
              <a:avLst/>
            </a:prstGeom>
            <a:solidFill>
              <a:srgbClr val="7F7F7F"/>
            </a:solidFill>
            <a:ln w="9525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51" name="Shape 651"/>
            <p:cNvSpPr/>
            <p:nvPr/>
          </p:nvSpPr>
          <p:spPr>
            <a:xfrm>
              <a:off x="1962792" y="1508209"/>
              <a:ext cx="1077630" cy="1077630"/>
            </a:xfrm>
            <a:prstGeom prst="rect">
              <a:avLst/>
            </a:prstGeom>
            <a:noFill/>
            <a:ln>
              <a:noFill/>
            </a:ln>
          </p:spPr>
          <p:txBody>
            <a:bodyPr lIns="17151" tIns="17151" rIns="17151" bIns="17151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  <a:buSzPct val="25000"/>
              </a:pPr>
              <a:r>
                <a:rPr lang="en" sz="1400">
                  <a:solidFill>
                    <a:prstClr val="white"/>
                  </a:solidFill>
                  <a:ea typeface="Calibri"/>
                  <a:cs typeface="Calibri"/>
                  <a:sym typeface="Calibri"/>
                </a:rPr>
                <a:t>Virgin</a:t>
              </a:r>
            </a:p>
          </p:txBody>
        </p:sp>
      </p:grpSp>
      <p:grpSp>
        <p:nvGrpSpPr>
          <p:cNvPr id="652" name="Shape 652"/>
          <p:cNvGrpSpPr/>
          <p:nvPr/>
        </p:nvGrpSpPr>
        <p:grpSpPr>
          <a:xfrm>
            <a:off x="1903434" y="3710338"/>
            <a:ext cx="1157535" cy="768012"/>
            <a:chOff x="3461173" y="2260936"/>
            <a:chExt cx="1524000" cy="1524000"/>
          </a:xfrm>
        </p:grpSpPr>
        <p:sp>
          <p:nvSpPr>
            <p:cNvPr id="653" name="Shape 653"/>
            <p:cNvSpPr/>
            <p:nvPr/>
          </p:nvSpPr>
          <p:spPr>
            <a:xfrm>
              <a:off x="3461173" y="2260936"/>
              <a:ext cx="1524000" cy="1524000"/>
            </a:xfrm>
            <a:prstGeom prst="ellipse">
              <a:avLst/>
            </a:prstGeom>
            <a:solidFill>
              <a:srgbClr val="BF9000"/>
            </a:solidFill>
            <a:ln w="9525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54" name="Shape 654"/>
            <p:cNvSpPr/>
            <p:nvPr/>
          </p:nvSpPr>
          <p:spPr>
            <a:xfrm>
              <a:off x="3684357" y="2484122"/>
              <a:ext cx="1077630" cy="1077630"/>
            </a:xfrm>
            <a:prstGeom prst="rect">
              <a:avLst/>
            </a:prstGeom>
            <a:noFill/>
            <a:ln>
              <a:noFill/>
            </a:ln>
          </p:spPr>
          <p:txBody>
            <a:bodyPr lIns="17151" tIns="17151" rIns="17151" bIns="17151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  <a:buSzPct val="25000"/>
              </a:pPr>
              <a:r>
                <a:rPr lang="en" sz="1400">
                  <a:solidFill>
                    <a:prstClr val="white"/>
                  </a:solidFill>
                  <a:ea typeface="Calibri"/>
                  <a:cs typeface="Calibri"/>
                  <a:sym typeface="Calibri"/>
                </a:rPr>
                <a:t>Non-renewable</a:t>
              </a:r>
            </a:p>
          </p:txBody>
        </p:sp>
      </p:grpSp>
      <p:sp>
        <p:nvSpPr>
          <p:cNvPr id="655" name="Shape 655"/>
          <p:cNvSpPr/>
          <p:nvPr/>
        </p:nvSpPr>
        <p:spPr>
          <a:xfrm rot="5400000">
            <a:off x="7704251" y="2083963"/>
            <a:ext cx="2308539" cy="294604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583" y="34175"/>
                </a:moveTo>
                <a:lnTo>
                  <a:pt x="583" y="34175"/>
                </a:lnTo>
                <a:cubicBezTo>
                  <a:pt x="-2678" y="22567"/>
                  <a:pt x="7879" y="11072"/>
                  <a:pt x="27614" y="4745"/>
                </a:cubicBezTo>
                <a:cubicBezTo>
                  <a:pt x="47350" y="-1581"/>
                  <a:pt x="72649" y="-1581"/>
                  <a:pt x="92385" y="4745"/>
                </a:cubicBezTo>
                <a:cubicBezTo>
                  <a:pt x="112120" y="11072"/>
                  <a:pt x="122678" y="22567"/>
                  <a:pt x="119416" y="34175"/>
                </a:cubicBezTo>
                <a:lnTo>
                  <a:pt x="74854" y="113543"/>
                </a:lnTo>
                <a:cubicBezTo>
                  <a:pt x="73813" y="117246"/>
                  <a:pt x="67477" y="120000"/>
                  <a:pt x="60000" y="120000"/>
                </a:cubicBezTo>
                <a:cubicBezTo>
                  <a:pt x="52522" y="120000"/>
                  <a:pt x="46186" y="117246"/>
                  <a:pt x="45145" y="113543"/>
                </a:cubicBezTo>
                <a:close/>
                <a:moveTo>
                  <a:pt x="6000" y="30000"/>
                </a:moveTo>
                <a:lnTo>
                  <a:pt x="6000" y="30000"/>
                </a:lnTo>
                <a:cubicBezTo>
                  <a:pt x="6000" y="43971"/>
                  <a:pt x="30176" y="55298"/>
                  <a:pt x="60000" y="55298"/>
                </a:cubicBezTo>
                <a:cubicBezTo>
                  <a:pt x="89823" y="55298"/>
                  <a:pt x="114000" y="43971"/>
                  <a:pt x="114000" y="30000"/>
                </a:cubicBezTo>
                <a:cubicBezTo>
                  <a:pt x="114000" y="16028"/>
                  <a:pt x="89823" y="4701"/>
                  <a:pt x="60000" y="4701"/>
                </a:cubicBezTo>
                <a:cubicBezTo>
                  <a:pt x="30176" y="4701"/>
                  <a:pt x="6000" y="16028"/>
                  <a:pt x="6000" y="29999"/>
                </a:cubicBezTo>
                <a:close/>
              </a:path>
            </a:pathLst>
          </a:custGeom>
          <a:solidFill>
            <a:schemeClr val="lt1">
              <a:alpha val="40000"/>
            </a:schemeClr>
          </a:solidFill>
          <a:ln w="9525" cap="flat">
            <a:solidFill>
              <a:srgbClr val="599BD5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75" tIns="68575" rIns="68575" bIns="68575" anchor="ctr" anchorCtr="0">
            <a:noAutofit/>
          </a:bodyPr>
          <a:lstStyle/>
          <a:p>
            <a:endParaRPr sz="1351" dirty="0">
              <a:solidFill>
                <a:srgbClr val="404040"/>
              </a:solidFill>
            </a:endParaRPr>
          </a:p>
        </p:txBody>
      </p:sp>
      <p:grpSp>
        <p:nvGrpSpPr>
          <p:cNvPr id="656" name="Shape 656"/>
          <p:cNvGrpSpPr/>
          <p:nvPr/>
        </p:nvGrpSpPr>
        <p:grpSpPr>
          <a:xfrm>
            <a:off x="7736941" y="2908926"/>
            <a:ext cx="1098380" cy="801709"/>
            <a:chOff x="3928532" y="749129"/>
            <a:chExt cx="1524000" cy="1524000"/>
          </a:xfrm>
          <a:solidFill>
            <a:schemeClr val="accent6"/>
          </a:solidFill>
        </p:grpSpPr>
        <p:sp>
          <p:nvSpPr>
            <p:cNvPr id="657" name="Shape 657"/>
            <p:cNvSpPr/>
            <p:nvPr/>
          </p:nvSpPr>
          <p:spPr>
            <a:xfrm>
              <a:off x="3928532" y="749129"/>
              <a:ext cx="1524000" cy="1524000"/>
            </a:xfrm>
            <a:prstGeom prst="ellipse">
              <a:avLst/>
            </a:prstGeom>
            <a:grpFill/>
            <a:ln w="9525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58" name="Shape 658"/>
            <p:cNvSpPr/>
            <p:nvPr/>
          </p:nvSpPr>
          <p:spPr>
            <a:xfrm>
              <a:off x="4151717" y="972313"/>
              <a:ext cx="1077630" cy="1077630"/>
            </a:xfrm>
            <a:prstGeom prst="rect">
              <a:avLst/>
            </a:prstGeom>
            <a:grpFill/>
            <a:ln>
              <a:noFill/>
            </a:ln>
          </p:spPr>
          <p:txBody>
            <a:bodyPr lIns="17151" tIns="17151" rIns="17151" bIns="17151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  <a:buSzPct val="25000"/>
              </a:pPr>
              <a:r>
                <a:rPr lang="en" sz="1400" dirty="0">
                  <a:solidFill>
                    <a:prstClr val="white"/>
                  </a:solidFill>
                  <a:ea typeface="Calibri"/>
                  <a:cs typeface="Calibri"/>
                  <a:sym typeface="Calibri"/>
                </a:rPr>
                <a:t>Non-toxic</a:t>
              </a:r>
            </a:p>
          </p:txBody>
        </p:sp>
      </p:grpSp>
      <p:grpSp>
        <p:nvGrpSpPr>
          <p:cNvPr id="659" name="Shape 659"/>
          <p:cNvGrpSpPr/>
          <p:nvPr/>
        </p:nvGrpSpPr>
        <p:grpSpPr>
          <a:xfrm>
            <a:off x="9083101" y="3477978"/>
            <a:ext cx="1248439" cy="816311"/>
            <a:chOff x="1739608" y="1285025"/>
            <a:chExt cx="1524000" cy="1524000"/>
          </a:xfrm>
        </p:grpSpPr>
        <p:sp>
          <p:nvSpPr>
            <p:cNvPr id="660" name="Shape 660"/>
            <p:cNvSpPr/>
            <p:nvPr/>
          </p:nvSpPr>
          <p:spPr>
            <a:xfrm>
              <a:off x="1739608" y="1285025"/>
              <a:ext cx="1524000" cy="1524000"/>
            </a:xfrm>
            <a:prstGeom prst="ellipse">
              <a:avLst/>
            </a:prstGeom>
            <a:solidFill>
              <a:srgbClr val="FF66FF"/>
            </a:solidFill>
            <a:ln w="9525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61" name="Shape 661"/>
            <p:cNvSpPr/>
            <p:nvPr/>
          </p:nvSpPr>
          <p:spPr>
            <a:xfrm>
              <a:off x="1962792" y="1508209"/>
              <a:ext cx="1077630" cy="1077630"/>
            </a:xfrm>
            <a:prstGeom prst="rect">
              <a:avLst/>
            </a:prstGeom>
            <a:solidFill>
              <a:srgbClr val="FF66FF"/>
            </a:solidFill>
            <a:ln>
              <a:noFill/>
            </a:ln>
          </p:spPr>
          <p:txBody>
            <a:bodyPr lIns="17151" tIns="17151" rIns="17151" bIns="17151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  <a:buSzPct val="25000"/>
              </a:pPr>
              <a:r>
                <a:rPr lang="en" sz="1400">
                  <a:solidFill>
                    <a:prstClr val="white"/>
                  </a:solidFill>
                  <a:ea typeface="Calibri"/>
                  <a:cs typeface="Calibri"/>
                  <a:sym typeface="Calibri"/>
                </a:rPr>
                <a:t>Non-virgin</a:t>
              </a:r>
            </a:p>
          </p:txBody>
        </p:sp>
      </p:grpSp>
      <p:grpSp>
        <p:nvGrpSpPr>
          <p:cNvPr id="662" name="Shape 662"/>
          <p:cNvGrpSpPr/>
          <p:nvPr/>
        </p:nvGrpSpPr>
        <p:grpSpPr>
          <a:xfrm>
            <a:off x="8998941" y="2686383"/>
            <a:ext cx="1198979" cy="768012"/>
            <a:chOff x="3461173" y="2260936"/>
            <a:chExt cx="1524000" cy="1524000"/>
          </a:xfrm>
          <a:solidFill>
            <a:schemeClr val="accent5">
              <a:lumMod val="75000"/>
            </a:schemeClr>
          </a:solidFill>
        </p:grpSpPr>
        <p:sp>
          <p:nvSpPr>
            <p:cNvPr id="663" name="Shape 663"/>
            <p:cNvSpPr/>
            <p:nvPr/>
          </p:nvSpPr>
          <p:spPr>
            <a:xfrm>
              <a:off x="3461173" y="2260936"/>
              <a:ext cx="1524000" cy="1524000"/>
            </a:xfrm>
            <a:prstGeom prst="ellipse">
              <a:avLst/>
            </a:prstGeom>
            <a:grpFill/>
            <a:ln w="9525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64" name="Shape 664"/>
            <p:cNvSpPr/>
            <p:nvPr/>
          </p:nvSpPr>
          <p:spPr>
            <a:xfrm>
              <a:off x="3684357" y="2484122"/>
              <a:ext cx="1077630" cy="1077630"/>
            </a:xfrm>
            <a:prstGeom prst="rect">
              <a:avLst/>
            </a:prstGeom>
            <a:grpFill/>
            <a:ln>
              <a:noFill/>
            </a:ln>
          </p:spPr>
          <p:txBody>
            <a:bodyPr lIns="17151" tIns="17151" rIns="17151" bIns="17151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  <a:buSzPct val="25000"/>
              </a:pPr>
              <a:r>
                <a:rPr lang="en" sz="1400" dirty="0">
                  <a:solidFill>
                    <a:prstClr val="white"/>
                  </a:solidFill>
                  <a:ea typeface="Calibri"/>
                  <a:cs typeface="Calibri"/>
                  <a:sym typeface="Calibri"/>
                </a:rPr>
                <a:t>Renewable</a:t>
              </a:r>
            </a:p>
          </p:txBody>
        </p:sp>
      </p:grpSp>
      <p:grpSp>
        <p:nvGrpSpPr>
          <p:cNvPr id="665" name="Shape 665"/>
          <p:cNvGrpSpPr/>
          <p:nvPr/>
        </p:nvGrpSpPr>
        <p:grpSpPr>
          <a:xfrm>
            <a:off x="3254757" y="3590791"/>
            <a:ext cx="845176" cy="733591"/>
            <a:chOff x="3928532" y="749129"/>
            <a:chExt cx="1524000" cy="1524000"/>
          </a:xfrm>
        </p:grpSpPr>
        <p:sp>
          <p:nvSpPr>
            <p:cNvPr id="666" name="Shape 666"/>
            <p:cNvSpPr/>
            <p:nvPr/>
          </p:nvSpPr>
          <p:spPr>
            <a:xfrm>
              <a:off x="3928532" y="749129"/>
              <a:ext cx="1524000" cy="1524000"/>
            </a:xfrm>
            <a:prstGeom prst="ellipse">
              <a:avLst/>
            </a:prstGeom>
            <a:solidFill>
              <a:srgbClr val="1E4E79"/>
            </a:solidFill>
            <a:ln w="9525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67" name="Shape 667"/>
            <p:cNvSpPr/>
            <p:nvPr/>
          </p:nvSpPr>
          <p:spPr>
            <a:xfrm>
              <a:off x="4111992" y="972312"/>
              <a:ext cx="1117353" cy="1077630"/>
            </a:xfrm>
            <a:prstGeom prst="rect">
              <a:avLst/>
            </a:prstGeom>
            <a:solidFill>
              <a:srgbClr val="1E4E79"/>
            </a:solidFill>
            <a:ln>
              <a:noFill/>
            </a:ln>
          </p:spPr>
          <p:txBody>
            <a:bodyPr lIns="17151" tIns="17151" rIns="17151" bIns="17151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  <a:buSzPct val="25000"/>
              </a:pPr>
              <a:r>
                <a:rPr lang="en" sz="1400" dirty="0">
                  <a:solidFill>
                    <a:prstClr val="white"/>
                  </a:solidFill>
                  <a:ea typeface="Calibri"/>
                  <a:cs typeface="Calibri"/>
                  <a:sym typeface="Calibri"/>
                </a:rPr>
                <a:t>Socially bad</a:t>
              </a:r>
            </a:p>
          </p:txBody>
        </p:sp>
      </p:grpSp>
      <p:grpSp>
        <p:nvGrpSpPr>
          <p:cNvPr id="668" name="Shape 668"/>
          <p:cNvGrpSpPr/>
          <p:nvPr/>
        </p:nvGrpSpPr>
        <p:grpSpPr>
          <a:xfrm>
            <a:off x="8084992" y="3720601"/>
            <a:ext cx="845176" cy="733591"/>
            <a:chOff x="3928532" y="749129"/>
            <a:chExt cx="1524000" cy="1524000"/>
          </a:xfrm>
        </p:grpSpPr>
        <p:sp>
          <p:nvSpPr>
            <p:cNvPr id="669" name="Shape 669"/>
            <p:cNvSpPr/>
            <p:nvPr/>
          </p:nvSpPr>
          <p:spPr>
            <a:xfrm>
              <a:off x="3928532" y="749129"/>
              <a:ext cx="1524000" cy="1524000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chemeClr val="lt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endParaRPr sz="1351" dirty="0">
                <a:solidFill>
                  <a:srgbClr val="404040"/>
                </a:solidFill>
              </a:endParaRPr>
            </a:p>
          </p:txBody>
        </p:sp>
        <p:sp>
          <p:nvSpPr>
            <p:cNvPr id="670" name="Shape 670"/>
            <p:cNvSpPr/>
            <p:nvPr/>
          </p:nvSpPr>
          <p:spPr>
            <a:xfrm>
              <a:off x="4040122" y="974583"/>
              <a:ext cx="1300819" cy="107763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lIns="17151" tIns="17151" rIns="17151" bIns="17151" anchor="ctr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500"/>
                </a:spcAft>
                <a:buSzPct val="25000"/>
              </a:pPr>
              <a:r>
                <a:rPr lang="en" sz="1400" dirty="0">
                  <a:solidFill>
                    <a:srgbClr val="404040"/>
                  </a:solidFill>
                  <a:ea typeface="Calibri"/>
                  <a:cs typeface="Calibri"/>
                  <a:sym typeface="Calibri"/>
                </a:rPr>
                <a:t>Socially good</a:t>
              </a:r>
            </a:p>
          </p:txBody>
        </p:sp>
      </p:grpSp>
      <p:sp>
        <p:nvSpPr>
          <p:cNvPr id="671" name="Shape 671"/>
          <p:cNvSpPr/>
          <p:nvPr/>
        </p:nvSpPr>
        <p:spPr>
          <a:xfrm>
            <a:off x="1784800" y="1103509"/>
            <a:ext cx="8546741" cy="1167713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69C3C7"/>
          </a:solidFill>
          <a:ln w="12700" cap="flat">
            <a:solidFill>
              <a:srgbClr val="42719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75" tIns="34275" rIns="68575" bIns="34275" anchor="ctr" anchorCtr="0">
            <a:noAutofit/>
          </a:bodyPr>
          <a:lstStyle/>
          <a:p>
            <a:pPr algn="ctr"/>
            <a:endParaRPr sz="14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2" name="Shape 672"/>
          <p:cNvSpPr txBox="1"/>
          <p:nvPr/>
        </p:nvSpPr>
        <p:spPr>
          <a:xfrm>
            <a:off x="3947035" y="654090"/>
            <a:ext cx="5587215" cy="484799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>
              <a:buSzPct val="25000"/>
            </a:pPr>
            <a:r>
              <a:rPr lang="en" sz="2000" b="1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Earth’s Biogeochemical and Hydrological Cycles</a:t>
            </a:r>
          </a:p>
          <a:p>
            <a:pPr algn="ctr"/>
            <a:endParaRPr sz="14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3" name="Shape 673"/>
          <p:cNvSpPr/>
          <p:nvPr/>
        </p:nvSpPr>
        <p:spPr>
          <a:xfrm rot="10800000">
            <a:off x="1784799" y="4847311"/>
            <a:ext cx="8546741" cy="1020559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5AD680"/>
          </a:solidFill>
          <a:ln w="12700" cap="flat">
            <a:solidFill>
              <a:srgbClr val="42719C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75" tIns="34275" rIns="68575" bIns="34275" anchor="ctr" anchorCtr="0">
            <a:noAutofit/>
          </a:bodyPr>
          <a:lstStyle/>
          <a:p>
            <a:pPr algn="ctr"/>
            <a:endParaRPr sz="140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4" name="Shape 674"/>
          <p:cNvSpPr txBox="1"/>
          <p:nvPr/>
        </p:nvSpPr>
        <p:spPr>
          <a:xfrm>
            <a:off x="4481849" y="5915387"/>
            <a:ext cx="2903651" cy="573535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algn="ctr">
              <a:buSzPct val="25000"/>
            </a:pPr>
            <a:r>
              <a:rPr lang="en" sz="2000" b="1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C, H, N, O, P, S</a:t>
            </a:r>
          </a:p>
          <a:p>
            <a:pPr algn="ctr">
              <a:buSzPct val="25000"/>
            </a:pPr>
            <a:r>
              <a:rPr lang="en" sz="2000" b="1" dirty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Life’s Essential Elements</a:t>
            </a:r>
          </a:p>
        </p:txBody>
      </p:sp>
      <p:sp>
        <p:nvSpPr>
          <p:cNvPr id="675" name="Shape 675"/>
          <p:cNvSpPr txBox="1"/>
          <p:nvPr/>
        </p:nvSpPr>
        <p:spPr>
          <a:xfrm>
            <a:off x="8374264" y="5808853"/>
            <a:ext cx="3647311" cy="496767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>
              <a:buSzPct val="25000"/>
            </a:pPr>
            <a:r>
              <a:rPr lang="en" sz="1600" i="1" dirty="0">
                <a:solidFill>
                  <a:srgbClr val="404040"/>
                </a:solidFill>
                <a:ea typeface="Calibri"/>
                <a:cs typeface="Calibri"/>
                <a:sym typeface="Calibri"/>
              </a:rPr>
              <a:t>Minimize irreducible waste/leakage</a:t>
            </a:r>
          </a:p>
          <a:p>
            <a:pPr>
              <a:buSzPct val="25000"/>
            </a:pPr>
            <a:r>
              <a:rPr lang="en" sz="1600" i="1" dirty="0">
                <a:solidFill>
                  <a:srgbClr val="404040"/>
                </a:solidFill>
                <a:ea typeface="Calibri"/>
                <a:cs typeface="Calibri"/>
                <a:sym typeface="Calibri"/>
              </a:rPr>
              <a:t>Create feedstocks that do not disrupt Earth’s cycles</a:t>
            </a:r>
          </a:p>
        </p:txBody>
      </p:sp>
      <p:sp>
        <p:nvSpPr>
          <p:cNvPr id="676" name="Shape 676"/>
          <p:cNvSpPr txBox="1"/>
          <p:nvPr/>
        </p:nvSpPr>
        <p:spPr>
          <a:xfrm rot="1394970">
            <a:off x="2928901" y="2550278"/>
            <a:ext cx="1880151" cy="38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351" dirty="0">
                <a:solidFill>
                  <a:srgbClr val="404040"/>
                </a:solidFill>
              </a:rPr>
              <a:t>Reduce/Eliminate</a:t>
            </a:r>
          </a:p>
        </p:txBody>
      </p:sp>
      <p:sp>
        <p:nvSpPr>
          <p:cNvPr id="677" name="Shape 677"/>
          <p:cNvSpPr txBox="1"/>
          <p:nvPr/>
        </p:nvSpPr>
        <p:spPr>
          <a:xfrm rot="20285978">
            <a:off x="7217987" y="2450427"/>
            <a:ext cx="1908860" cy="38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351" dirty="0">
                <a:solidFill>
                  <a:srgbClr val="404040"/>
                </a:solidFill>
              </a:rPr>
              <a:t>Increase/Maintain</a:t>
            </a:r>
          </a:p>
        </p:txBody>
      </p:sp>
      <p:sp>
        <p:nvSpPr>
          <p:cNvPr id="678" name="Shape 678"/>
          <p:cNvSpPr txBox="1"/>
          <p:nvPr/>
        </p:nvSpPr>
        <p:spPr>
          <a:xfrm rot="20145420">
            <a:off x="2622514" y="4362726"/>
            <a:ext cx="2345575" cy="38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351" dirty="0">
                <a:solidFill>
                  <a:srgbClr val="404040"/>
                </a:solidFill>
              </a:rPr>
              <a:t>Energy/Material Flows</a:t>
            </a:r>
          </a:p>
        </p:txBody>
      </p:sp>
      <p:sp>
        <p:nvSpPr>
          <p:cNvPr id="54" name="Shape 678"/>
          <p:cNvSpPr txBox="1"/>
          <p:nvPr/>
        </p:nvSpPr>
        <p:spPr>
          <a:xfrm rot="1380113">
            <a:off x="7234846" y="4377242"/>
            <a:ext cx="2345575" cy="38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351" dirty="0">
                <a:solidFill>
                  <a:srgbClr val="404040"/>
                </a:solidFill>
              </a:rPr>
              <a:t>Energy/Material Flows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lang="en-GB" dirty="0">
              <a:solidFill>
                <a:srgbClr val="E5E8E8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8A1F-CCD7-44E0-8D65-E9977E3AFFF7}" type="slidenum">
              <a:rPr lang="en-GB" smtClean="0">
                <a:solidFill>
                  <a:srgbClr val="E5E8E8"/>
                </a:solidFill>
              </a:rPr>
              <a:pPr/>
              <a:t>1</a:t>
            </a:fld>
            <a:endParaRPr lang="en-GB" dirty="0">
              <a:solidFill>
                <a:srgbClr val="E5E8E8"/>
              </a:solidFill>
            </a:endParaRPr>
          </a:p>
        </p:txBody>
      </p:sp>
      <p:sp>
        <p:nvSpPr>
          <p:cNvPr id="2" name="Oval Callout 1"/>
          <p:cNvSpPr/>
          <p:nvPr/>
        </p:nvSpPr>
        <p:spPr>
          <a:xfrm>
            <a:off x="10105626" y="283840"/>
            <a:ext cx="1789329" cy="1021275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AEA0A"/>
                </a:solidFill>
              </a:rPr>
              <a:t>Global impact</a:t>
            </a:r>
            <a:endParaRPr lang="en-US" sz="2000" b="1" dirty="0">
              <a:solidFill>
                <a:srgbClr val="3AEA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158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Shape 1174"/>
          <p:cNvSpPr/>
          <p:nvPr/>
        </p:nvSpPr>
        <p:spPr>
          <a:xfrm>
            <a:off x="4305225" y="1428819"/>
            <a:ext cx="1732513" cy="4575748"/>
          </a:xfrm>
          <a:prstGeom prst="ellipse">
            <a:avLst/>
          </a:prstGeom>
          <a:noFill/>
          <a:ln w="38100" cap="flat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sz="1351" dirty="0">
              <a:solidFill>
                <a:srgbClr val="404040"/>
              </a:solidFill>
            </a:endParaRPr>
          </a:p>
        </p:txBody>
      </p:sp>
      <p:sp>
        <p:nvSpPr>
          <p:cNvPr id="1175" name="Shape 1175"/>
          <p:cNvSpPr/>
          <p:nvPr/>
        </p:nvSpPr>
        <p:spPr>
          <a:xfrm>
            <a:off x="5823839" y="1428819"/>
            <a:ext cx="1646712" cy="4575748"/>
          </a:xfrm>
          <a:prstGeom prst="ellipse">
            <a:avLst/>
          </a:prstGeom>
          <a:noFill/>
          <a:ln w="34925" cap="flat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sz="1351" dirty="0">
              <a:solidFill>
                <a:srgbClr val="404040"/>
              </a:solidFill>
            </a:endParaRPr>
          </a:p>
        </p:txBody>
      </p:sp>
      <p:sp>
        <p:nvSpPr>
          <p:cNvPr id="1176" name="Shape 1176"/>
          <p:cNvSpPr/>
          <p:nvPr/>
        </p:nvSpPr>
        <p:spPr>
          <a:xfrm>
            <a:off x="1403396" y="2436001"/>
            <a:ext cx="9259909" cy="3349344"/>
          </a:xfrm>
          <a:prstGeom prst="ellips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sz="1351" dirty="0">
              <a:solidFill>
                <a:srgbClr val="404040"/>
              </a:solidFill>
            </a:endParaRPr>
          </a:p>
        </p:txBody>
      </p:sp>
      <p:pic>
        <p:nvPicPr>
          <p:cNvPr id="1177" name="Shape 1177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5288208" y="1691704"/>
            <a:ext cx="1145107" cy="1225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8" name="Shape 1178"/>
          <p:cNvPicPr preferRelativeResize="0"/>
          <p:nvPr/>
        </p:nvPicPr>
        <p:blipFill>
          <a:blip r:embed="rId4" cstate="print">
            <a:alphaModFix/>
          </a:blip>
          <a:stretch>
            <a:fillRect/>
          </a:stretch>
        </p:blipFill>
        <p:spPr>
          <a:xfrm>
            <a:off x="2059308" y="4519180"/>
            <a:ext cx="967781" cy="1165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9" name="Shape 1179"/>
          <p:cNvPicPr preferRelativeResize="0"/>
          <p:nvPr/>
        </p:nvPicPr>
        <p:blipFill>
          <a:blip r:embed="rId5" cstate="print">
            <a:alphaModFix/>
          </a:blip>
          <a:stretch>
            <a:fillRect/>
          </a:stretch>
        </p:blipFill>
        <p:spPr>
          <a:xfrm>
            <a:off x="4039767" y="1972605"/>
            <a:ext cx="890239" cy="961665"/>
          </a:xfrm>
          <a:prstGeom prst="rect">
            <a:avLst/>
          </a:prstGeom>
          <a:noFill/>
          <a:ln>
            <a:noFill/>
          </a:ln>
        </p:spPr>
      </p:pic>
      <p:sp>
        <p:nvSpPr>
          <p:cNvPr id="1180" name="Shape 1180"/>
          <p:cNvSpPr txBox="1"/>
          <p:nvPr/>
        </p:nvSpPr>
        <p:spPr>
          <a:xfrm>
            <a:off x="4839211" y="601157"/>
            <a:ext cx="2521545" cy="40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000" b="1" i="1" dirty="0">
                <a:solidFill>
                  <a:srgbClr val="404040"/>
                </a:solidFill>
              </a:rPr>
              <a:t>PRODUCT CIRCLES</a:t>
            </a:r>
          </a:p>
        </p:txBody>
      </p:sp>
      <p:sp>
        <p:nvSpPr>
          <p:cNvPr id="1183" name="Shape 1183"/>
          <p:cNvSpPr txBox="1"/>
          <p:nvPr/>
        </p:nvSpPr>
        <p:spPr>
          <a:xfrm>
            <a:off x="7460551" y="5586181"/>
            <a:ext cx="2404500" cy="527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000" b="1" i="1" dirty="0">
                <a:solidFill>
                  <a:srgbClr val="404040"/>
                </a:solidFill>
              </a:rPr>
              <a:t>LOCAL SYMBIOSIS</a:t>
            </a:r>
          </a:p>
        </p:txBody>
      </p:sp>
      <p:pic>
        <p:nvPicPr>
          <p:cNvPr id="1184" name="Shape 1184"/>
          <p:cNvPicPr preferRelativeResize="0"/>
          <p:nvPr/>
        </p:nvPicPr>
        <p:blipFill>
          <a:blip r:embed="rId6" cstate="print">
            <a:alphaModFix/>
          </a:blip>
          <a:stretch>
            <a:fillRect/>
          </a:stretch>
        </p:blipFill>
        <p:spPr>
          <a:xfrm>
            <a:off x="10319350" y="3367135"/>
            <a:ext cx="744751" cy="866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5" name="Shape 1185"/>
          <p:cNvPicPr preferRelativeResize="0"/>
          <p:nvPr/>
        </p:nvPicPr>
        <p:blipFill>
          <a:blip r:embed="rId7" cstate="print">
            <a:alphaModFix/>
          </a:blip>
          <a:stretch>
            <a:fillRect/>
          </a:stretch>
        </p:blipFill>
        <p:spPr>
          <a:xfrm>
            <a:off x="2197019" y="2264337"/>
            <a:ext cx="861124" cy="1225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6" name="Shape 1186"/>
          <p:cNvPicPr preferRelativeResize="0"/>
          <p:nvPr/>
        </p:nvPicPr>
        <p:blipFill>
          <a:blip r:embed="rId8" cstate="print">
            <a:alphaModFix/>
          </a:blip>
          <a:stretch>
            <a:fillRect/>
          </a:stretch>
        </p:blipFill>
        <p:spPr>
          <a:xfrm>
            <a:off x="9169909" y="4193657"/>
            <a:ext cx="1234152" cy="1262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7" name="Shape 1187"/>
          <p:cNvPicPr preferRelativeResize="0"/>
          <p:nvPr/>
        </p:nvPicPr>
        <p:blipFill>
          <a:blip r:embed="rId6" cstate="print">
            <a:alphaModFix/>
          </a:blip>
          <a:stretch>
            <a:fillRect/>
          </a:stretch>
        </p:blipFill>
        <p:spPr>
          <a:xfrm>
            <a:off x="5206445" y="5346175"/>
            <a:ext cx="1547700" cy="1020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8" name="Shape 1188"/>
          <p:cNvPicPr preferRelativeResize="0"/>
          <p:nvPr/>
        </p:nvPicPr>
        <p:blipFill>
          <a:blip r:embed="rId9" cstate="print">
            <a:alphaModFix/>
          </a:blip>
          <a:stretch>
            <a:fillRect/>
          </a:stretch>
        </p:blipFill>
        <p:spPr>
          <a:xfrm>
            <a:off x="4024562" y="4008882"/>
            <a:ext cx="744751" cy="1020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9" name="Shape 1189"/>
          <p:cNvPicPr preferRelativeResize="0"/>
          <p:nvPr/>
        </p:nvPicPr>
        <p:blipFill>
          <a:blip r:embed="rId10" cstate="print">
            <a:alphaModFix/>
          </a:blip>
          <a:stretch>
            <a:fillRect/>
          </a:stretch>
        </p:blipFill>
        <p:spPr>
          <a:xfrm>
            <a:off x="8707346" y="2167981"/>
            <a:ext cx="1076375" cy="1225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0" name="Shape 1190"/>
          <p:cNvPicPr preferRelativeResize="0"/>
          <p:nvPr/>
        </p:nvPicPr>
        <p:blipFill>
          <a:blip r:embed="rId11" cstate="print">
            <a:alphaModFix/>
          </a:blip>
          <a:stretch>
            <a:fillRect/>
          </a:stretch>
        </p:blipFill>
        <p:spPr>
          <a:xfrm>
            <a:off x="6894069" y="4076438"/>
            <a:ext cx="941076" cy="885484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1180"/>
          <p:cNvSpPr txBox="1"/>
          <p:nvPr/>
        </p:nvSpPr>
        <p:spPr>
          <a:xfrm>
            <a:off x="1809089" y="1254707"/>
            <a:ext cx="3922112" cy="40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 b="1" i="1" dirty="0">
                <a:solidFill>
                  <a:srgbClr val="00B050"/>
                </a:solidFill>
              </a:rPr>
              <a:t>BIO-BASED/NATURAL MATERIALS</a:t>
            </a:r>
          </a:p>
        </p:txBody>
      </p:sp>
      <p:sp>
        <p:nvSpPr>
          <p:cNvPr id="23" name="Shape 1180"/>
          <p:cNvSpPr txBox="1"/>
          <p:nvPr/>
        </p:nvSpPr>
        <p:spPr>
          <a:xfrm>
            <a:off x="6740379" y="1236455"/>
            <a:ext cx="3854845" cy="40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 b="1" i="1" dirty="0">
                <a:solidFill>
                  <a:srgbClr val="00B0F0"/>
                </a:solidFill>
              </a:rPr>
              <a:t>TECHNICAL/SYNTHETIC MATERIALS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325" y="2011018"/>
            <a:ext cx="910899" cy="98596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2557" y="3330281"/>
            <a:ext cx="6412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404040"/>
                </a:solidFill>
              </a:rPr>
              <a:t>$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38863" y="3485660"/>
            <a:ext cx="6412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404040"/>
                </a:solidFill>
              </a:rPr>
              <a:t>$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284" y="3809046"/>
            <a:ext cx="600104" cy="6876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097" y="3640069"/>
            <a:ext cx="600104" cy="687625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5E8E8"/>
                </a:solidFill>
              </a:rPr>
              <a:t>December 6, 2016</a:t>
            </a:r>
            <a:endParaRPr lang="en-GB" dirty="0">
              <a:solidFill>
                <a:srgbClr val="E5E8E8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8A1F-CCD7-44E0-8D65-E9977E3AFFF7}" type="slidenum">
              <a:rPr lang="en-GB" smtClean="0">
                <a:solidFill>
                  <a:srgbClr val="E5E8E8"/>
                </a:solidFill>
              </a:rPr>
              <a:pPr/>
              <a:t>2</a:t>
            </a:fld>
            <a:endParaRPr lang="en-GB" dirty="0">
              <a:solidFill>
                <a:srgbClr val="E5E8E8"/>
              </a:solidFill>
            </a:endParaRPr>
          </a:p>
        </p:txBody>
      </p:sp>
      <p:sp>
        <p:nvSpPr>
          <p:cNvPr id="28" name="Oval Callout 27"/>
          <p:cNvSpPr/>
          <p:nvPr/>
        </p:nvSpPr>
        <p:spPr>
          <a:xfrm>
            <a:off x="10105626" y="283840"/>
            <a:ext cx="1789329" cy="1021275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AEA0A"/>
                </a:solidFill>
              </a:rPr>
              <a:t>Local action</a:t>
            </a:r>
            <a:endParaRPr lang="en-US" sz="2000" b="1" dirty="0">
              <a:solidFill>
                <a:srgbClr val="3AEA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5630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Blue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anded Design Blue 16x9">
  <a:themeElements>
    <a:clrScheme name="Banded Design 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Widescreen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Corbel</vt:lpstr>
      <vt:lpstr>Euphemia</vt:lpstr>
      <vt:lpstr>Banded Design Blue 16x9</vt:lpstr>
      <vt:lpstr>1_Banded Design Blue 16x9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Silvia Leahu-Aluas</dc:creator>
  <cp:lastModifiedBy>Silvia Leahu-Aluas</cp:lastModifiedBy>
  <cp:revision>1</cp:revision>
  <dcterms:created xsi:type="dcterms:W3CDTF">2017-10-26T13:15:50Z</dcterms:created>
  <dcterms:modified xsi:type="dcterms:W3CDTF">2017-10-26T13:16:12Z</dcterms:modified>
</cp:coreProperties>
</file>