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301" r:id="rId4"/>
    <p:sldId id="342" r:id="rId5"/>
    <p:sldId id="343" r:id="rId6"/>
    <p:sldId id="261" r:id="rId7"/>
    <p:sldId id="344" r:id="rId8"/>
    <p:sldId id="274" r:id="rId9"/>
    <p:sldId id="300" r:id="rId10"/>
    <p:sldId id="292" r:id="rId11"/>
    <p:sldId id="295" r:id="rId12"/>
    <p:sldId id="336" r:id="rId13"/>
    <p:sldId id="304" r:id="rId14"/>
    <p:sldId id="297" r:id="rId15"/>
    <p:sldId id="314" r:id="rId16"/>
    <p:sldId id="330" r:id="rId17"/>
    <p:sldId id="328" r:id="rId18"/>
    <p:sldId id="302" r:id="rId19"/>
    <p:sldId id="345" r:id="rId20"/>
    <p:sldId id="313" r:id="rId21"/>
    <p:sldId id="309" r:id="rId22"/>
    <p:sldId id="311" r:id="rId23"/>
    <p:sldId id="308" r:id="rId24"/>
    <p:sldId id="315" r:id="rId25"/>
    <p:sldId id="269" r:id="rId26"/>
    <p:sldId id="273" r:id="rId27"/>
    <p:sldId id="316" r:id="rId28"/>
    <p:sldId id="296" r:id="rId29"/>
    <p:sldId id="338" r:id="rId30"/>
    <p:sldId id="337" r:id="rId31"/>
    <p:sldId id="339" r:id="rId32"/>
    <p:sldId id="317" r:id="rId33"/>
    <p:sldId id="333" r:id="rId34"/>
    <p:sldId id="340" r:id="rId35"/>
    <p:sldId id="341" r:id="rId36"/>
    <p:sldId id="284" r:id="rId37"/>
    <p:sldId id="278" r:id="rId38"/>
    <p:sldId id="281" r:id="rId39"/>
    <p:sldId id="285" r:id="rId40"/>
    <p:sldId id="282" r:id="rId41"/>
    <p:sldId id="286" r:id="rId42"/>
    <p:sldId id="331" r:id="rId43"/>
    <p:sldId id="310" r:id="rId44"/>
    <p:sldId id="318" r:id="rId45"/>
    <p:sldId id="290" r:id="rId46"/>
    <p:sldId id="272" r:id="rId47"/>
    <p:sldId id="291" r:id="rId48"/>
    <p:sldId id="279" r:id="rId49"/>
    <p:sldId id="319" r:id="rId50"/>
    <p:sldId id="320" r:id="rId51"/>
    <p:sldId id="321" r:id="rId52"/>
    <p:sldId id="322" r:id="rId53"/>
    <p:sldId id="325" r:id="rId54"/>
    <p:sldId id="323" r:id="rId55"/>
    <p:sldId id="335" r:id="rId56"/>
    <p:sldId id="287" r:id="rId57"/>
    <p:sldId id="324" r:id="rId58"/>
    <p:sldId id="288" r:id="rId59"/>
    <p:sldId id="28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0" autoAdjust="0"/>
    <p:restoredTop sz="94095" autoAdjust="0"/>
  </p:normalViewPr>
  <p:slideViewPr>
    <p:cSldViewPr snapToGrid="0">
      <p:cViewPr varScale="1">
        <p:scale>
          <a:sx n="67" d="100"/>
          <a:sy n="67" d="100"/>
        </p:scale>
        <p:origin x="7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45D20-32F5-4ADB-A21F-C442B42BBCC7}" type="datetimeFigureOut">
              <a:rPr lang="en-GB" smtClean="0"/>
              <a:t>06/09/2017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795341-B721-42CA-A3F8-FC3B17D81D98}" type="slidenum">
              <a:rPr lang="en-GB" smtClean="0"/>
              <a:t>‹#›</a:t>
            </a:fld>
            <a:endParaRPr lang="en-GB"/>
          </a:p>
        </p:txBody>
      </p:sp>
    </p:spTree>
    <p:extLst>
      <p:ext uri="{BB962C8B-B14F-4D97-AF65-F5344CB8AC3E}">
        <p14:creationId xmlns:p14="http://schemas.microsoft.com/office/powerpoint/2010/main" val="377167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 Child Trends, Do I REALLY Need a Logic Model?</a:t>
            </a:r>
            <a:r>
              <a:rPr lang="en-GB" baseline="0" dirty="0" smtClean="0"/>
              <a:t>, Sarah Catherine Williams, May 3 2015, National CASA annual conference,  </a:t>
            </a:r>
            <a:endParaRPr lang="en-GB" dirty="0"/>
          </a:p>
        </p:txBody>
      </p:sp>
      <p:sp>
        <p:nvSpPr>
          <p:cNvPr id="4" name="Slide Number Placeholder 3"/>
          <p:cNvSpPr>
            <a:spLocks noGrp="1"/>
          </p:cNvSpPr>
          <p:nvPr>
            <p:ph type="sldNum" sz="quarter" idx="10"/>
          </p:nvPr>
        </p:nvSpPr>
        <p:spPr/>
        <p:txBody>
          <a:bodyPr/>
          <a:lstStyle/>
          <a:p>
            <a:fld id="{C4795341-B721-42CA-A3F8-FC3B17D81D98}" type="slidenum">
              <a:rPr lang="en-GB" smtClean="0"/>
              <a:t>10</a:t>
            </a:fld>
            <a:endParaRPr lang="en-GB"/>
          </a:p>
        </p:txBody>
      </p:sp>
    </p:spTree>
    <p:extLst>
      <p:ext uri="{BB962C8B-B14F-4D97-AF65-F5344CB8AC3E}">
        <p14:creationId xmlns:p14="http://schemas.microsoft.com/office/powerpoint/2010/main" val="691396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Source: Child Trends, Do I REALLY Need a Logic Model?</a:t>
            </a:r>
            <a:r>
              <a:rPr lang="en-GB" baseline="0" dirty="0" smtClean="0"/>
              <a:t>, Sarah Catherine Williams, May 3 2015, National CASA annual conference,  </a:t>
            </a:r>
            <a:endParaRPr lang="en-GB" dirty="0" smtClean="0"/>
          </a:p>
          <a:p>
            <a:endParaRPr lang="en-GB" dirty="0"/>
          </a:p>
        </p:txBody>
      </p:sp>
      <p:sp>
        <p:nvSpPr>
          <p:cNvPr id="4" name="Slide Number Placeholder 3"/>
          <p:cNvSpPr>
            <a:spLocks noGrp="1"/>
          </p:cNvSpPr>
          <p:nvPr>
            <p:ph type="sldNum" sz="quarter" idx="10"/>
          </p:nvPr>
        </p:nvSpPr>
        <p:spPr/>
        <p:txBody>
          <a:bodyPr/>
          <a:lstStyle/>
          <a:p>
            <a:fld id="{C4795341-B721-42CA-A3F8-FC3B17D81D98}" type="slidenum">
              <a:rPr lang="en-GB" smtClean="0"/>
              <a:t>11</a:t>
            </a:fld>
            <a:endParaRPr lang="en-GB"/>
          </a:p>
        </p:txBody>
      </p:sp>
    </p:spTree>
    <p:extLst>
      <p:ext uri="{BB962C8B-B14F-4D97-AF65-F5344CB8AC3E}">
        <p14:creationId xmlns:p14="http://schemas.microsoft.com/office/powerpoint/2010/main" val="1665794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pPr>
            <a:r>
              <a:rPr lang="en-GB" sz="1400" dirty="0" smtClean="0"/>
              <a:t>Establish a policy precedent </a:t>
            </a:r>
            <a:r>
              <a:rPr lang="en-GB" sz="1400" i="1" dirty="0" smtClean="0"/>
              <a:t>(along the lines of existing governmental F/LOSS policies).</a:t>
            </a:r>
            <a:r>
              <a:rPr lang="en-GB" sz="1400" dirty="0" smtClean="0"/>
              <a:t> For example: </a:t>
            </a:r>
          </a:p>
          <a:p>
            <a:pPr marL="457200" lvl="1" indent="0">
              <a:lnSpc>
                <a:spcPct val="100000"/>
              </a:lnSpc>
              <a:spcBef>
                <a:spcPts val="0"/>
              </a:spcBef>
            </a:pPr>
            <a:r>
              <a:rPr lang="en-GB" sz="1000" dirty="0" smtClean="0"/>
              <a:t>"Funds earmarked for Circular Economy, or government projects focused on Circular Economy, must use and produce open source solutions wherever possible. Where apparently not possible, documentation and explanations must be provided to back up such claims."</a:t>
            </a:r>
          </a:p>
          <a:p>
            <a:endParaRPr lang="en-GB" dirty="0"/>
          </a:p>
        </p:txBody>
      </p:sp>
      <p:sp>
        <p:nvSpPr>
          <p:cNvPr id="4" name="Slide Number Placeholder 3"/>
          <p:cNvSpPr>
            <a:spLocks noGrp="1"/>
          </p:cNvSpPr>
          <p:nvPr>
            <p:ph type="sldNum" sz="quarter" idx="10"/>
          </p:nvPr>
        </p:nvSpPr>
        <p:spPr/>
        <p:txBody>
          <a:bodyPr/>
          <a:lstStyle/>
          <a:p>
            <a:fld id="{C4795341-B721-42CA-A3F8-FC3B17D81D98}" type="slidenum">
              <a:rPr lang="en-GB" smtClean="0"/>
              <a:t>33</a:t>
            </a:fld>
            <a:endParaRPr lang="en-GB"/>
          </a:p>
        </p:txBody>
      </p:sp>
    </p:spTree>
    <p:extLst>
      <p:ext uri="{BB962C8B-B14F-4D97-AF65-F5344CB8AC3E}">
        <p14:creationId xmlns:p14="http://schemas.microsoft.com/office/powerpoint/2010/main" val="2248684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pPr>
            <a:r>
              <a:rPr lang="en-GB" sz="1400" dirty="0" smtClean="0"/>
              <a:t>Establish a policy precedent </a:t>
            </a:r>
            <a:r>
              <a:rPr lang="en-GB" sz="1400" i="1" dirty="0" smtClean="0"/>
              <a:t>(along the lines of existing governmental F/LOSS policies).</a:t>
            </a:r>
            <a:r>
              <a:rPr lang="en-GB" sz="1400" dirty="0" smtClean="0"/>
              <a:t> For example: </a:t>
            </a:r>
          </a:p>
          <a:p>
            <a:pPr marL="457200" lvl="1" indent="0">
              <a:lnSpc>
                <a:spcPct val="100000"/>
              </a:lnSpc>
              <a:spcBef>
                <a:spcPts val="0"/>
              </a:spcBef>
            </a:pPr>
            <a:r>
              <a:rPr lang="en-GB" sz="1000" dirty="0" smtClean="0"/>
              <a:t>"Funds earmarked for Circular Economy, or government projects focused on Circular Economy, must use and produce open source solutions wherever possible. Where apparently not possible, documentation and explanations must be provided to back up such claims."</a:t>
            </a:r>
          </a:p>
          <a:p>
            <a:endParaRPr lang="en-GB" dirty="0"/>
          </a:p>
        </p:txBody>
      </p:sp>
      <p:sp>
        <p:nvSpPr>
          <p:cNvPr id="4" name="Slide Number Placeholder 3"/>
          <p:cNvSpPr>
            <a:spLocks noGrp="1"/>
          </p:cNvSpPr>
          <p:nvPr>
            <p:ph type="sldNum" sz="quarter" idx="10"/>
          </p:nvPr>
        </p:nvSpPr>
        <p:spPr/>
        <p:txBody>
          <a:bodyPr/>
          <a:lstStyle/>
          <a:p>
            <a:fld id="{C4795341-B721-42CA-A3F8-FC3B17D81D98}" type="slidenum">
              <a:rPr lang="en-GB" smtClean="0"/>
              <a:t>34</a:t>
            </a:fld>
            <a:endParaRPr lang="en-GB"/>
          </a:p>
        </p:txBody>
      </p:sp>
    </p:spTree>
    <p:extLst>
      <p:ext uri="{BB962C8B-B14F-4D97-AF65-F5344CB8AC3E}">
        <p14:creationId xmlns:p14="http://schemas.microsoft.com/office/powerpoint/2010/main" val="2104723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pPr>
            <a:r>
              <a:rPr lang="en-GB" sz="1400" dirty="0" smtClean="0"/>
              <a:t>Establish a policy precedent </a:t>
            </a:r>
            <a:r>
              <a:rPr lang="en-GB" sz="1400" i="1" dirty="0" smtClean="0"/>
              <a:t>(along the lines of existing governmental F/LOSS policies).</a:t>
            </a:r>
            <a:r>
              <a:rPr lang="en-GB" sz="1400" dirty="0" smtClean="0"/>
              <a:t> For example: </a:t>
            </a:r>
          </a:p>
          <a:p>
            <a:pPr marL="457200" lvl="1" indent="0">
              <a:lnSpc>
                <a:spcPct val="100000"/>
              </a:lnSpc>
              <a:spcBef>
                <a:spcPts val="0"/>
              </a:spcBef>
            </a:pPr>
            <a:r>
              <a:rPr lang="en-GB" sz="1000" dirty="0" smtClean="0"/>
              <a:t>"Funds earmarked for Circular Economy, or government projects focused on Circular Economy, must use and produce open source solutions wherever possible. Where apparently not possible, documentation and explanations must be provided to back up such claims."</a:t>
            </a:r>
          </a:p>
          <a:p>
            <a:endParaRPr lang="en-GB" dirty="0"/>
          </a:p>
        </p:txBody>
      </p:sp>
      <p:sp>
        <p:nvSpPr>
          <p:cNvPr id="4" name="Slide Number Placeholder 3"/>
          <p:cNvSpPr>
            <a:spLocks noGrp="1"/>
          </p:cNvSpPr>
          <p:nvPr>
            <p:ph type="sldNum" sz="quarter" idx="10"/>
          </p:nvPr>
        </p:nvSpPr>
        <p:spPr/>
        <p:txBody>
          <a:bodyPr/>
          <a:lstStyle/>
          <a:p>
            <a:fld id="{C4795341-B721-42CA-A3F8-FC3B17D81D98}" type="slidenum">
              <a:rPr lang="en-GB" smtClean="0"/>
              <a:t>35</a:t>
            </a:fld>
            <a:endParaRPr lang="en-GB"/>
          </a:p>
        </p:txBody>
      </p:sp>
    </p:spTree>
    <p:extLst>
      <p:ext uri="{BB962C8B-B14F-4D97-AF65-F5344CB8AC3E}">
        <p14:creationId xmlns:p14="http://schemas.microsoft.com/office/powerpoint/2010/main" val="1556097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https://oscedays.org/open-source-circular-economy-mission-statement/</a:t>
            </a:r>
            <a:endParaRPr lang="en-GB" dirty="0"/>
          </a:p>
        </p:txBody>
      </p:sp>
      <p:sp>
        <p:nvSpPr>
          <p:cNvPr id="4" name="Slide Number Placeholder 3"/>
          <p:cNvSpPr>
            <a:spLocks noGrp="1"/>
          </p:cNvSpPr>
          <p:nvPr>
            <p:ph type="sldNum" sz="quarter" idx="10"/>
          </p:nvPr>
        </p:nvSpPr>
        <p:spPr/>
        <p:txBody>
          <a:bodyPr/>
          <a:lstStyle/>
          <a:p>
            <a:fld id="{C4795341-B721-42CA-A3F8-FC3B17D81D98}" type="slidenum">
              <a:rPr lang="en-GB" smtClean="0"/>
              <a:t>46</a:t>
            </a:fld>
            <a:endParaRPr lang="en-GB"/>
          </a:p>
        </p:txBody>
      </p:sp>
    </p:spTree>
    <p:extLst>
      <p:ext uri="{BB962C8B-B14F-4D97-AF65-F5344CB8AC3E}">
        <p14:creationId xmlns:p14="http://schemas.microsoft.com/office/powerpoint/2010/main" val="2627752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098260-1F11-4E37-8880-2B9F1995B01B}" type="datetimeFigureOut">
              <a:rPr lang="en-GB" smtClean="0"/>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680A2-35DF-4897-BFAE-D2A778EFE4BC}" type="slidenum">
              <a:rPr lang="en-GB" smtClean="0"/>
              <a:t>‹#›</a:t>
            </a:fld>
            <a:endParaRPr lang="en-GB"/>
          </a:p>
        </p:txBody>
      </p:sp>
    </p:spTree>
    <p:extLst>
      <p:ext uri="{BB962C8B-B14F-4D97-AF65-F5344CB8AC3E}">
        <p14:creationId xmlns:p14="http://schemas.microsoft.com/office/powerpoint/2010/main" val="313163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098260-1F11-4E37-8880-2B9F1995B01B}" type="datetimeFigureOut">
              <a:rPr lang="en-GB" smtClean="0"/>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680A2-35DF-4897-BFAE-D2A778EFE4BC}" type="slidenum">
              <a:rPr lang="en-GB" smtClean="0"/>
              <a:t>‹#›</a:t>
            </a:fld>
            <a:endParaRPr lang="en-GB"/>
          </a:p>
        </p:txBody>
      </p:sp>
    </p:spTree>
    <p:extLst>
      <p:ext uri="{BB962C8B-B14F-4D97-AF65-F5344CB8AC3E}">
        <p14:creationId xmlns:p14="http://schemas.microsoft.com/office/powerpoint/2010/main" val="581657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098260-1F11-4E37-8880-2B9F1995B01B}" type="datetimeFigureOut">
              <a:rPr lang="en-GB" smtClean="0"/>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680A2-35DF-4897-BFAE-D2A778EFE4BC}" type="slidenum">
              <a:rPr lang="en-GB" smtClean="0"/>
              <a:t>‹#›</a:t>
            </a:fld>
            <a:endParaRPr lang="en-GB"/>
          </a:p>
        </p:txBody>
      </p:sp>
    </p:spTree>
    <p:extLst>
      <p:ext uri="{BB962C8B-B14F-4D97-AF65-F5344CB8AC3E}">
        <p14:creationId xmlns:p14="http://schemas.microsoft.com/office/powerpoint/2010/main" val="333991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098260-1F11-4E37-8880-2B9F1995B01B}" type="datetimeFigureOut">
              <a:rPr lang="en-GB" smtClean="0"/>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680A2-35DF-4897-BFAE-D2A778EFE4BC}" type="slidenum">
              <a:rPr lang="en-GB" smtClean="0"/>
              <a:t>‹#›</a:t>
            </a:fld>
            <a:endParaRPr lang="en-GB"/>
          </a:p>
        </p:txBody>
      </p:sp>
    </p:spTree>
    <p:extLst>
      <p:ext uri="{BB962C8B-B14F-4D97-AF65-F5344CB8AC3E}">
        <p14:creationId xmlns:p14="http://schemas.microsoft.com/office/powerpoint/2010/main" val="175593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098260-1F11-4E37-8880-2B9F1995B01B}" type="datetimeFigureOut">
              <a:rPr lang="en-GB" smtClean="0"/>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680A2-35DF-4897-BFAE-D2A778EFE4BC}" type="slidenum">
              <a:rPr lang="en-GB" smtClean="0"/>
              <a:t>‹#›</a:t>
            </a:fld>
            <a:endParaRPr lang="en-GB"/>
          </a:p>
        </p:txBody>
      </p:sp>
    </p:spTree>
    <p:extLst>
      <p:ext uri="{BB962C8B-B14F-4D97-AF65-F5344CB8AC3E}">
        <p14:creationId xmlns:p14="http://schemas.microsoft.com/office/powerpoint/2010/main" val="7883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098260-1F11-4E37-8880-2B9F1995B01B}" type="datetimeFigureOut">
              <a:rPr lang="en-GB" smtClean="0"/>
              <a:t>06/09/2017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7680A2-35DF-4897-BFAE-D2A778EFE4BC}" type="slidenum">
              <a:rPr lang="en-GB" smtClean="0"/>
              <a:t>‹#›</a:t>
            </a:fld>
            <a:endParaRPr lang="en-GB"/>
          </a:p>
        </p:txBody>
      </p:sp>
    </p:spTree>
    <p:extLst>
      <p:ext uri="{BB962C8B-B14F-4D97-AF65-F5344CB8AC3E}">
        <p14:creationId xmlns:p14="http://schemas.microsoft.com/office/powerpoint/2010/main" val="3839901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098260-1F11-4E37-8880-2B9F1995B01B}" type="datetimeFigureOut">
              <a:rPr lang="en-GB" smtClean="0"/>
              <a:t>06/09/2017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7680A2-35DF-4897-BFAE-D2A778EFE4BC}" type="slidenum">
              <a:rPr lang="en-GB" smtClean="0"/>
              <a:t>‹#›</a:t>
            </a:fld>
            <a:endParaRPr lang="en-GB"/>
          </a:p>
        </p:txBody>
      </p:sp>
    </p:spTree>
    <p:extLst>
      <p:ext uri="{BB962C8B-B14F-4D97-AF65-F5344CB8AC3E}">
        <p14:creationId xmlns:p14="http://schemas.microsoft.com/office/powerpoint/2010/main" val="261368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098260-1F11-4E37-8880-2B9F1995B01B}" type="datetimeFigureOut">
              <a:rPr lang="en-GB" smtClean="0"/>
              <a:t>06/09/2017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7680A2-35DF-4897-BFAE-D2A778EFE4BC}" type="slidenum">
              <a:rPr lang="en-GB" smtClean="0"/>
              <a:t>‹#›</a:t>
            </a:fld>
            <a:endParaRPr lang="en-GB"/>
          </a:p>
        </p:txBody>
      </p:sp>
    </p:spTree>
    <p:extLst>
      <p:ext uri="{BB962C8B-B14F-4D97-AF65-F5344CB8AC3E}">
        <p14:creationId xmlns:p14="http://schemas.microsoft.com/office/powerpoint/2010/main" val="285515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98260-1F11-4E37-8880-2B9F1995B01B}" type="datetimeFigureOut">
              <a:rPr lang="en-GB" smtClean="0"/>
              <a:t>06/09/2017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7680A2-35DF-4897-BFAE-D2A778EFE4BC}" type="slidenum">
              <a:rPr lang="en-GB" smtClean="0"/>
              <a:t>‹#›</a:t>
            </a:fld>
            <a:endParaRPr lang="en-GB"/>
          </a:p>
        </p:txBody>
      </p:sp>
    </p:spTree>
    <p:extLst>
      <p:ext uri="{BB962C8B-B14F-4D97-AF65-F5344CB8AC3E}">
        <p14:creationId xmlns:p14="http://schemas.microsoft.com/office/powerpoint/2010/main" val="3797921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98260-1F11-4E37-8880-2B9F1995B01B}" type="datetimeFigureOut">
              <a:rPr lang="en-GB" smtClean="0"/>
              <a:t>06/09/2017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7680A2-35DF-4897-BFAE-D2A778EFE4BC}" type="slidenum">
              <a:rPr lang="en-GB" smtClean="0"/>
              <a:t>‹#›</a:t>
            </a:fld>
            <a:endParaRPr lang="en-GB"/>
          </a:p>
        </p:txBody>
      </p:sp>
    </p:spTree>
    <p:extLst>
      <p:ext uri="{BB962C8B-B14F-4D97-AF65-F5344CB8AC3E}">
        <p14:creationId xmlns:p14="http://schemas.microsoft.com/office/powerpoint/2010/main" val="594286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98260-1F11-4E37-8880-2B9F1995B01B}" type="datetimeFigureOut">
              <a:rPr lang="en-GB" smtClean="0"/>
              <a:t>06/09/2017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7680A2-35DF-4897-BFAE-D2A778EFE4BC}" type="slidenum">
              <a:rPr lang="en-GB" smtClean="0"/>
              <a:t>‹#›</a:t>
            </a:fld>
            <a:endParaRPr lang="en-GB"/>
          </a:p>
        </p:txBody>
      </p:sp>
    </p:spTree>
    <p:extLst>
      <p:ext uri="{BB962C8B-B14F-4D97-AF65-F5344CB8AC3E}">
        <p14:creationId xmlns:p14="http://schemas.microsoft.com/office/powerpoint/2010/main" val="143920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98260-1F11-4E37-8880-2B9F1995B01B}" type="datetimeFigureOut">
              <a:rPr lang="en-GB" smtClean="0"/>
              <a:t>06/09/2017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680A2-35DF-4897-BFAE-D2A778EFE4BC}" type="slidenum">
              <a:rPr lang="en-GB" smtClean="0"/>
              <a:t>‹#›</a:t>
            </a:fld>
            <a:endParaRPr lang="en-GB"/>
          </a:p>
        </p:txBody>
      </p:sp>
    </p:spTree>
    <p:extLst>
      <p:ext uri="{BB962C8B-B14F-4D97-AF65-F5344CB8AC3E}">
        <p14:creationId xmlns:p14="http://schemas.microsoft.com/office/powerpoint/2010/main" val="323087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en.wikipedia.org/wiki/The_Limits_to_Growth"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mailto:http://community.oscedays.org/t/power-in-of-bost/5370"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OSCEdays</a:t>
            </a:r>
            <a:r>
              <a:rPr lang="en-GB" dirty="0" smtClean="0"/>
              <a:t> Strategy Session</a:t>
            </a:r>
            <a:endParaRPr lang="en-GB" dirty="0"/>
          </a:p>
        </p:txBody>
      </p:sp>
      <p:sp>
        <p:nvSpPr>
          <p:cNvPr id="3" name="Subtitle 2"/>
          <p:cNvSpPr>
            <a:spLocks noGrp="1"/>
          </p:cNvSpPr>
          <p:nvPr>
            <p:ph type="subTitle" idx="1"/>
          </p:nvPr>
        </p:nvSpPr>
        <p:spPr/>
        <p:txBody>
          <a:bodyPr/>
          <a:lstStyle/>
          <a:p>
            <a:r>
              <a:rPr lang="en-GB" dirty="0" smtClean="0"/>
              <a:t>8</a:t>
            </a:r>
            <a:r>
              <a:rPr lang="en-GB" baseline="30000" dirty="0" smtClean="0"/>
              <a:t>th</a:t>
            </a:r>
            <a:r>
              <a:rPr lang="en-GB" dirty="0" smtClean="0"/>
              <a:t> September 2017, 7pm GMT</a:t>
            </a:r>
            <a:endParaRPr lang="en-GB" dirty="0"/>
          </a:p>
        </p:txBody>
      </p:sp>
    </p:spTree>
    <p:extLst>
      <p:ext uri="{BB962C8B-B14F-4D97-AF65-F5344CB8AC3E}">
        <p14:creationId xmlns:p14="http://schemas.microsoft.com/office/powerpoint/2010/main" val="2771214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32170" y="1258257"/>
            <a:ext cx="9727659" cy="5405199"/>
          </a:xfrm>
          <a:prstGeom prst="rect">
            <a:avLst/>
          </a:prstGeom>
        </p:spPr>
      </p:pic>
      <p:sp>
        <p:nvSpPr>
          <p:cNvPr id="2" name="Title 1"/>
          <p:cNvSpPr>
            <a:spLocks noGrp="1"/>
          </p:cNvSpPr>
          <p:nvPr>
            <p:ph type="title"/>
          </p:nvPr>
        </p:nvSpPr>
        <p:spPr/>
        <p:txBody>
          <a:bodyPr/>
          <a:lstStyle/>
          <a:p>
            <a:r>
              <a:rPr lang="en-GB" dirty="0" smtClean="0"/>
              <a:t>Do we really need a logic model?</a:t>
            </a:r>
            <a:endParaRPr lang="en-GB" dirty="0"/>
          </a:p>
        </p:txBody>
      </p:sp>
    </p:spTree>
    <p:extLst>
      <p:ext uri="{BB962C8B-B14F-4D97-AF65-F5344CB8AC3E}">
        <p14:creationId xmlns:p14="http://schemas.microsoft.com/office/powerpoint/2010/main" val="179193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with stakeholders / funders</a:t>
            </a:r>
            <a:endParaRPr lang="en-GB"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07876" y="1476029"/>
            <a:ext cx="5555701" cy="5165553"/>
          </a:xfrm>
          <a:prstGeom prst="rect">
            <a:avLst/>
          </a:prstGeom>
        </p:spPr>
      </p:pic>
    </p:spTree>
    <p:extLst>
      <p:ext uri="{BB962C8B-B14F-4D97-AF65-F5344CB8AC3E}">
        <p14:creationId xmlns:p14="http://schemas.microsoft.com/office/powerpoint/2010/main" val="181450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example…</a:t>
            </a:r>
            <a:endParaRPr lang="en-GB" dirty="0"/>
          </a:p>
        </p:txBody>
      </p:sp>
      <p:grpSp>
        <p:nvGrpSpPr>
          <p:cNvPr id="47" name="Group 46"/>
          <p:cNvGrpSpPr/>
          <p:nvPr/>
        </p:nvGrpSpPr>
        <p:grpSpPr>
          <a:xfrm>
            <a:off x="580961" y="1921287"/>
            <a:ext cx="11224559" cy="648000"/>
            <a:chOff x="580961" y="1921287"/>
            <a:chExt cx="11224559" cy="648000"/>
          </a:xfrm>
        </p:grpSpPr>
        <p:sp>
          <p:nvSpPr>
            <p:cNvPr id="10" name="TextBox 9"/>
            <p:cNvSpPr txBox="1"/>
            <p:nvPr/>
          </p:nvSpPr>
          <p:spPr>
            <a:xfrm>
              <a:off x="2373520" y="1921287"/>
              <a:ext cx="9432000" cy="648000"/>
            </a:xfrm>
            <a:prstGeom prst="rect">
              <a:avLst/>
            </a:prstGeom>
            <a:noFill/>
            <a:ln>
              <a:solidFill>
                <a:schemeClr val="bg1">
                  <a:lumMod val="85000"/>
                </a:schemeClr>
              </a:solidFill>
            </a:ln>
          </p:spPr>
          <p:txBody>
            <a:bodyPr wrap="square" rtlCol="0" anchor="ctr">
              <a:spAutoFit/>
            </a:bodyPr>
            <a:lstStyle/>
            <a:p>
              <a:pPr algn="ctr"/>
              <a:r>
                <a:rPr lang="en-GB" sz="2000" b="1" dirty="0"/>
                <a:t>A global ecosystem of resilient local circular economies bound by the spirit of openness, collaboration, diversity and motivation for a thriving planet and fairer </a:t>
              </a:r>
              <a:r>
                <a:rPr lang="en-GB" sz="2000" b="1" dirty="0" smtClean="0"/>
                <a:t>society</a:t>
              </a:r>
              <a:endParaRPr lang="en-GB" sz="2000" b="1" dirty="0"/>
            </a:p>
          </p:txBody>
        </p:sp>
        <p:sp>
          <p:nvSpPr>
            <p:cNvPr id="9" name="TextBox 8"/>
            <p:cNvSpPr txBox="1"/>
            <p:nvPr/>
          </p:nvSpPr>
          <p:spPr>
            <a:xfrm>
              <a:off x="580961" y="1921287"/>
              <a:ext cx="1693519" cy="648000"/>
            </a:xfrm>
            <a:prstGeom prst="rect">
              <a:avLst/>
            </a:prstGeom>
            <a:solidFill>
              <a:schemeClr val="accent5"/>
            </a:solidFill>
          </p:spPr>
          <p:txBody>
            <a:bodyPr wrap="square" rtlCol="0" anchor="ctr">
              <a:noAutofit/>
            </a:bodyPr>
            <a:lstStyle/>
            <a:p>
              <a:pPr algn="ctr"/>
              <a:r>
                <a:rPr lang="en-GB" sz="2800" b="1" dirty="0" smtClean="0">
                  <a:solidFill>
                    <a:schemeClr val="bg1"/>
                  </a:solidFill>
                </a:rPr>
                <a:t>Vision</a:t>
              </a:r>
              <a:endParaRPr lang="en-GB" sz="2800" b="1" dirty="0">
                <a:solidFill>
                  <a:schemeClr val="bg1"/>
                </a:solidFill>
              </a:endParaRPr>
            </a:p>
          </p:txBody>
        </p:sp>
      </p:grpSp>
      <p:grpSp>
        <p:nvGrpSpPr>
          <p:cNvPr id="46" name="Group 45"/>
          <p:cNvGrpSpPr/>
          <p:nvPr/>
        </p:nvGrpSpPr>
        <p:grpSpPr>
          <a:xfrm>
            <a:off x="580961" y="2921088"/>
            <a:ext cx="11224559" cy="648000"/>
            <a:chOff x="580961" y="2893865"/>
            <a:chExt cx="11224559" cy="648000"/>
          </a:xfrm>
        </p:grpSpPr>
        <p:sp>
          <p:nvSpPr>
            <p:cNvPr id="6" name="TextBox 5"/>
            <p:cNvSpPr txBox="1"/>
            <p:nvPr/>
          </p:nvSpPr>
          <p:spPr>
            <a:xfrm>
              <a:off x="2373520" y="2893865"/>
              <a:ext cx="9432000" cy="648000"/>
            </a:xfrm>
            <a:prstGeom prst="rect">
              <a:avLst/>
            </a:prstGeom>
            <a:solidFill>
              <a:srgbClr val="00B050"/>
            </a:solidFill>
          </p:spPr>
          <p:txBody>
            <a:bodyPr wrap="square" rtlCol="0" anchor="ctr">
              <a:noAutofit/>
            </a:bodyPr>
            <a:lstStyle/>
            <a:p>
              <a:pPr algn="ctr"/>
              <a:r>
                <a:rPr lang="en-GB" b="1" dirty="0" smtClean="0">
                  <a:solidFill>
                    <a:schemeClr val="bg1"/>
                  </a:solidFill>
                </a:rPr>
                <a:t>Enabling environment for OSCE</a:t>
              </a:r>
              <a:endParaRPr lang="en-GB" b="1" dirty="0">
                <a:solidFill>
                  <a:schemeClr val="bg1"/>
                </a:solidFill>
              </a:endParaRPr>
            </a:p>
          </p:txBody>
        </p:sp>
        <p:sp>
          <p:nvSpPr>
            <p:cNvPr id="11" name="TextBox 10"/>
            <p:cNvSpPr txBox="1"/>
            <p:nvPr/>
          </p:nvSpPr>
          <p:spPr>
            <a:xfrm>
              <a:off x="580961" y="2893865"/>
              <a:ext cx="1693519" cy="648000"/>
            </a:xfrm>
            <a:prstGeom prst="rect">
              <a:avLst/>
            </a:prstGeom>
            <a:solidFill>
              <a:schemeClr val="accent5"/>
            </a:solidFill>
          </p:spPr>
          <p:txBody>
            <a:bodyPr wrap="square" rtlCol="0" anchor="ctr">
              <a:noAutofit/>
            </a:bodyPr>
            <a:lstStyle/>
            <a:p>
              <a:pPr algn="ctr"/>
              <a:r>
                <a:rPr lang="en-GB" sz="2800" b="1" dirty="0" smtClean="0">
                  <a:solidFill>
                    <a:schemeClr val="bg1"/>
                  </a:solidFill>
                </a:rPr>
                <a:t>Outcomes</a:t>
              </a:r>
              <a:endParaRPr lang="en-GB" sz="2800" b="1" dirty="0">
                <a:solidFill>
                  <a:schemeClr val="bg1"/>
                </a:solidFill>
              </a:endParaRPr>
            </a:p>
          </p:txBody>
        </p:sp>
      </p:grpSp>
      <p:grpSp>
        <p:nvGrpSpPr>
          <p:cNvPr id="48" name="Group 47"/>
          <p:cNvGrpSpPr/>
          <p:nvPr/>
        </p:nvGrpSpPr>
        <p:grpSpPr>
          <a:xfrm>
            <a:off x="569319" y="3920889"/>
            <a:ext cx="11236201" cy="648000"/>
            <a:chOff x="569319" y="3902741"/>
            <a:chExt cx="11236201" cy="648000"/>
          </a:xfrm>
        </p:grpSpPr>
        <p:sp>
          <p:nvSpPr>
            <p:cNvPr id="7" name="Rectangle 6"/>
            <p:cNvSpPr/>
            <p:nvPr/>
          </p:nvSpPr>
          <p:spPr>
            <a:xfrm>
              <a:off x="2373520" y="3902741"/>
              <a:ext cx="9432000" cy="648000"/>
            </a:xfrm>
            <a:prstGeom prst="rect">
              <a:avLst/>
            </a:prstGeom>
            <a:solidFill>
              <a:schemeClr val="accent4"/>
            </a:solidFill>
          </p:spPr>
          <p:txBody>
            <a:bodyPr wrap="square" anchor="ctr">
              <a:noAutofit/>
            </a:bodyPr>
            <a:lstStyle/>
            <a:p>
              <a:pPr lvl="0" algn="ctr">
                <a:spcBef>
                  <a:spcPts val="0"/>
                </a:spcBef>
              </a:pPr>
              <a:r>
                <a:rPr lang="en-GB" dirty="0" smtClean="0"/>
                <a:t>XXX policies changed or made to support OSCE</a:t>
              </a:r>
              <a:endParaRPr lang="en-GB" dirty="0"/>
            </a:p>
          </p:txBody>
        </p:sp>
        <p:sp>
          <p:nvSpPr>
            <p:cNvPr id="12" name="TextBox 11"/>
            <p:cNvSpPr txBox="1"/>
            <p:nvPr/>
          </p:nvSpPr>
          <p:spPr>
            <a:xfrm>
              <a:off x="569319" y="3902741"/>
              <a:ext cx="1693519" cy="648000"/>
            </a:xfrm>
            <a:prstGeom prst="rect">
              <a:avLst/>
            </a:prstGeom>
            <a:solidFill>
              <a:schemeClr val="accent5"/>
            </a:solidFill>
          </p:spPr>
          <p:txBody>
            <a:bodyPr wrap="square" rtlCol="0" anchor="ctr">
              <a:noAutofit/>
            </a:bodyPr>
            <a:lstStyle/>
            <a:p>
              <a:pPr algn="ctr"/>
              <a:r>
                <a:rPr lang="en-GB" sz="2800" b="1" dirty="0" smtClean="0">
                  <a:solidFill>
                    <a:schemeClr val="bg1"/>
                  </a:solidFill>
                </a:rPr>
                <a:t>Outputs</a:t>
              </a:r>
              <a:endParaRPr lang="en-GB" sz="2800" b="1" dirty="0">
                <a:solidFill>
                  <a:schemeClr val="bg1"/>
                </a:solidFill>
              </a:endParaRPr>
            </a:p>
          </p:txBody>
        </p:sp>
      </p:grpSp>
      <p:grpSp>
        <p:nvGrpSpPr>
          <p:cNvPr id="49" name="Group 48"/>
          <p:cNvGrpSpPr/>
          <p:nvPr/>
        </p:nvGrpSpPr>
        <p:grpSpPr>
          <a:xfrm>
            <a:off x="557677" y="4920690"/>
            <a:ext cx="11247843" cy="648000"/>
            <a:chOff x="557677" y="4911617"/>
            <a:chExt cx="11247843" cy="648000"/>
          </a:xfrm>
        </p:grpSpPr>
        <p:sp>
          <p:nvSpPr>
            <p:cNvPr id="4" name="Rectangle 3"/>
            <p:cNvSpPr/>
            <p:nvPr/>
          </p:nvSpPr>
          <p:spPr>
            <a:xfrm>
              <a:off x="2373520" y="4911617"/>
              <a:ext cx="3740082" cy="648000"/>
            </a:xfrm>
            <a:prstGeom prst="rect">
              <a:avLst/>
            </a:prstGeom>
            <a:solidFill>
              <a:schemeClr val="bg1">
                <a:lumMod val="85000"/>
              </a:schemeClr>
            </a:solidFill>
          </p:spPr>
          <p:txBody>
            <a:bodyPr wrap="square" anchor="ctr">
              <a:noAutofit/>
            </a:bodyPr>
            <a:lstStyle/>
            <a:p>
              <a:pPr lvl="0" algn="ctr">
                <a:spcBef>
                  <a:spcPts val="0"/>
                </a:spcBef>
              </a:pPr>
              <a:r>
                <a:rPr lang="en-GB" dirty="0" smtClean="0">
                  <a:solidFill>
                    <a:srgbClr val="C00000"/>
                  </a:solidFill>
                </a:rPr>
                <a:t>Develop a guide for policy makers to encourage them to support OSCE</a:t>
              </a:r>
              <a:endParaRPr lang="en-GB" dirty="0">
                <a:solidFill>
                  <a:srgbClr val="C00000"/>
                </a:solidFill>
              </a:endParaRPr>
            </a:p>
          </p:txBody>
        </p:sp>
        <p:sp>
          <p:nvSpPr>
            <p:cNvPr id="5" name="Rectangle 4"/>
            <p:cNvSpPr/>
            <p:nvPr/>
          </p:nvSpPr>
          <p:spPr>
            <a:xfrm>
              <a:off x="6289143" y="4911617"/>
              <a:ext cx="2406921" cy="648000"/>
            </a:xfrm>
            <a:prstGeom prst="rect">
              <a:avLst/>
            </a:prstGeom>
            <a:solidFill>
              <a:schemeClr val="bg1">
                <a:lumMod val="85000"/>
              </a:schemeClr>
            </a:solidFill>
          </p:spPr>
          <p:txBody>
            <a:bodyPr wrap="square" anchor="ctr">
              <a:noAutofit/>
            </a:bodyPr>
            <a:lstStyle/>
            <a:p>
              <a:pPr lvl="0" algn="ctr">
                <a:spcBef>
                  <a:spcPts val="0"/>
                </a:spcBef>
              </a:pPr>
              <a:r>
                <a:rPr lang="en-GB" dirty="0" smtClean="0">
                  <a:solidFill>
                    <a:srgbClr val="C00000"/>
                  </a:solidFill>
                </a:rPr>
                <a:t>Campaigns to change policy to support OSCE</a:t>
              </a:r>
              <a:endParaRPr lang="en-GB" dirty="0">
                <a:solidFill>
                  <a:srgbClr val="C00000"/>
                </a:solidFill>
              </a:endParaRPr>
            </a:p>
          </p:txBody>
        </p:sp>
        <p:sp>
          <p:nvSpPr>
            <p:cNvPr id="13" name="TextBox 12"/>
            <p:cNvSpPr txBox="1"/>
            <p:nvPr/>
          </p:nvSpPr>
          <p:spPr>
            <a:xfrm>
              <a:off x="557677" y="4911617"/>
              <a:ext cx="1693519" cy="648000"/>
            </a:xfrm>
            <a:prstGeom prst="rect">
              <a:avLst/>
            </a:prstGeom>
            <a:solidFill>
              <a:schemeClr val="accent5"/>
            </a:solidFill>
          </p:spPr>
          <p:txBody>
            <a:bodyPr wrap="square" rtlCol="0" anchor="ctr">
              <a:noAutofit/>
            </a:bodyPr>
            <a:lstStyle/>
            <a:p>
              <a:pPr algn="ctr"/>
              <a:r>
                <a:rPr lang="en-GB" sz="2800" b="1" dirty="0" smtClean="0">
                  <a:solidFill>
                    <a:schemeClr val="bg1"/>
                  </a:solidFill>
                </a:rPr>
                <a:t>Activities</a:t>
              </a:r>
              <a:endParaRPr lang="en-GB" sz="2800" b="1" dirty="0">
                <a:solidFill>
                  <a:schemeClr val="bg1"/>
                </a:solidFill>
              </a:endParaRPr>
            </a:p>
          </p:txBody>
        </p:sp>
        <p:sp>
          <p:nvSpPr>
            <p:cNvPr id="23" name="Rectangle 22"/>
            <p:cNvSpPr/>
            <p:nvPr/>
          </p:nvSpPr>
          <p:spPr>
            <a:xfrm>
              <a:off x="8871605" y="4911617"/>
              <a:ext cx="2933915" cy="648000"/>
            </a:xfrm>
            <a:prstGeom prst="rect">
              <a:avLst/>
            </a:prstGeom>
            <a:solidFill>
              <a:schemeClr val="bg1">
                <a:lumMod val="85000"/>
              </a:schemeClr>
            </a:solidFill>
          </p:spPr>
          <p:txBody>
            <a:bodyPr wrap="square" anchor="ctr">
              <a:noAutofit/>
            </a:bodyPr>
            <a:lstStyle/>
            <a:p>
              <a:pPr lvl="0" algn="ctr">
                <a:spcBef>
                  <a:spcPts val="0"/>
                </a:spcBef>
              </a:pPr>
              <a:r>
                <a:rPr lang="en-GB" dirty="0" smtClean="0">
                  <a:solidFill>
                    <a:srgbClr val="C00000"/>
                  </a:solidFill>
                </a:rPr>
                <a:t>Build coalitions to advocate, practice and force change</a:t>
              </a:r>
              <a:endParaRPr lang="en-GB" dirty="0">
                <a:solidFill>
                  <a:srgbClr val="C00000"/>
                </a:solidFill>
              </a:endParaRPr>
            </a:p>
          </p:txBody>
        </p:sp>
      </p:grpSp>
      <p:grpSp>
        <p:nvGrpSpPr>
          <p:cNvPr id="42" name="Group 41"/>
          <p:cNvGrpSpPr/>
          <p:nvPr/>
        </p:nvGrpSpPr>
        <p:grpSpPr>
          <a:xfrm>
            <a:off x="235643" y="2459736"/>
            <a:ext cx="1639701" cy="3597193"/>
            <a:chOff x="4635" y="2485136"/>
            <a:chExt cx="1639701" cy="3597193"/>
          </a:xfrm>
        </p:grpSpPr>
        <p:sp>
          <p:nvSpPr>
            <p:cNvPr id="27" name="Freeform 26"/>
            <p:cNvSpPr/>
            <p:nvPr/>
          </p:nvSpPr>
          <p:spPr>
            <a:xfrm rot="16200000">
              <a:off x="-163042" y="3662619"/>
              <a:ext cx="567776" cy="232421"/>
            </a:xfrm>
            <a:custGeom>
              <a:avLst/>
              <a:gdLst>
                <a:gd name="connsiteX0" fmla="*/ 0 w 728133"/>
                <a:gd name="connsiteY0" fmla="*/ 592749 h 592749"/>
                <a:gd name="connsiteX1" fmla="*/ 364066 w 728133"/>
                <a:gd name="connsiteY1" fmla="*/ 83 h 592749"/>
                <a:gd name="connsiteX2" fmla="*/ 728133 w 728133"/>
                <a:gd name="connsiteY2" fmla="*/ 558883 h 592749"/>
              </a:gdLst>
              <a:ahLst/>
              <a:cxnLst>
                <a:cxn ang="0">
                  <a:pos x="connsiteX0" y="connsiteY0"/>
                </a:cxn>
                <a:cxn ang="0">
                  <a:pos x="connsiteX1" y="connsiteY1"/>
                </a:cxn>
                <a:cxn ang="0">
                  <a:pos x="connsiteX2" y="connsiteY2"/>
                </a:cxn>
              </a:cxnLst>
              <a:rect l="l" t="t" r="r" b="b"/>
              <a:pathLst>
                <a:path w="728133" h="592749">
                  <a:moveTo>
                    <a:pt x="0" y="592749"/>
                  </a:moveTo>
                  <a:cubicBezTo>
                    <a:pt x="121355" y="299238"/>
                    <a:pt x="242711" y="5727"/>
                    <a:pt x="364066" y="83"/>
                  </a:cubicBezTo>
                  <a:cubicBezTo>
                    <a:pt x="485421" y="-5561"/>
                    <a:pt x="606777" y="276661"/>
                    <a:pt x="728133" y="558883"/>
                  </a:cubicBezTo>
                </a:path>
              </a:pathLst>
            </a:custGeom>
            <a:noFill/>
            <a:ln w="57150">
              <a:solidFill>
                <a:srgbClr val="0070C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7090" y="3567207"/>
              <a:ext cx="1637246" cy="331187"/>
            </a:xfrm>
            <a:prstGeom prst="rect">
              <a:avLst/>
            </a:prstGeom>
            <a:noFill/>
          </p:spPr>
          <p:txBody>
            <a:bodyPr wrap="square" rtlCol="0">
              <a:spAutoFit/>
            </a:bodyPr>
            <a:lstStyle/>
            <a:p>
              <a:pPr algn="ctr"/>
              <a:r>
                <a:rPr lang="en-GB" sz="2000" b="1" i="1" dirty="0" smtClean="0">
                  <a:solidFill>
                    <a:schemeClr val="accent5"/>
                  </a:solidFill>
                </a:rPr>
                <a:t>But how?</a:t>
              </a:r>
              <a:endParaRPr lang="en-GB" sz="2000" b="1" i="1" dirty="0">
                <a:solidFill>
                  <a:schemeClr val="accent5"/>
                </a:solidFill>
              </a:endParaRPr>
            </a:p>
          </p:txBody>
        </p:sp>
        <p:sp>
          <p:nvSpPr>
            <p:cNvPr id="32" name="Freeform 31"/>
            <p:cNvSpPr/>
            <p:nvPr/>
          </p:nvSpPr>
          <p:spPr>
            <a:xfrm rot="16200000">
              <a:off x="-163042" y="4672425"/>
              <a:ext cx="567776" cy="232421"/>
            </a:xfrm>
            <a:custGeom>
              <a:avLst/>
              <a:gdLst>
                <a:gd name="connsiteX0" fmla="*/ 0 w 728133"/>
                <a:gd name="connsiteY0" fmla="*/ 592749 h 592749"/>
                <a:gd name="connsiteX1" fmla="*/ 364066 w 728133"/>
                <a:gd name="connsiteY1" fmla="*/ 83 h 592749"/>
                <a:gd name="connsiteX2" fmla="*/ 728133 w 728133"/>
                <a:gd name="connsiteY2" fmla="*/ 558883 h 592749"/>
              </a:gdLst>
              <a:ahLst/>
              <a:cxnLst>
                <a:cxn ang="0">
                  <a:pos x="connsiteX0" y="connsiteY0"/>
                </a:cxn>
                <a:cxn ang="0">
                  <a:pos x="connsiteX1" y="connsiteY1"/>
                </a:cxn>
                <a:cxn ang="0">
                  <a:pos x="connsiteX2" y="connsiteY2"/>
                </a:cxn>
              </a:cxnLst>
              <a:rect l="l" t="t" r="r" b="b"/>
              <a:pathLst>
                <a:path w="728133" h="592749">
                  <a:moveTo>
                    <a:pt x="0" y="592749"/>
                  </a:moveTo>
                  <a:cubicBezTo>
                    <a:pt x="121355" y="299238"/>
                    <a:pt x="242711" y="5727"/>
                    <a:pt x="364066" y="83"/>
                  </a:cubicBezTo>
                  <a:cubicBezTo>
                    <a:pt x="485421" y="-5561"/>
                    <a:pt x="606777" y="276661"/>
                    <a:pt x="728133" y="558883"/>
                  </a:cubicBezTo>
                </a:path>
              </a:pathLst>
            </a:custGeom>
            <a:noFill/>
            <a:ln w="57150">
              <a:solidFill>
                <a:srgbClr val="0070C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7090" y="4577013"/>
              <a:ext cx="1637246" cy="331187"/>
            </a:xfrm>
            <a:prstGeom prst="rect">
              <a:avLst/>
            </a:prstGeom>
            <a:noFill/>
          </p:spPr>
          <p:txBody>
            <a:bodyPr wrap="square" rtlCol="0">
              <a:spAutoFit/>
            </a:bodyPr>
            <a:lstStyle/>
            <a:p>
              <a:pPr algn="ctr"/>
              <a:r>
                <a:rPr lang="en-GB" sz="2000" b="1" i="1" dirty="0" smtClean="0">
                  <a:solidFill>
                    <a:schemeClr val="accent5"/>
                  </a:solidFill>
                </a:rPr>
                <a:t>But how?</a:t>
              </a:r>
              <a:endParaRPr lang="en-GB" sz="2000" b="1" i="1" dirty="0">
                <a:solidFill>
                  <a:schemeClr val="accent5"/>
                </a:solidFill>
              </a:endParaRPr>
            </a:p>
          </p:txBody>
        </p:sp>
        <p:sp>
          <p:nvSpPr>
            <p:cNvPr id="35" name="Freeform 34"/>
            <p:cNvSpPr/>
            <p:nvPr/>
          </p:nvSpPr>
          <p:spPr>
            <a:xfrm rot="16200000">
              <a:off x="-163042" y="5682230"/>
              <a:ext cx="567776" cy="232421"/>
            </a:xfrm>
            <a:custGeom>
              <a:avLst/>
              <a:gdLst>
                <a:gd name="connsiteX0" fmla="*/ 0 w 728133"/>
                <a:gd name="connsiteY0" fmla="*/ 592749 h 592749"/>
                <a:gd name="connsiteX1" fmla="*/ 364066 w 728133"/>
                <a:gd name="connsiteY1" fmla="*/ 83 h 592749"/>
                <a:gd name="connsiteX2" fmla="*/ 728133 w 728133"/>
                <a:gd name="connsiteY2" fmla="*/ 558883 h 592749"/>
              </a:gdLst>
              <a:ahLst/>
              <a:cxnLst>
                <a:cxn ang="0">
                  <a:pos x="connsiteX0" y="connsiteY0"/>
                </a:cxn>
                <a:cxn ang="0">
                  <a:pos x="connsiteX1" y="connsiteY1"/>
                </a:cxn>
                <a:cxn ang="0">
                  <a:pos x="connsiteX2" y="connsiteY2"/>
                </a:cxn>
              </a:cxnLst>
              <a:rect l="l" t="t" r="r" b="b"/>
              <a:pathLst>
                <a:path w="728133" h="592749">
                  <a:moveTo>
                    <a:pt x="0" y="592749"/>
                  </a:moveTo>
                  <a:cubicBezTo>
                    <a:pt x="121355" y="299238"/>
                    <a:pt x="242711" y="5727"/>
                    <a:pt x="364066" y="83"/>
                  </a:cubicBezTo>
                  <a:cubicBezTo>
                    <a:pt x="485421" y="-5561"/>
                    <a:pt x="606777" y="276661"/>
                    <a:pt x="728133" y="558883"/>
                  </a:cubicBezTo>
                </a:path>
              </a:pathLst>
            </a:custGeom>
            <a:noFill/>
            <a:ln w="57150">
              <a:solidFill>
                <a:srgbClr val="0070C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7090" y="5586818"/>
              <a:ext cx="1637246" cy="331187"/>
            </a:xfrm>
            <a:prstGeom prst="rect">
              <a:avLst/>
            </a:prstGeom>
            <a:noFill/>
          </p:spPr>
          <p:txBody>
            <a:bodyPr wrap="square" rtlCol="0">
              <a:spAutoFit/>
            </a:bodyPr>
            <a:lstStyle/>
            <a:p>
              <a:pPr algn="ctr"/>
              <a:r>
                <a:rPr lang="en-GB" sz="2000" b="1" i="1" dirty="0" smtClean="0">
                  <a:solidFill>
                    <a:schemeClr val="accent5"/>
                  </a:solidFill>
                </a:rPr>
                <a:t>But how?</a:t>
              </a:r>
              <a:endParaRPr lang="en-GB" sz="2000" b="1" i="1" dirty="0">
                <a:solidFill>
                  <a:schemeClr val="accent5"/>
                </a:solidFill>
              </a:endParaRPr>
            </a:p>
          </p:txBody>
        </p:sp>
        <p:sp>
          <p:nvSpPr>
            <p:cNvPr id="38" name="Freeform 37"/>
            <p:cNvSpPr/>
            <p:nvPr/>
          </p:nvSpPr>
          <p:spPr>
            <a:xfrm rot="16200000">
              <a:off x="-163042" y="2652813"/>
              <a:ext cx="567776" cy="232421"/>
            </a:xfrm>
            <a:custGeom>
              <a:avLst/>
              <a:gdLst>
                <a:gd name="connsiteX0" fmla="*/ 0 w 728133"/>
                <a:gd name="connsiteY0" fmla="*/ 592749 h 592749"/>
                <a:gd name="connsiteX1" fmla="*/ 364066 w 728133"/>
                <a:gd name="connsiteY1" fmla="*/ 83 h 592749"/>
                <a:gd name="connsiteX2" fmla="*/ 728133 w 728133"/>
                <a:gd name="connsiteY2" fmla="*/ 558883 h 592749"/>
              </a:gdLst>
              <a:ahLst/>
              <a:cxnLst>
                <a:cxn ang="0">
                  <a:pos x="connsiteX0" y="connsiteY0"/>
                </a:cxn>
                <a:cxn ang="0">
                  <a:pos x="connsiteX1" y="connsiteY1"/>
                </a:cxn>
                <a:cxn ang="0">
                  <a:pos x="connsiteX2" y="connsiteY2"/>
                </a:cxn>
              </a:cxnLst>
              <a:rect l="l" t="t" r="r" b="b"/>
              <a:pathLst>
                <a:path w="728133" h="592749">
                  <a:moveTo>
                    <a:pt x="0" y="592749"/>
                  </a:moveTo>
                  <a:cubicBezTo>
                    <a:pt x="121355" y="299238"/>
                    <a:pt x="242711" y="5727"/>
                    <a:pt x="364066" y="83"/>
                  </a:cubicBezTo>
                  <a:cubicBezTo>
                    <a:pt x="485421" y="-5561"/>
                    <a:pt x="606777" y="276661"/>
                    <a:pt x="728133" y="558883"/>
                  </a:cubicBezTo>
                </a:path>
              </a:pathLst>
            </a:custGeom>
            <a:noFill/>
            <a:ln w="57150">
              <a:solidFill>
                <a:srgbClr val="0070C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7090" y="2557401"/>
              <a:ext cx="1637246" cy="331187"/>
            </a:xfrm>
            <a:prstGeom prst="rect">
              <a:avLst/>
            </a:prstGeom>
            <a:noFill/>
          </p:spPr>
          <p:txBody>
            <a:bodyPr wrap="square" rtlCol="0">
              <a:spAutoFit/>
            </a:bodyPr>
            <a:lstStyle/>
            <a:p>
              <a:pPr algn="ctr"/>
              <a:r>
                <a:rPr lang="en-GB" sz="2000" b="1" i="1" dirty="0" smtClean="0">
                  <a:solidFill>
                    <a:schemeClr val="accent5"/>
                  </a:solidFill>
                </a:rPr>
                <a:t>But how?</a:t>
              </a:r>
              <a:endParaRPr lang="en-GB" sz="2000" b="1" i="1" dirty="0">
                <a:solidFill>
                  <a:schemeClr val="accent5"/>
                </a:solidFill>
              </a:endParaRPr>
            </a:p>
          </p:txBody>
        </p:sp>
      </p:grpSp>
      <p:sp>
        <p:nvSpPr>
          <p:cNvPr id="44" name="TextBox 43"/>
          <p:cNvSpPr txBox="1"/>
          <p:nvPr/>
        </p:nvSpPr>
        <p:spPr>
          <a:xfrm rot="716581">
            <a:off x="8845225" y="502060"/>
            <a:ext cx="2123440" cy="584775"/>
          </a:xfrm>
          <a:prstGeom prst="rect">
            <a:avLst/>
          </a:prstGeom>
          <a:noFill/>
        </p:spPr>
        <p:txBody>
          <a:bodyPr wrap="square" rtlCol="0">
            <a:spAutoFit/>
          </a:bodyPr>
          <a:lstStyle/>
          <a:p>
            <a:pPr algn="ctr"/>
            <a:r>
              <a:rPr lang="en-GB" sz="3200" b="1" i="1" dirty="0" smtClean="0">
                <a:solidFill>
                  <a:srgbClr val="C00000"/>
                </a:solidFill>
              </a:rPr>
              <a:t>Illustrative</a:t>
            </a:r>
            <a:endParaRPr lang="en-GB" sz="3200" b="1" i="1" dirty="0">
              <a:solidFill>
                <a:srgbClr val="C00000"/>
              </a:solidFill>
            </a:endParaRPr>
          </a:p>
        </p:txBody>
      </p:sp>
      <p:grpSp>
        <p:nvGrpSpPr>
          <p:cNvPr id="50" name="Group 49"/>
          <p:cNvGrpSpPr/>
          <p:nvPr/>
        </p:nvGrpSpPr>
        <p:grpSpPr>
          <a:xfrm>
            <a:off x="557676" y="5920492"/>
            <a:ext cx="11247844" cy="648000"/>
            <a:chOff x="557676" y="5920492"/>
            <a:chExt cx="11247844" cy="648000"/>
          </a:xfrm>
        </p:grpSpPr>
        <p:sp>
          <p:nvSpPr>
            <p:cNvPr id="14" name="TextBox 13"/>
            <p:cNvSpPr txBox="1"/>
            <p:nvPr/>
          </p:nvSpPr>
          <p:spPr>
            <a:xfrm>
              <a:off x="557676" y="5920492"/>
              <a:ext cx="1693519" cy="648000"/>
            </a:xfrm>
            <a:prstGeom prst="rect">
              <a:avLst/>
            </a:prstGeom>
            <a:solidFill>
              <a:schemeClr val="accent5"/>
            </a:solidFill>
          </p:spPr>
          <p:txBody>
            <a:bodyPr wrap="square" rtlCol="0" anchor="ctr">
              <a:noAutofit/>
            </a:bodyPr>
            <a:lstStyle/>
            <a:p>
              <a:pPr algn="ctr"/>
              <a:r>
                <a:rPr lang="en-GB" sz="2800" b="1" dirty="0" smtClean="0">
                  <a:solidFill>
                    <a:schemeClr val="bg1"/>
                  </a:solidFill>
                </a:rPr>
                <a:t>Inputs</a:t>
              </a:r>
              <a:endParaRPr lang="en-GB" sz="2800" b="1" dirty="0">
                <a:solidFill>
                  <a:schemeClr val="bg1"/>
                </a:solidFill>
              </a:endParaRPr>
            </a:p>
          </p:txBody>
        </p:sp>
        <p:sp>
          <p:nvSpPr>
            <p:cNvPr id="21" name="Rectangle 20"/>
            <p:cNvSpPr/>
            <p:nvPr/>
          </p:nvSpPr>
          <p:spPr>
            <a:xfrm>
              <a:off x="2373520" y="5920492"/>
              <a:ext cx="1823724" cy="648000"/>
            </a:xfrm>
            <a:prstGeom prst="rect">
              <a:avLst/>
            </a:prstGeom>
            <a:solidFill>
              <a:schemeClr val="bg1">
                <a:lumMod val="65000"/>
              </a:schemeClr>
            </a:solidFill>
          </p:spPr>
          <p:txBody>
            <a:bodyPr wrap="square" anchor="ctr">
              <a:noAutofit/>
            </a:bodyPr>
            <a:lstStyle/>
            <a:p>
              <a:pPr lvl="0" algn="ctr">
                <a:spcBef>
                  <a:spcPts val="0"/>
                </a:spcBef>
              </a:pPr>
              <a:r>
                <a:rPr lang="en-GB" dirty="0" smtClean="0"/>
                <a:t>Subject/policy volunteer experts</a:t>
              </a:r>
              <a:endParaRPr lang="en-GB" dirty="0"/>
            </a:p>
          </p:txBody>
        </p:sp>
        <p:sp>
          <p:nvSpPr>
            <p:cNvPr id="22" name="Rectangle 21"/>
            <p:cNvSpPr/>
            <p:nvPr/>
          </p:nvSpPr>
          <p:spPr>
            <a:xfrm>
              <a:off x="4275589" y="5920492"/>
              <a:ext cx="1823724" cy="648000"/>
            </a:xfrm>
            <a:prstGeom prst="rect">
              <a:avLst/>
            </a:prstGeom>
            <a:solidFill>
              <a:schemeClr val="bg1">
                <a:lumMod val="65000"/>
              </a:schemeClr>
            </a:solidFill>
          </p:spPr>
          <p:txBody>
            <a:bodyPr wrap="square" anchor="ctr">
              <a:noAutofit/>
            </a:bodyPr>
            <a:lstStyle/>
            <a:p>
              <a:pPr lvl="0" algn="ctr">
                <a:spcBef>
                  <a:spcPts val="0"/>
                </a:spcBef>
              </a:pPr>
              <a:r>
                <a:rPr lang="en-GB" dirty="0" smtClean="0"/>
                <a:t>Volunteer translators</a:t>
              </a:r>
              <a:endParaRPr lang="en-GB" dirty="0"/>
            </a:p>
          </p:txBody>
        </p:sp>
        <p:sp>
          <p:nvSpPr>
            <p:cNvPr id="24" name="Rectangle 23"/>
            <p:cNvSpPr/>
            <p:nvPr/>
          </p:nvSpPr>
          <p:spPr>
            <a:xfrm>
              <a:off x="6177658" y="5920492"/>
              <a:ext cx="1823724" cy="648000"/>
            </a:xfrm>
            <a:prstGeom prst="rect">
              <a:avLst/>
            </a:prstGeom>
            <a:solidFill>
              <a:schemeClr val="bg1">
                <a:lumMod val="65000"/>
              </a:schemeClr>
            </a:solidFill>
          </p:spPr>
          <p:txBody>
            <a:bodyPr wrap="square" anchor="ctr">
              <a:noAutofit/>
            </a:bodyPr>
            <a:lstStyle/>
            <a:p>
              <a:pPr lvl="0" algn="ctr">
                <a:spcBef>
                  <a:spcPts val="0"/>
                </a:spcBef>
              </a:pPr>
              <a:r>
                <a:rPr lang="en-GB" dirty="0" smtClean="0"/>
                <a:t>Contacts</a:t>
              </a:r>
              <a:endParaRPr lang="en-GB" dirty="0"/>
            </a:p>
          </p:txBody>
        </p:sp>
        <p:sp>
          <p:nvSpPr>
            <p:cNvPr id="25" name="Rectangle 24"/>
            <p:cNvSpPr/>
            <p:nvPr/>
          </p:nvSpPr>
          <p:spPr>
            <a:xfrm>
              <a:off x="9981796" y="5920492"/>
              <a:ext cx="1823724" cy="648000"/>
            </a:xfrm>
            <a:prstGeom prst="rect">
              <a:avLst/>
            </a:prstGeom>
            <a:solidFill>
              <a:schemeClr val="bg1">
                <a:lumMod val="65000"/>
              </a:schemeClr>
            </a:solidFill>
          </p:spPr>
          <p:txBody>
            <a:bodyPr wrap="square" anchor="ctr">
              <a:noAutofit/>
            </a:bodyPr>
            <a:lstStyle/>
            <a:p>
              <a:pPr lvl="0" algn="ctr">
                <a:spcBef>
                  <a:spcPts val="0"/>
                </a:spcBef>
              </a:pPr>
              <a:r>
                <a:rPr lang="en-GB" dirty="0" smtClean="0"/>
                <a:t>Engaged stakeholders</a:t>
              </a:r>
              <a:endParaRPr lang="en-GB" dirty="0"/>
            </a:p>
          </p:txBody>
        </p:sp>
        <p:sp>
          <p:nvSpPr>
            <p:cNvPr id="45" name="Rectangle 44"/>
            <p:cNvSpPr/>
            <p:nvPr/>
          </p:nvSpPr>
          <p:spPr>
            <a:xfrm>
              <a:off x="8079727" y="5920492"/>
              <a:ext cx="1823724" cy="648000"/>
            </a:xfrm>
            <a:prstGeom prst="rect">
              <a:avLst/>
            </a:prstGeom>
            <a:solidFill>
              <a:schemeClr val="bg1">
                <a:lumMod val="65000"/>
              </a:schemeClr>
            </a:solidFill>
          </p:spPr>
          <p:txBody>
            <a:bodyPr wrap="square" anchor="ctr">
              <a:noAutofit/>
            </a:bodyPr>
            <a:lstStyle/>
            <a:p>
              <a:pPr lvl="0" algn="ctr">
                <a:spcBef>
                  <a:spcPts val="0"/>
                </a:spcBef>
              </a:pPr>
              <a:r>
                <a:rPr lang="en-GB" dirty="0" smtClean="0"/>
                <a:t>Social media</a:t>
              </a:r>
              <a:endParaRPr lang="en-GB" dirty="0"/>
            </a:p>
          </p:txBody>
        </p:sp>
      </p:grpSp>
    </p:spTree>
    <p:extLst>
      <p:ext uri="{BB962C8B-B14F-4D97-AF65-F5344CB8AC3E}">
        <p14:creationId xmlns:p14="http://schemas.microsoft.com/office/powerpoint/2010/main" val="1592955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0838" y="1386253"/>
            <a:ext cx="10090795" cy="5625931"/>
          </a:xfrm>
          <a:prstGeom prst="rect">
            <a:avLst/>
          </a:prstGeom>
        </p:spPr>
      </p:pic>
      <p:sp>
        <p:nvSpPr>
          <p:cNvPr id="5" name="Title 1"/>
          <p:cNvSpPr>
            <a:spLocks noGrp="1"/>
          </p:cNvSpPr>
          <p:nvPr>
            <p:ph type="title"/>
          </p:nvPr>
        </p:nvSpPr>
        <p:spPr>
          <a:xfrm>
            <a:off x="838200" y="365125"/>
            <a:ext cx="10515600" cy="1325563"/>
          </a:xfrm>
        </p:spPr>
        <p:txBody>
          <a:bodyPr/>
          <a:lstStyle/>
          <a:p>
            <a:r>
              <a:rPr lang="en-GB" dirty="0" smtClean="0"/>
              <a:t>A one-page summary of strategy</a:t>
            </a:r>
            <a:endParaRPr lang="en-GB" dirty="0"/>
          </a:p>
        </p:txBody>
      </p:sp>
      <p:sp>
        <p:nvSpPr>
          <p:cNvPr id="6" name="TextBox 5"/>
          <p:cNvSpPr txBox="1"/>
          <p:nvPr/>
        </p:nvSpPr>
        <p:spPr>
          <a:xfrm rot="716581">
            <a:off x="8845225" y="502060"/>
            <a:ext cx="2123440" cy="584775"/>
          </a:xfrm>
          <a:prstGeom prst="rect">
            <a:avLst/>
          </a:prstGeom>
          <a:noFill/>
        </p:spPr>
        <p:txBody>
          <a:bodyPr wrap="square" rtlCol="0">
            <a:spAutoFit/>
          </a:bodyPr>
          <a:lstStyle/>
          <a:p>
            <a:pPr algn="ctr"/>
            <a:r>
              <a:rPr lang="en-GB" sz="3200" b="1" i="1" dirty="0" smtClean="0">
                <a:solidFill>
                  <a:srgbClr val="C00000"/>
                </a:solidFill>
              </a:rPr>
              <a:t>Illustrative</a:t>
            </a:r>
            <a:endParaRPr lang="en-GB" sz="3200" b="1" i="1" dirty="0">
              <a:solidFill>
                <a:srgbClr val="C00000"/>
              </a:solidFill>
            </a:endParaRPr>
          </a:p>
        </p:txBody>
      </p:sp>
    </p:spTree>
    <p:extLst>
      <p:ext uri="{BB962C8B-B14F-4D97-AF65-F5344CB8AC3E}">
        <p14:creationId xmlns:p14="http://schemas.microsoft.com/office/powerpoint/2010/main" val="3074391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976" y="241300"/>
            <a:ext cx="2069649" cy="523220"/>
          </a:xfrm>
          <a:prstGeom prst="rect">
            <a:avLst/>
          </a:prstGeom>
          <a:solidFill>
            <a:srgbClr val="C00000"/>
          </a:solidFill>
          <a:ln>
            <a:solidFill>
              <a:srgbClr val="C00000"/>
            </a:solidFill>
          </a:ln>
        </p:spPr>
        <p:txBody>
          <a:bodyPr wrap="square" rtlCol="0">
            <a:spAutoFit/>
          </a:bodyPr>
          <a:lstStyle/>
          <a:p>
            <a:pPr algn="ctr"/>
            <a:r>
              <a:rPr lang="en-GB" sz="2800" b="1" dirty="0" smtClean="0">
                <a:solidFill>
                  <a:schemeClr val="bg1"/>
                </a:solidFill>
              </a:rPr>
              <a:t>Situation</a:t>
            </a:r>
            <a:endParaRPr lang="en-GB" sz="2800" b="1" dirty="0">
              <a:solidFill>
                <a:schemeClr val="bg1"/>
              </a:solidFill>
            </a:endParaRPr>
          </a:p>
        </p:txBody>
      </p:sp>
      <p:sp>
        <p:nvSpPr>
          <p:cNvPr id="5" name="TextBox 4"/>
          <p:cNvSpPr txBox="1"/>
          <p:nvPr/>
        </p:nvSpPr>
        <p:spPr>
          <a:xfrm>
            <a:off x="285976" y="993775"/>
            <a:ext cx="2069649" cy="523220"/>
          </a:xfrm>
          <a:prstGeom prst="rect">
            <a:avLst/>
          </a:prstGeom>
          <a:solidFill>
            <a:schemeClr val="accent4"/>
          </a:solidFill>
          <a:ln>
            <a:solidFill>
              <a:srgbClr val="FFC000"/>
            </a:solidFill>
          </a:ln>
        </p:spPr>
        <p:txBody>
          <a:bodyPr wrap="square" rtlCol="0">
            <a:spAutoFit/>
          </a:bodyPr>
          <a:lstStyle/>
          <a:p>
            <a:pPr algn="ctr"/>
            <a:r>
              <a:rPr lang="en-GB" sz="2800" b="1" dirty="0" smtClean="0">
                <a:solidFill>
                  <a:schemeClr val="bg1"/>
                </a:solidFill>
              </a:rPr>
              <a:t>Vision</a:t>
            </a:r>
            <a:endParaRPr lang="en-GB" sz="2800" b="1" dirty="0">
              <a:solidFill>
                <a:schemeClr val="bg1"/>
              </a:solidFill>
            </a:endParaRPr>
          </a:p>
        </p:txBody>
      </p:sp>
      <p:sp>
        <p:nvSpPr>
          <p:cNvPr id="6" name="TextBox 5"/>
          <p:cNvSpPr txBox="1"/>
          <p:nvPr/>
        </p:nvSpPr>
        <p:spPr>
          <a:xfrm>
            <a:off x="285976" y="1746250"/>
            <a:ext cx="2069649" cy="523220"/>
          </a:xfrm>
          <a:prstGeom prst="rect">
            <a:avLst/>
          </a:prstGeom>
          <a:solidFill>
            <a:srgbClr val="00B050"/>
          </a:solidFill>
        </p:spPr>
        <p:txBody>
          <a:bodyPr wrap="square" rtlCol="0">
            <a:spAutoFit/>
          </a:bodyPr>
          <a:lstStyle/>
          <a:p>
            <a:pPr algn="ctr"/>
            <a:r>
              <a:rPr lang="en-GB" sz="2800" b="1" dirty="0" smtClean="0">
                <a:solidFill>
                  <a:schemeClr val="bg1"/>
                </a:solidFill>
              </a:rPr>
              <a:t>Mission</a:t>
            </a:r>
            <a:endParaRPr lang="en-GB" sz="2800" b="1" dirty="0">
              <a:solidFill>
                <a:schemeClr val="bg1"/>
              </a:solidFill>
            </a:endParaRPr>
          </a:p>
        </p:txBody>
      </p:sp>
      <p:sp>
        <p:nvSpPr>
          <p:cNvPr id="7" name="TextBox 6"/>
          <p:cNvSpPr txBox="1"/>
          <p:nvPr/>
        </p:nvSpPr>
        <p:spPr>
          <a:xfrm>
            <a:off x="2343046" y="241300"/>
            <a:ext cx="9551371" cy="523220"/>
          </a:xfrm>
          <a:prstGeom prst="rect">
            <a:avLst/>
          </a:prstGeom>
          <a:noFill/>
          <a:ln>
            <a:solidFill>
              <a:srgbClr val="C00000"/>
            </a:solidFill>
          </a:ln>
        </p:spPr>
        <p:txBody>
          <a:bodyPr wrap="square" rtlCol="0">
            <a:spAutoFit/>
          </a:bodyPr>
          <a:lstStyle/>
          <a:p>
            <a:r>
              <a:rPr lang="en-GB" sz="2800" dirty="0" smtClean="0"/>
              <a:t>xxx</a:t>
            </a:r>
            <a:endParaRPr lang="en-GB" sz="2800" dirty="0"/>
          </a:p>
        </p:txBody>
      </p:sp>
      <p:sp>
        <p:nvSpPr>
          <p:cNvPr id="8" name="TextBox 7"/>
          <p:cNvSpPr txBox="1"/>
          <p:nvPr/>
        </p:nvSpPr>
        <p:spPr>
          <a:xfrm>
            <a:off x="2343046" y="993775"/>
            <a:ext cx="9551371" cy="523220"/>
          </a:xfrm>
          <a:prstGeom prst="rect">
            <a:avLst/>
          </a:prstGeom>
          <a:noFill/>
          <a:ln>
            <a:solidFill>
              <a:schemeClr val="accent4"/>
            </a:solidFill>
          </a:ln>
        </p:spPr>
        <p:txBody>
          <a:bodyPr wrap="square" rtlCol="0">
            <a:spAutoFit/>
          </a:bodyPr>
          <a:lstStyle/>
          <a:p>
            <a:r>
              <a:rPr lang="en-GB" sz="2800" dirty="0" smtClean="0"/>
              <a:t>xxx</a:t>
            </a:r>
            <a:endParaRPr lang="en-GB" sz="2800" dirty="0"/>
          </a:p>
        </p:txBody>
      </p:sp>
      <p:sp>
        <p:nvSpPr>
          <p:cNvPr id="9" name="TextBox 8"/>
          <p:cNvSpPr txBox="1"/>
          <p:nvPr/>
        </p:nvSpPr>
        <p:spPr>
          <a:xfrm>
            <a:off x="2343046" y="1746249"/>
            <a:ext cx="9551371" cy="523220"/>
          </a:xfrm>
          <a:prstGeom prst="rect">
            <a:avLst/>
          </a:prstGeom>
          <a:noFill/>
          <a:ln>
            <a:solidFill>
              <a:srgbClr val="00B050"/>
            </a:solidFill>
          </a:ln>
        </p:spPr>
        <p:txBody>
          <a:bodyPr wrap="square" rtlCol="0">
            <a:spAutoFit/>
          </a:bodyPr>
          <a:lstStyle/>
          <a:p>
            <a:r>
              <a:rPr lang="en-GB" sz="2800" dirty="0" smtClean="0"/>
              <a:t>xxx</a:t>
            </a:r>
            <a:endParaRPr lang="en-GB" sz="2800" dirty="0"/>
          </a:p>
        </p:txBody>
      </p:sp>
      <p:sp>
        <p:nvSpPr>
          <p:cNvPr id="10" name="Isosceles Triangle 9"/>
          <p:cNvSpPr/>
          <p:nvPr/>
        </p:nvSpPr>
        <p:spPr>
          <a:xfrm rot="10800000">
            <a:off x="5524787" y="848217"/>
            <a:ext cx="1044000" cy="144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Isosceles Triangle 10"/>
          <p:cNvSpPr/>
          <p:nvPr/>
        </p:nvSpPr>
        <p:spPr>
          <a:xfrm rot="10800000">
            <a:off x="5524787" y="1600692"/>
            <a:ext cx="1044000" cy="144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Isosceles Triangle 11"/>
          <p:cNvSpPr/>
          <p:nvPr/>
        </p:nvSpPr>
        <p:spPr>
          <a:xfrm rot="10800000">
            <a:off x="5524787" y="2373832"/>
            <a:ext cx="1044000" cy="144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4" name="TextBox 23"/>
          <p:cNvSpPr txBox="1"/>
          <p:nvPr/>
        </p:nvSpPr>
        <p:spPr>
          <a:xfrm>
            <a:off x="273397" y="6180431"/>
            <a:ext cx="2069649" cy="523220"/>
          </a:xfrm>
          <a:prstGeom prst="rect">
            <a:avLst/>
          </a:prstGeom>
          <a:solidFill>
            <a:schemeClr val="accent5"/>
          </a:solidFill>
        </p:spPr>
        <p:txBody>
          <a:bodyPr wrap="square" rtlCol="0">
            <a:spAutoFit/>
          </a:bodyPr>
          <a:lstStyle/>
          <a:p>
            <a:pPr algn="ctr"/>
            <a:r>
              <a:rPr lang="en-GB" sz="2800" b="1" dirty="0" smtClean="0">
                <a:solidFill>
                  <a:schemeClr val="bg1"/>
                </a:solidFill>
              </a:rPr>
              <a:t>Values</a:t>
            </a:r>
            <a:endParaRPr lang="en-GB" sz="2800" b="1" dirty="0">
              <a:solidFill>
                <a:schemeClr val="bg1"/>
              </a:solidFill>
            </a:endParaRPr>
          </a:p>
        </p:txBody>
      </p:sp>
      <p:sp>
        <p:nvSpPr>
          <p:cNvPr id="25" name="TextBox 24"/>
          <p:cNvSpPr txBox="1"/>
          <p:nvPr/>
        </p:nvSpPr>
        <p:spPr>
          <a:xfrm>
            <a:off x="2355625" y="6180431"/>
            <a:ext cx="9551371" cy="523220"/>
          </a:xfrm>
          <a:prstGeom prst="rect">
            <a:avLst/>
          </a:prstGeom>
          <a:noFill/>
          <a:ln>
            <a:solidFill>
              <a:schemeClr val="bg1">
                <a:lumMod val="85000"/>
              </a:schemeClr>
            </a:solidFill>
          </a:ln>
        </p:spPr>
        <p:txBody>
          <a:bodyPr wrap="square" rtlCol="0">
            <a:spAutoFit/>
          </a:bodyPr>
          <a:lstStyle/>
          <a:p>
            <a:r>
              <a:rPr lang="en-GB" sz="2800" dirty="0" smtClean="0"/>
              <a:t>xxx</a:t>
            </a:r>
            <a:endParaRPr lang="en-GB" sz="2800" dirty="0"/>
          </a:p>
        </p:txBody>
      </p:sp>
      <p:sp>
        <p:nvSpPr>
          <p:cNvPr id="32" name="TextBox 31"/>
          <p:cNvSpPr txBox="1"/>
          <p:nvPr/>
        </p:nvSpPr>
        <p:spPr>
          <a:xfrm>
            <a:off x="6993746" y="5738506"/>
            <a:ext cx="1790237" cy="369332"/>
          </a:xfrm>
          <a:prstGeom prst="rect">
            <a:avLst/>
          </a:prstGeom>
          <a:noFill/>
        </p:spPr>
        <p:txBody>
          <a:bodyPr wrap="square" rtlCol="0">
            <a:spAutoFit/>
          </a:bodyPr>
          <a:lstStyle/>
          <a:p>
            <a:pPr algn="ctr"/>
            <a:r>
              <a:rPr lang="en-GB" i="1" dirty="0" smtClean="0"/>
              <a:t>Guided by Values</a:t>
            </a:r>
            <a:endParaRPr lang="en-GB" i="1" dirty="0"/>
          </a:p>
        </p:txBody>
      </p:sp>
      <p:sp>
        <p:nvSpPr>
          <p:cNvPr id="40" name="Isosceles Triangle 39"/>
          <p:cNvSpPr/>
          <p:nvPr/>
        </p:nvSpPr>
        <p:spPr>
          <a:xfrm>
            <a:off x="5524787" y="5850522"/>
            <a:ext cx="1044000" cy="144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TextBox 12"/>
          <p:cNvSpPr txBox="1"/>
          <p:nvPr/>
        </p:nvSpPr>
        <p:spPr>
          <a:xfrm>
            <a:off x="764632" y="2987131"/>
            <a:ext cx="2209727" cy="863600"/>
          </a:xfrm>
          <a:prstGeom prst="rect">
            <a:avLst/>
          </a:prstGeom>
          <a:noFill/>
          <a:ln>
            <a:solidFill>
              <a:schemeClr val="bg1">
                <a:lumMod val="85000"/>
              </a:schemeClr>
            </a:solidFill>
          </a:ln>
        </p:spPr>
        <p:txBody>
          <a:bodyPr wrap="square" rtlCol="0" anchor="ctr">
            <a:noAutofit/>
          </a:bodyPr>
          <a:lstStyle/>
          <a:p>
            <a:pPr algn="ctr"/>
            <a:r>
              <a:rPr lang="en-GB" sz="3600" b="1" dirty="0" smtClean="0"/>
              <a:t>Inputs</a:t>
            </a:r>
            <a:endParaRPr lang="en-GB" sz="3600" b="1" dirty="0"/>
          </a:p>
        </p:txBody>
      </p:sp>
      <p:sp>
        <p:nvSpPr>
          <p:cNvPr id="14" name="TextBox 13"/>
          <p:cNvSpPr txBox="1"/>
          <p:nvPr/>
        </p:nvSpPr>
        <p:spPr>
          <a:xfrm>
            <a:off x="3558260" y="2987131"/>
            <a:ext cx="2209727" cy="863600"/>
          </a:xfrm>
          <a:prstGeom prst="rect">
            <a:avLst/>
          </a:prstGeom>
          <a:noFill/>
          <a:ln>
            <a:solidFill>
              <a:schemeClr val="bg1">
                <a:lumMod val="85000"/>
              </a:schemeClr>
            </a:solidFill>
          </a:ln>
        </p:spPr>
        <p:txBody>
          <a:bodyPr wrap="square" rtlCol="0" anchor="ctr">
            <a:noAutofit/>
          </a:bodyPr>
          <a:lstStyle/>
          <a:p>
            <a:pPr algn="ctr"/>
            <a:r>
              <a:rPr lang="en-GB" sz="3600" b="1" dirty="0" smtClean="0"/>
              <a:t>Activities</a:t>
            </a:r>
            <a:endParaRPr lang="en-GB" sz="3600" b="1" dirty="0"/>
          </a:p>
        </p:txBody>
      </p:sp>
      <p:sp>
        <p:nvSpPr>
          <p:cNvPr id="15" name="TextBox 14"/>
          <p:cNvSpPr txBox="1"/>
          <p:nvPr/>
        </p:nvSpPr>
        <p:spPr>
          <a:xfrm>
            <a:off x="6351888" y="2987131"/>
            <a:ext cx="2209727" cy="863600"/>
          </a:xfrm>
          <a:prstGeom prst="rect">
            <a:avLst/>
          </a:prstGeom>
          <a:noFill/>
          <a:ln>
            <a:solidFill>
              <a:schemeClr val="bg1">
                <a:lumMod val="85000"/>
              </a:schemeClr>
            </a:solidFill>
          </a:ln>
        </p:spPr>
        <p:txBody>
          <a:bodyPr wrap="square" rtlCol="0" anchor="ctr">
            <a:noAutofit/>
          </a:bodyPr>
          <a:lstStyle/>
          <a:p>
            <a:pPr algn="ctr"/>
            <a:r>
              <a:rPr lang="en-GB" sz="3600" b="1" dirty="0" smtClean="0"/>
              <a:t>Outputs</a:t>
            </a:r>
            <a:endParaRPr lang="en-GB" sz="3600" b="1" dirty="0"/>
          </a:p>
        </p:txBody>
      </p:sp>
      <p:sp>
        <p:nvSpPr>
          <p:cNvPr id="17" name="TextBox 16"/>
          <p:cNvSpPr txBox="1"/>
          <p:nvPr/>
        </p:nvSpPr>
        <p:spPr>
          <a:xfrm>
            <a:off x="9145516" y="2987131"/>
            <a:ext cx="2209727" cy="863600"/>
          </a:xfrm>
          <a:prstGeom prst="rect">
            <a:avLst/>
          </a:prstGeom>
          <a:noFill/>
          <a:ln>
            <a:solidFill>
              <a:schemeClr val="bg1">
                <a:lumMod val="85000"/>
              </a:schemeClr>
            </a:solidFill>
          </a:ln>
        </p:spPr>
        <p:txBody>
          <a:bodyPr wrap="square" rtlCol="0" anchor="ctr">
            <a:noAutofit/>
          </a:bodyPr>
          <a:lstStyle/>
          <a:p>
            <a:pPr algn="ctr"/>
            <a:r>
              <a:rPr lang="en-GB" sz="3600" b="1" dirty="0" smtClean="0"/>
              <a:t>Outcomes</a:t>
            </a:r>
            <a:endParaRPr lang="en-GB" sz="3600" b="1" dirty="0"/>
          </a:p>
        </p:txBody>
      </p:sp>
      <p:sp>
        <p:nvSpPr>
          <p:cNvPr id="18" name="TextBox 17"/>
          <p:cNvSpPr txBox="1"/>
          <p:nvPr/>
        </p:nvSpPr>
        <p:spPr>
          <a:xfrm>
            <a:off x="731154" y="3924300"/>
            <a:ext cx="2276683" cy="461665"/>
          </a:xfrm>
          <a:prstGeom prst="rect">
            <a:avLst/>
          </a:prstGeom>
          <a:noFill/>
        </p:spPr>
        <p:txBody>
          <a:bodyPr wrap="square" rtlCol="0">
            <a:spAutoFit/>
          </a:bodyPr>
          <a:lstStyle/>
          <a:p>
            <a:pPr algn="ctr"/>
            <a:r>
              <a:rPr lang="en-GB" sz="2400" i="1" dirty="0" smtClean="0">
                <a:solidFill>
                  <a:schemeClr val="bg1">
                    <a:lumMod val="50000"/>
                  </a:schemeClr>
                </a:solidFill>
              </a:rPr>
              <a:t>What you invest</a:t>
            </a:r>
            <a:endParaRPr lang="en-GB" sz="2400" i="1" dirty="0">
              <a:solidFill>
                <a:schemeClr val="bg1">
                  <a:lumMod val="50000"/>
                </a:schemeClr>
              </a:solidFill>
            </a:endParaRPr>
          </a:p>
        </p:txBody>
      </p:sp>
      <p:sp>
        <p:nvSpPr>
          <p:cNvPr id="19" name="TextBox 18"/>
          <p:cNvSpPr txBox="1"/>
          <p:nvPr/>
        </p:nvSpPr>
        <p:spPr>
          <a:xfrm>
            <a:off x="3524782" y="3924300"/>
            <a:ext cx="2276683" cy="461665"/>
          </a:xfrm>
          <a:prstGeom prst="rect">
            <a:avLst/>
          </a:prstGeom>
          <a:noFill/>
        </p:spPr>
        <p:txBody>
          <a:bodyPr wrap="square" rtlCol="0">
            <a:spAutoFit/>
          </a:bodyPr>
          <a:lstStyle/>
          <a:p>
            <a:pPr algn="ctr"/>
            <a:r>
              <a:rPr lang="en-GB" sz="2400" i="1" dirty="0" smtClean="0">
                <a:solidFill>
                  <a:schemeClr val="bg1">
                    <a:lumMod val="50000"/>
                  </a:schemeClr>
                </a:solidFill>
              </a:rPr>
              <a:t>The work you do</a:t>
            </a:r>
            <a:endParaRPr lang="en-GB" sz="2400" i="1" dirty="0">
              <a:solidFill>
                <a:schemeClr val="bg1">
                  <a:lumMod val="50000"/>
                </a:schemeClr>
              </a:solidFill>
            </a:endParaRPr>
          </a:p>
        </p:txBody>
      </p:sp>
      <p:sp>
        <p:nvSpPr>
          <p:cNvPr id="20" name="Left Brace 19"/>
          <p:cNvSpPr/>
          <p:nvPr/>
        </p:nvSpPr>
        <p:spPr>
          <a:xfrm rot="16200000">
            <a:off x="3140311" y="1985843"/>
            <a:ext cx="252000" cy="5003352"/>
          </a:xfrm>
          <a:prstGeom prst="leftBrace">
            <a:avLst>
              <a:gd name="adj1" fmla="val 85021"/>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400"/>
          </a:p>
        </p:txBody>
      </p:sp>
      <p:sp>
        <p:nvSpPr>
          <p:cNvPr id="21" name="Left Brace 20"/>
          <p:cNvSpPr/>
          <p:nvPr/>
        </p:nvSpPr>
        <p:spPr>
          <a:xfrm rot="16200000">
            <a:off x="8727567" y="1985840"/>
            <a:ext cx="252000" cy="5003357"/>
          </a:xfrm>
          <a:prstGeom prst="leftBrace">
            <a:avLst>
              <a:gd name="adj1" fmla="val 85021"/>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400"/>
          </a:p>
        </p:txBody>
      </p:sp>
      <p:sp>
        <p:nvSpPr>
          <p:cNvPr id="22" name="TextBox 21"/>
          <p:cNvSpPr txBox="1"/>
          <p:nvPr/>
        </p:nvSpPr>
        <p:spPr>
          <a:xfrm>
            <a:off x="1155786" y="4838920"/>
            <a:ext cx="4221047" cy="523220"/>
          </a:xfrm>
          <a:prstGeom prst="rect">
            <a:avLst/>
          </a:prstGeom>
          <a:noFill/>
        </p:spPr>
        <p:txBody>
          <a:bodyPr wrap="square" rtlCol="0">
            <a:spAutoFit/>
          </a:bodyPr>
          <a:lstStyle/>
          <a:p>
            <a:pPr algn="ctr"/>
            <a:r>
              <a:rPr lang="en-GB" sz="2800" b="1" i="1" dirty="0" smtClean="0">
                <a:solidFill>
                  <a:schemeClr val="bg1">
                    <a:lumMod val="50000"/>
                  </a:schemeClr>
                </a:solidFill>
              </a:rPr>
              <a:t>Planned work</a:t>
            </a:r>
            <a:endParaRPr lang="en-GB" sz="2800" b="1" i="1" dirty="0">
              <a:solidFill>
                <a:schemeClr val="bg1">
                  <a:lumMod val="50000"/>
                </a:schemeClr>
              </a:solidFill>
            </a:endParaRPr>
          </a:p>
        </p:txBody>
      </p:sp>
      <p:sp>
        <p:nvSpPr>
          <p:cNvPr id="23" name="TextBox 22"/>
          <p:cNvSpPr txBox="1"/>
          <p:nvPr/>
        </p:nvSpPr>
        <p:spPr>
          <a:xfrm>
            <a:off x="6743041" y="4838920"/>
            <a:ext cx="4221047" cy="523220"/>
          </a:xfrm>
          <a:prstGeom prst="rect">
            <a:avLst/>
          </a:prstGeom>
          <a:noFill/>
        </p:spPr>
        <p:txBody>
          <a:bodyPr wrap="square" rtlCol="0">
            <a:spAutoFit/>
          </a:bodyPr>
          <a:lstStyle/>
          <a:p>
            <a:pPr algn="ctr"/>
            <a:r>
              <a:rPr lang="en-GB" sz="2800" b="1" i="1" dirty="0" smtClean="0">
                <a:solidFill>
                  <a:schemeClr val="bg1">
                    <a:lumMod val="50000"/>
                  </a:schemeClr>
                </a:solidFill>
              </a:rPr>
              <a:t>Effects of planned work</a:t>
            </a:r>
            <a:endParaRPr lang="en-GB" sz="2800" b="1" i="1" dirty="0">
              <a:solidFill>
                <a:schemeClr val="bg1">
                  <a:lumMod val="50000"/>
                </a:schemeClr>
              </a:solidFill>
            </a:endParaRPr>
          </a:p>
        </p:txBody>
      </p:sp>
      <p:sp>
        <p:nvSpPr>
          <p:cNvPr id="26" name="Rounded Rectangle 25"/>
          <p:cNvSpPr/>
          <p:nvPr/>
        </p:nvSpPr>
        <p:spPr>
          <a:xfrm>
            <a:off x="328081" y="2789690"/>
            <a:ext cx="11544299" cy="2685435"/>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1" name="Isosceles Triangle 40"/>
          <p:cNvSpPr/>
          <p:nvPr/>
        </p:nvSpPr>
        <p:spPr>
          <a:xfrm rot="5400000">
            <a:off x="2833737" y="3340999"/>
            <a:ext cx="865145" cy="15586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42" name="Isosceles Triangle 41"/>
          <p:cNvSpPr/>
          <p:nvPr/>
        </p:nvSpPr>
        <p:spPr>
          <a:xfrm rot="5400000">
            <a:off x="5627365" y="3340999"/>
            <a:ext cx="865145" cy="15586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43" name="Isosceles Triangle 42"/>
          <p:cNvSpPr/>
          <p:nvPr/>
        </p:nvSpPr>
        <p:spPr>
          <a:xfrm rot="5400000">
            <a:off x="8420993" y="3340999"/>
            <a:ext cx="865145" cy="15586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Tree>
    <p:extLst>
      <p:ext uri="{BB962C8B-B14F-4D97-AF65-F5344CB8AC3E}">
        <p14:creationId xmlns:p14="http://schemas.microsoft.com/office/powerpoint/2010/main" val="4002007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System diagnosis: high-level</a:t>
            </a:r>
          </a:p>
        </p:txBody>
      </p:sp>
    </p:spTree>
    <p:extLst>
      <p:ext uri="{BB962C8B-B14F-4D97-AF65-F5344CB8AC3E}">
        <p14:creationId xmlns:p14="http://schemas.microsoft.com/office/powerpoint/2010/main" val="2483748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Linear economy…</a:t>
            </a:r>
            <a:endParaRPr lang="en-GB" dirty="0"/>
          </a:p>
        </p:txBody>
      </p:sp>
      <p:pic>
        <p:nvPicPr>
          <p:cNvPr id="5122" name="Picture 2" descr="http://community.oscedays.org/uploads/default/_optimized/48b/abf/9a90c0ab6b_690x491.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976908" y="2268130"/>
            <a:ext cx="10196202" cy="16546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7453" y="4310032"/>
            <a:ext cx="11197095" cy="584775"/>
          </a:xfrm>
          <a:prstGeom prst="rect">
            <a:avLst/>
          </a:prstGeom>
          <a:noFill/>
          <a:ln>
            <a:noFill/>
          </a:ln>
        </p:spPr>
        <p:txBody>
          <a:bodyPr wrap="square" rtlCol="0">
            <a:spAutoFit/>
          </a:bodyPr>
          <a:lstStyle/>
          <a:p>
            <a:pPr algn="ctr"/>
            <a:r>
              <a:rPr lang="en-GB" sz="3200" i="1" dirty="0" smtClean="0">
                <a:solidFill>
                  <a:srgbClr val="C00000"/>
                </a:solidFill>
                <a:latin typeface="Arial" panose="020B0604020202020204" pitchFamily="34" charset="0"/>
                <a:cs typeface="Arial" panose="020B0604020202020204" pitchFamily="34" charset="0"/>
              </a:rPr>
              <a:t>Assumes infinite resources and infinite capacity for waste</a:t>
            </a:r>
            <a:endParaRPr lang="en-GB" sz="32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045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Unbalanced socio-economic system</a:t>
            </a:r>
            <a:endParaRPr lang="en-GB"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6495" y="1308762"/>
            <a:ext cx="9970605" cy="5523838"/>
          </a:xfrm>
          <a:prstGeom prst="rect">
            <a:avLst/>
          </a:prstGeom>
        </p:spPr>
      </p:pic>
      <p:sp>
        <p:nvSpPr>
          <p:cNvPr id="5" name="TextBox 4"/>
          <p:cNvSpPr txBox="1"/>
          <p:nvPr/>
        </p:nvSpPr>
        <p:spPr>
          <a:xfrm>
            <a:off x="5921198" y="6573679"/>
            <a:ext cx="6229704" cy="246221"/>
          </a:xfrm>
          <a:prstGeom prst="rect">
            <a:avLst/>
          </a:prstGeom>
          <a:noFill/>
        </p:spPr>
        <p:txBody>
          <a:bodyPr wrap="square" rtlCol="0">
            <a:spAutoFit/>
          </a:bodyPr>
          <a:lstStyle/>
          <a:p>
            <a:r>
              <a:rPr lang="en-GB" sz="1000" dirty="0"/>
              <a:t>Source: </a:t>
            </a:r>
            <a:r>
              <a:rPr lang="en-GB" sz="1000" dirty="0" smtClean="0"/>
              <a:t>Innovation and Enterprise </a:t>
            </a:r>
            <a:r>
              <a:rPr lang="en-GB" sz="1000" dirty="0" err="1" smtClean="0"/>
              <a:t>OSCEdays</a:t>
            </a:r>
            <a:r>
              <a:rPr lang="en-GB" sz="1000" dirty="0" smtClean="0"/>
              <a:t>, Andy Thompson: Balancing </a:t>
            </a:r>
            <a:r>
              <a:rPr lang="en-GB" sz="1000" dirty="0"/>
              <a:t>Society (Developed from: </a:t>
            </a:r>
            <a:r>
              <a:rPr lang="en-GB" sz="1000" dirty="0" err="1"/>
              <a:t>Mintzburg</a:t>
            </a:r>
            <a:r>
              <a:rPr lang="en-GB" sz="1000" dirty="0"/>
              <a:t>, 2015)</a:t>
            </a:r>
          </a:p>
        </p:txBody>
      </p:sp>
    </p:spTree>
    <p:extLst>
      <p:ext uri="{BB962C8B-B14F-4D97-AF65-F5344CB8AC3E}">
        <p14:creationId xmlns:p14="http://schemas.microsoft.com/office/powerpoint/2010/main" val="750075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Linear economy, social/economic inequality</a:t>
            </a:r>
            <a:endParaRPr lang="en-GB" dirty="0"/>
          </a:p>
        </p:txBody>
      </p:sp>
      <p:sp>
        <p:nvSpPr>
          <p:cNvPr id="3" name="Content Placeholder 2"/>
          <p:cNvSpPr>
            <a:spLocks noGrp="1"/>
          </p:cNvSpPr>
          <p:nvPr>
            <p:ph idx="1"/>
          </p:nvPr>
        </p:nvSpPr>
        <p:spPr/>
        <p:txBody>
          <a:bodyPr>
            <a:normAutofit/>
          </a:bodyPr>
          <a:lstStyle/>
          <a:p>
            <a:r>
              <a:rPr lang="en-GB" b="1" dirty="0" smtClean="0"/>
              <a:t>Linear </a:t>
            </a:r>
            <a:r>
              <a:rPr lang="en-GB" b="1" dirty="0"/>
              <a:t>economic </a:t>
            </a:r>
            <a:r>
              <a:rPr lang="en-GB" b="1" dirty="0" smtClean="0"/>
              <a:t>system: </a:t>
            </a:r>
            <a:r>
              <a:rPr lang="en-GB" dirty="0" smtClean="0"/>
              <a:t>take resources faster </a:t>
            </a:r>
            <a:r>
              <a:rPr lang="en-GB" dirty="0"/>
              <a:t>than </a:t>
            </a:r>
            <a:r>
              <a:rPr lang="en-GB" dirty="0" smtClean="0"/>
              <a:t>they can recover</a:t>
            </a:r>
            <a:endParaRPr lang="en-GB" dirty="0"/>
          </a:p>
          <a:p>
            <a:pPr lvl="1"/>
            <a:r>
              <a:rPr lang="en-GB" dirty="0"/>
              <a:t>Current ‘green’ approaches </a:t>
            </a:r>
            <a:r>
              <a:rPr lang="en-GB" dirty="0" smtClean="0"/>
              <a:t>just slows destructive trajectory</a:t>
            </a:r>
          </a:p>
          <a:p>
            <a:r>
              <a:rPr lang="en-GB" b="1" dirty="0" smtClean="0"/>
              <a:t>Widespread social / economic inequalities</a:t>
            </a:r>
          </a:p>
          <a:p>
            <a:pPr marL="0" indent="0">
              <a:buNone/>
            </a:pPr>
            <a:endParaRPr lang="en-GB" dirty="0" smtClean="0"/>
          </a:p>
        </p:txBody>
      </p:sp>
      <p:sp>
        <p:nvSpPr>
          <p:cNvPr id="4" name="Isosceles Triangle 3"/>
          <p:cNvSpPr/>
          <p:nvPr/>
        </p:nvSpPr>
        <p:spPr>
          <a:xfrm rot="10800000">
            <a:off x="5469188" y="3534880"/>
            <a:ext cx="1393326" cy="2074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0" name="Group 9"/>
          <p:cNvGrpSpPr/>
          <p:nvPr/>
        </p:nvGrpSpPr>
        <p:grpSpPr>
          <a:xfrm>
            <a:off x="1073150" y="4198046"/>
            <a:ext cx="10045700" cy="1523206"/>
            <a:chOff x="0" y="4001293"/>
            <a:chExt cx="10045700" cy="1523206"/>
          </a:xfrm>
          <a:solidFill>
            <a:srgbClr val="C00000"/>
          </a:solidFill>
        </p:grpSpPr>
        <p:sp>
          <p:nvSpPr>
            <p:cNvPr id="6" name="TextBox 5"/>
            <p:cNvSpPr txBox="1"/>
            <p:nvPr/>
          </p:nvSpPr>
          <p:spPr>
            <a:xfrm>
              <a:off x="1513932" y="4009960"/>
              <a:ext cx="8531768" cy="1514539"/>
            </a:xfrm>
            <a:prstGeom prst="rect">
              <a:avLst/>
            </a:prstGeom>
            <a:noFill/>
            <a:ln w="38100">
              <a:solidFill>
                <a:srgbClr val="C00000"/>
              </a:solidFill>
            </a:ln>
          </p:spPr>
          <p:txBody>
            <a:bodyPr wrap="square" rtlCol="0" anchor="ctr" anchorCtr="1">
              <a:noAutofit/>
            </a:bodyPr>
            <a:lstStyle/>
            <a:p>
              <a:pPr algn="ctr">
                <a:spcBef>
                  <a:spcPts val="1200"/>
                </a:spcBef>
              </a:pPr>
              <a:r>
                <a:rPr lang="en-GB" sz="2800" dirty="0" smtClean="0"/>
                <a:t>Economic </a:t>
              </a:r>
              <a:r>
                <a:rPr lang="en-GB" sz="2800" dirty="0"/>
                <a:t>system that allows the planet to thrive while allowing equal access f</a:t>
              </a:r>
              <a:r>
                <a:rPr lang="en-GB" sz="2800" dirty="0" smtClean="0"/>
                <a:t>or </a:t>
              </a:r>
              <a:r>
                <a:rPr lang="en-GB" sz="2800" dirty="0"/>
                <a:t>all. </a:t>
              </a:r>
              <a:r>
                <a:rPr lang="en-GB" sz="2800" dirty="0" smtClean="0"/>
                <a:t>It </a:t>
              </a:r>
              <a:r>
                <a:rPr lang="en-GB" sz="2800" dirty="0"/>
                <a:t>requires a change in how people consume and how businesses operate</a:t>
              </a:r>
              <a:r>
                <a:rPr lang="en-GB" sz="2800" dirty="0" smtClean="0"/>
                <a:t>.</a:t>
              </a:r>
              <a:endParaRPr lang="en-GB" sz="2800" dirty="0"/>
            </a:p>
          </p:txBody>
        </p:sp>
        <p:sp>
          <p:nvSpPr>
            <p:cNvPr id="8" name="TextBox 7"/>
            <p:cNvSpPr txBox="1"/>
            <p:nvPr/>
          </p:nvSpPr>
          <p:spPr>
            <a:xfrm>
              <a:off x="0" y="4001293"/>
              <a:ext cx="1513932" cy="1523206"/>
            </a:xfrm>
            <a:prstGeom prst="rect">
              <a:avLst/>
            </a:prstGeom>
            <a:grpFill/>
            <a:ln w="38100">
              <a:solidFill>
                <a:srgbClr val="C00000"/>
              </a:solidFill>
            </a:ln>
          </p:spPr>
          <p:txBody>
            <a:bodyPr wrap="square" rtlCol="0" anchor="ctr">
              <a:noAutofit/>
            </a:bodyPr>
            <a:lstStyle/>
            <a:p>
              <a:pPr algn="ctr"/>
              <a:r>
                <a:rPr lang="en-GB" sz="2800" b="1" dirty="0" smtClean="0">
                  <a:solidFill>
                    <a:schemeClr val="bg1"/>
                  </a:solidFill>
                </a:rPr>
                <a:t>Need</a:t>
              </a:r>
              <a:endParaRPr lang="en-GB" sz="2800" b="1" dirty="0">
                <a:solidFill>
                  <a:schemeClr val="bg1"/>
                </a:solidFill>
              </a:endParaRPr>
            </a:p>
          </p:txBody>
        </p:sp>
      </p:grpSp>
    </p:spTree>
    <p:extLst>
      <p:ext uri="{BB962C8B-B14F-4D97-AF65-F5344CB8AC3E}">
        <p14:creationId xmlns:p14="http://schemas.microsoft.com/office/powerpoint/2010/main" val="2531137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Spoiler alert… OSCE is the answer</a:t>
            </a:r>
            <a:endParaRPr lang="en-GB" dirty="0"/>
          </a:p>
        </p:txBody>
      </p:sp>
      <p:sp>
        <p:nvSpPr>
          <p:cNvPr id="3" name="Content Placeholder 2"/>
          <p:cNvSpPr>
            <a:spLocks noGrp="1"/>
          </p:cNvSpPr>
          <p:nvPr>
            <p:ph idx="1"/>
          </p:nvPr>
        </p:nvSpPr>
        <p:spPr/>
        <p:txBody>
          <a:bodyPr>
            <a:normAutofit lnSpcReduction="10000"/>
          </a:bodyPr>
          <a:lstStyle/>
          <a:p>
            <a:r>
              <a:rPr lang="en-GB" dirty="0" smtClean="0"/>
              <a:t>Next few slides have pulled in comments from the strategic document and various things from forum. The headlines:</a:t>
            </a:r>
          </a:p>
          <a:p>
            <a:pPr lvl="1"/>
            <a:r>
              <a:rPr lang="en-GB" dirty="0" smtClean="0">
                <a:solidFill>
                  <a:srgbClr val="0070C0"/>
                </a:solidFill>
              </a:rPr>
              <a:t>Circular economy is seen as the end state </a:t>
            </a:r>
          </a:p>
          <a:p>
            <a:pPr lvl="1"/>
            <a:r>
              <a:rPr lang="en-GB" dirty="0" smtClean="0">
                <a:solidFill>
                  <a:srgbClr val="0070C0"/>
                </a:solidFill>
              </a:rPr>
              <a:t>Current CE trajectory lacks whole system view</a:t>
            </a:r>
          </a:p>
          <a:p>
            <a:pPr lvl="1"/>
            <a:r>
              <a:rPr lang="en-GB" dirty="0" smtClean="0">
                <a:solidFill>
                  <a:srgbClr val="0070C0"/>
                </a:solidFill>
              </a:rPr>
              <a:t>Circular economy needs collaboration and equity</a:t>
            </a:r>
          </a:p>
          <a:p>
            <a:pPr lvl="1"/>
            <a:r>
              <a:rPr lang="en-GB" dirty="0" smtClean="0">
                <a:solidFill>
                  <a:srgbClr val="0070C0"/>
                </a:solidFill>
              </a:rPr>
              <a:t>‘True’ </a:t>
            </a:r>
            <a:r>
              <a:rPr lang="en-GB" b="1" dirty="0" smtClean="0">
                <a:solidFill>
                  <a:srgbClr val="0070C0"/>
                </a:solidFill>
              </a:rPr>
              <a:t>CE</a:t>
            </a:r>
            <a:r>
              <a:rPr lang="en-GB" dirty="0" smtClean="0">
                <a:solidFill>
                  <a:srgbClr val="0070C0"/>
                </a:solidFill>
              </a:rPr>
              <a:t> enabled by </a:t>
            </a:r>
            <a:r>
              <a:rPr lang="en-GB" b="1" dirty="0" smtClean="0">
                <a:solidFill>
                  <a:srgbClr val="0070C0"/>
                </a:solidFill>
              </a:rPr>
              <a:t>OS</a:t>
            </a:r>
            <a:r>
              <a:rPr lang="en-GB" dirty="0" smtClean="0">
                <a:solidFill>
                  <a:srgbClr val="0070C0"/>
                </a:solidFill>
              </a:rPr>
              <a:t> – OSCE!</a:t>
            </a:r>
          </a:p>
          <a:p>
            <a:pPr lvl="1"/>
            <a:endParaRPr lang="en-GB" dirty="0" smtClean="0"/>
          </a:p>
          <a:p>
            <a:r>
              <a:rPr lang="en-GB" dirty="0" smtClean="0"/>
              <a:t>Do they tell a coherent story?</a:t>
            </a:r>
          </a:p>
          <a:p>
            <a:r>
              <a:rPr lang="en-GB" dirty="0" smtClean="0"/>
              <a:t>Do they miss a trick?</a:t>
            </a:r>
          </a:p>
          <a:p>
            <a:r>
              <a:rPr lang="en-GB" dirty="0" smtClean="0"/>
              <a:t>Before we go further, do we actually all agree on these foundations and definitions?</a:t>
            </a:r>
            <a:endParaRPr lang="en-GB" dirty="0"/>
          </a:p>
        </p:txBody>
      </p:sp>
    </p:spTree>
    <p:extLst>
      <p:ext uri="{BB962C8B-B14F-4D97-AF65-F5344CB8AC3E}">
        <p14:creationId xmlns:p14="http://schemas.microsoft.com/office/powerpoint/2010/main" val="304421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dirty="0" smtClean="0"/>
              <a:t>Strategy session </a:t>
            </a:r>
          </a:p>
          <a:p>
            <a:pPr marL="514350" indent="-514350">
              <a:buFont typeface="+mj-lt"/>
              <a:buAutoNum type="arabicPeriod"/>
            </a:pPr>
            <a:r>
              <a:rPr lang="en-GB" dirty="0" smtClean="0"/>
              <a:t>System diagnosis (‘needs’) – high-level</a:t>
            </a:r>
          </a:p>
          <a:p>
            <a:pPr marL="514350" indent="-514350">
              <a:buFont typeface="+mj-lt"/>
              <a:buAutoNum type="arabicPeriod"/>
            </a:pPr>
            <a:r>
              <a:rPr lang="en-GB" dirty="0" smtClean="0"/>
              <a:t>Strategic </a:t>
            </a:r>
            <a:r>
              <a:rPr lang="en-GB" dirty="0"/>
              <a:t>framework </a:t>
            </a:r>
            <a:r>
              <a:rPr lang="en-GB" dirty="0" smtClean="0"/>
              <a:t>elements – high-level</a:t>
            </a:r>
          </a:p>
          <a:p>
            <a:pPr marL="514350" indent="-514350">
              <a:buFont typeface="+mj-lt"/>
              <a:buAutoNum type="arabicPeriod"/>
            </a:pPr>
            <a:r>
              <a:rPr lang="en-GB" dirty="0" smtClean="0"/>
              <a:t>System diagnosis – digging a bit deeper</a:t>
            </a:r>
          </a:p>
          <a:p>
            <a:pPr marL="514350" indent="-514350">
              <a:buFont typeface="+mj-lt"/>
              <a:buAutoNum type="arabicPeriod"/>
            </a:pPr>
            <a:r>
              <a:rPr lang="en-GB" dirty="0" smtClean="0"/>
              <a:t>Strategic framework elements – digging a bit deeper</a:t>
            </a:r>
          </a:p>
          <a:p>
            <a:pPr marL="514350" indent="-514350">
              <a:buFont typeface="+mj-lt"/>
              <a:buAutoNum type="arabicPeriod"/>
            </a:pPr>
            <a:endParaRPr lang="en-GB" dirty="0" smtClean="0"/>
          </a:p>
          <a:p>
            <a:pPr marL="514350" indent="-514350">
              <a:buFont typeface="+mj-lt"/>
              <a:buAutoNum type="arabicPeriod"/>
            </a:pPr>
            <a:endParaRPr lang="en-GB" dirty="0" smtClean="0"/>
          </a:p>
          <a:p>
            <a:pPr marL="514350" indent="-514350">
              <a:buFont typeface="+mj-lt"/>
              <a:buAutoNum type="arabicPeriod"/>
            </a:pPr>
            <a:endParaRPr lang="en-GB" dirty="0"/>
          </a:p>
        </p:txBody>
      </p:sp>
    </p:spTree>
    <p:extLst>
      <p:ext uri="{BB962C8B-B14F-4D97-AF65-F5344CB8AC3E}">
        <p14:creationId xmlns:p14="http://schemas.microsoft.com/office/powerpoint/2010/main" val="1106699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Circular economy is seen as the end state </a:t>
            </a:r>
            <a:endParaRPr lang="en-GB" dirty="0"/>
          </a:p>
        </p:txBody>
      </p:sp>
      <p:sp>
        <p:nvSpPr>
          <p:cNvPr id="3" name="Content Placeholder 2"/>
          <p:cNvSpPr>
            <a:spLocks noGrp="1"/>
          </p:cNvSpPr>
          <p:nvPr>
            <p:ph idx="1"/>
          </p:nvPr>
        </p:nvSpPr>
        <p:spPr/>
        <p:txBody>
          <a:bodyPr>
            <a:normAutofit/>
          </a:bodyPr>
          <a:lstStyle/>
          <a:p>
            <a:r>
              <a:rPr lang="en-GB" dirty="0" smtClean="0"/>
              <a:t>Restorative </a:t>
            </a:r>
            <a:r>
              <a:rPr lang="en-GB" dirty="0"/>
              <a:t>and regenerative by design, </a:t>
            </a:r>
            <a:r>
              <a:rPr lang="en-GB" dirty="0" smtClean="0"/>
              <a:t>it </a:t>
            </a:r>
            <a:r>
              <a:rPr lang="en-GB" dirty="0"/>
              <a:t>aims to keep products, </a:t>
            </a:r>
            <a:r>
              <a:rPr lang="en-GB" dirty="0" smtClean="0"/>
              <a:t>components and </a:t>
            </a:r>
            <a:r>
              <a:rPr lang="en-GB" dirty="0"/>
              <a:t>materials at their highest </a:t>
            </a:r>
            <a:r>
              <a:rPr lang="en-GB" dirty="0" smtClean="0"/>
              <a:t>utility/value </a:t>
            </a:r>
            <a:r>
              <a:rPr lang="en-GB" dirty="0"/>
              <a:t>at all </a:t>
            </a:r>
            <a:r>
              <a:rPr lang="en-GB" dirty="0" smtClean="0"/>
              <a:t>times</a:t>
            </a:r>
            <a:endParaRPr lang="en-GB" dirty="0"/>
          </a:p>
          <a:p>
            <a:r>
              <a:rPr lang="en-GB" dirty="0" smtClean="0"/>
              <a:t>A </a:t>
            </a:r>
            <a:r>
              <a:rPr lang="en-GB" dirty="0"/>
              <a:t>truly sustainable economy that works without waste, saves resources and is in synergy with the biosphere</a:t>
            </a:r>
            <a:r>
              <a:rPr lang="en-GB" dirty="0" smtClean="0"/>
              <a:t>.</a:t>
            </a:r>
            <a:endParaRPr lang="en-GB" dirty="0"/>
          </a:p>
          <a:p>
            <a:r>
              <a:rPr lang="en-GB" dirty="0" smtClean="0"/>
              <a:t>A type </a:t>
            </a:r>
            <a:r>
              <a:rPr lang="en-GB" dirty="0"/>
              <a:t>of economic </a:t>
            </a:r>
            <a:r>
              <a:rPr lang="en-GB" dirty="0" smtClean="0"/>
              <a:t>behaviour </a:t>
            </a:r>
            <a:r>
              <a:rPr lang="en-GB" dirty="0"/>
              <a:t>that is desirable, </a:t>
            </a:r>
            <a:r>
              <a:rPr lang="en-GB" dirty="0" smtClean="0"/>
              <a:t>especially </a:t>
            </a:r>
            <a:r>
              <a:rPr lang="en-GB" dirty="0"/>
              <a:t>from a material flow </a:t>
            </a:r>
            <a:r>
              <a:rPr lang="en-GB" dirty="0" smtClean="0"/>
              <a:t>perspective, hinting at reduced consumption. </a:t>
            </a:r>
          </a:p>
          <a:p>
            <a:r>
              <a:rPr lang="en-GB" dirty="0" smtClean="0"/>
              <a:t>One that considers social </a:t>
            </a:r>
            <a:r>
              <a:rPr lang="en-GB" dirty="0"/>
              <a:t>aspects, as well as real economic </a:t>
            </a:r>
            <a:r>
              <a:rPr lang="en-GB" dirty="0" smtClean="0"/>
              <a:t>aspects</a:t>
            </a:r>
            <a:endParaRPr lang="en-GB" dirty="0"/>
          </a:p>
        </p:txBody>
      </p:sp>
    </p:spTree>
    <p:extLst>
      <p:ext uri="{BB962C8B-B14F-4D97-AF65-F5344CB8AC3E}">
        <p14:creationId xmlns:p14="http://schemas.microsoft.com/office/powerpoint/2010/main" val="3350822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70220" cy="1325563"/>
          </a:xfrm>
        </p:spPr>
        <p:txBody>
          <a:bodyPr/>
          <a:lstStyle/>
          <a:p>
            <a:r>
              <a:rPr lang="en-GB" dirty="0" smtClean="0"/>
              <a:t>Current </a:t>
            </a:r>
            <a:r>
              <a:rPr lang="en-GB" dirty="0"/>
              <a:t>CE </a:t>
            </a:r>
            <a:r>
              <a:rPr lang="en-GB" dirty="0" smtClean="0"/>
              <a:t>trajectory lacks whole system view</a:t>
            </a:r>
            <a:endParaRPr lang="en-GB" dirty="0"/>
          </a:p>
        </p:txBody>
      </p:sp>
      <p:sp>
        <p:nvSpPr>
          <p:cNvPr id="3" name="Content Placeholder 2"/>
          <p:cNvSpPr>
            <a:spLocks noGrp="1"/>
          </p:cNvSpPr>
          <p:nvPr>
            <p:ph idx="1"/>
          </p:nvPr>
        </p:nvSpPr>
        <p:spPr>
          <a:xfrm>
            <a:off x="838200" y="1825625"/>
            <a:ext cx="10770220" cy="4351338"/>
          </a:xfrm>
        </p:spPr>
        <p:txBody>
          <a:bodyPr>
            <a:noAutofit/>
          </a:bodyPr>
          <a:lstStyle/>
          <a:p>
            <a:pPr marL="357188" indent="-357188" fontAlgn="base">
              <a:lnSpc>
                <a:spcPct val="100000"/>
              </a:lnSpc>
              <a:spcBef>
                <a:spcPts val="1200"/>
              </a:spcBef>
              <a:buFont typeface="+mj-lt"/>
              <a:buAutoNum type="arabicPeriod"/>
            </a:pPr>
            <a:r>
              <a:rPr lang="en-GB" b="1" dirty="0" smtClean="0"/>
              <a:t>Protects corporate structures: </a:t>
            </a:r>
            <a:r>
              <a:rPr lang="en-GB" dirty="0" smtClean="0"/>
              <a:t>not for a thriving planet / fairer society</a:t>
            </a:r>
            <a:r>
              <a:rPr lang="en-GB" b="1" dirty="0" smtClean="0"/>
              <a:t> </a:t>
            </a:r>
          </a:p>
          <a:p>
            <a:pPr marL="357188" indent="-357188" fontAlgn="base">
              <a:lnSpc>
                <a:spcPct val="100000"/>
              </a:lnSpc>
              <a:spcBef>
                <a:spcPts val="1200"/>
              </a:spcBef>
              <a:buFont typeface="+mj-lt"/>
              <a:buAutoNum type="arabicPeriod"/>
            </a:pPr>
            <a:r>
              <a:rPr lang="en-GB" b="1" dirty="0" smtClean="0"/>
              <a:t>Business model threats: </a:t>
            </a:r>
            <a:r>
              <a:rPr lang="en-GB" dirty="0" smtClean="0"/>
              <a:t>e.g. erosion </a:t>
            </a:r>
            <a:r>
              <a:rPr lang="en-GB" dirty="0"/>
              <a:t>of citizen </a:t>
            </a:r>
            <a:r>
              <a:rPr lang="en-GB" dirty="0" smtClean="0"/>
              <a:t>autonomy, increasing producer power, information </a:t>
            </a:r>
            <a:r>
              <a:rPr lang="en-GB" dirty="0"/>
              <a:t>and privacy rights </a:t>
            </a:r>
            <a:r>
              <a:rPr lang="en-GB" dirty="0" smtClean="0"/>
              <a:t>of citizens</a:t>
            </a:r>
            <a:endParaRPr lang="en-GB" dirty="0"/>
          </a:p>
          <a:p>
            <a:pPr marL="357188" indent="-357188" fontAlgn="base">
              <a:lnSpc>
                <a:spcPct val="100000"/>
              </a:lnSpc>
              <a:spcBef>
                <a:spcPts val="1200"/>
              </a:spcBef>
              <a:buFont typeface="+mj-lt"/>
              <a:buAutoNum type="arabicPeriod"/>
            </a:pPr>
            <a:r>
              <a:rPr lang="en-GB" b="1" dirty="0"/>
              <a:t>Environmental </a:t>
            </a:r>
            <a:r>
              <a:rPr lang="en-GB" b="1" dirty="0" smtClean="0"/>
              <a:t>impacts: </a:t>
            </a:r>
            <a:r>
              <a:rPr lang="en-GB" dirty="0" smtClean="0"/>
              <a:t>not adequately addressed, missed interdependencies of economics, environment </a:t>
            </a:r>
            <a:r>
              <a:rPr lang="en-GB" dirty="0"/>
              <a:t>and </a:t>
            </a:r>
            <a:r>
              <a:rPr lang="en-GB" dirty="0" smtClean="0"/>
              <a:t>social</a:t>
            </a:r>
            <a:endParaRPr lang="en-GB" dirty="0"/>
          </a:p>
          <a:p>
            <a:pPr marL="357188" indent="-357188" fontAlgn="base">
              <a:lnSpc>
                <a:spcPct val="100000"/>
              </a:lnSpc>
              <a:spcBef>
                <a:spcPts val="1200"/>
              </a:spcBef>
              <a:buFont typeface="+mj-lt"/>
              <a:buAutoNum type="arabicPeriod"/>
            </a:pPr>
            <a:r>
              <a:rPr lang="en-GB" b="1" dirty="0" smtClean="0"/>
              <a:t>Over-consumption: </a:t>
            </a:r>
            <a:r>
              <a:rPr lang="en-GB" dirty="0" smtClean="0"/>
              <a:t>not adequately addressed (arguably </a:t>
            </a:r>
            <a:r>
              <a:rPr lang="en-GB" dirty="0"/>
              <a:t>endorses </a:t>
            </a:r>
            <a:r>
              <a:rPr lang="en-GB" dirty="0" smtClean="0"/>
              <a:t>increasing consumption)</a:t>
            </a:r>
            <a:endParaRPr lang="en-GB" dirty="0"/>
          </a:p>
          <a:p>
            <a:pPr marL="357188" indent="-357188" fontAlgn="base">
              <a:lnSpc>
                <a:spcPct val="100000"/>
              </a:lnSpc>
              <a:spcBef>
                <a:spcPts val="1200"/>
              </a:spcBef>
              <a:buFont typeface="+mj-lt"/>
              <a:buAutoNum type="arabicPeriod"/>
            </a:pPr>
            <a:r>
              <a:rPr lang="en-GB" b="1" dirty="0"/>
              <a:t>Citizens and </a:t>
            </a:r>
            <a:r>
              <a:rPr lang="en-GB" b="1" dirty="0" smtClean="0"/>
              <a:t>Communities: </a:t>
            </a:r>
            <a:r>
              <a:rPr lang="en-GB" dirty="0" smtClean="0"/>
              <a:t>lack of collaboration with and representation of citizens and communities </a:t>
            </a:r>
            <a:endParaRPr lang="en-GB" dirty="0"/>
          </a:p>
        </p:txBody>
      </p:sp>
    </p:spTree>
    <p:extLst>
      <p:ext uri="{BB962C8B-B14F-4D97-AF65-F5344CB8AC3E}">
        <p14:creationId xmlns:p14="http://schemas.microsoft.com/office/powerpoint/2010/main" val="2401423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Circular economy needs collaboration/equity</a:t>
            </a:r>
            <a:endParaRPr lang="en-GB" dirty="0"/>
          </a:p>
        </p:txBody>
      </p:sp>
      <p:sp>
        <p:nvSpPr>
          <p:cNvPr id="3" name="Content Placeholder 2"/>
          <p:cNvSpPr>
            <a:spLocks noGrp="1"/>
          </p:cNvSpPr>
          <p:nvPr>
            <p:ph idx="1"/>
          </p:nvPr>
        </p:nvSpPr>
        <p:spPr/>
        <p:txBody>
          <a:bodyPr>
            <a:noAutofit/>
          </a:bodyPr>
          <a:lstStyle/>
          <a:p>
            <a:r>
              <a:rPr lang="en-GB" dirty="0" smtClean="0"/>
              <a:t>Like </a:t>
            </a:r>
            <a:r>
              <a:rPr lang="en-GB" dirty="0"/>
              <a:t>natural ecosystems, </a:t>
            </a:r>
            <a:r>
              <a:rPr lang="en-GB" b="1" dirty="0" smtClean="0"/>
              <a:t>it’s </a:t>
            </a:r>
            <a:r>
              <a:rPr lang="en-GB" b="1" dirty="0"/>
              <a:t>extremely unlikely that individual companies can construct perfect processes in complete </a:t>
            </a:r>
            <a:r>
              <a:rPr lang="en-GB" b="1" dirty="0" smtClean="0"/>
              <a:t>isolation</a:t>
            </a:r>
          </a:p>
          <a:p>
            <a:r>
              <a:rPr lang="en-GB" dirty="0" smtClean="0"/>
              <a:t>Many multi-nationals are circularizing their </a:t>
            </a:r>
            <a:r>
              <a:rPr lang="en-GB" dirty="0"/>
              <a:t>supply chains </a:t>
            </a:r>
            <a:r>
              <a:rPr lang="en-GB" dirty="0" smtClean="0"/>
              <a:t>- even </a:t>
            </a:r>
            <a:r>
              <a:rPr lang="en-GB" dirty="0"/>
              <a:t>if </a:t>
            </a:r>
            <a:r>
              <a:rPr lang="en-GB" dirty="0" smtClean="0"/>
              <a:t>they all succeed, </a:t>
            </a:r>
            <a:r>
              <a:rPr lang="en-GB" u="sng" dirty="0"/>
              <a:t>would i</a:t>
            </a:r>
            <a:r>
              <a:rPr lang="en-GB" u="sng" dirty="0" smtClean="0"/>
              <a:t>t </a:t>
            </a:r>
            <a:r>
              <a:rPr lang="en-GB" u="sng" dirty="0"/>
              <a:t>have </a:t>
            </a:r>
            <a:r>
              <a:rPr lang="en-GB" u="sng" dirty="0" smtClean="0"/>
              <a:t>much impact </a:t>
            </a:r>
            <a:r>
              <a:rPr lang="en-GB" u="sng" dirty="0"/>
              <a:t>on global inequality?</a:t>
            </a:r>
            <a:r>
              <a:rPr lang="en-GB" dirty="0"/>
              <a:t> </a:t>
            </a:r>
          </a:p>
          <a:p>
            <a:r>
              <a:rPr lang="en-GB" dirty="0" smtClean="0"/>
              <a:t>Our </a:t>
            </a:r>
            <a:r>
              <a:rPr lang="en-GB" dirty="0"/>
              <a:t>ecological problems are shared by all of us – any solutions need to be shared </a:t>
            </a:r>
            <a:r>
              <a:rPr lang="en-GB" dirty="0" smtClean="0"/>
              <a:t>too</a:t>
            </a:r>
          </a:p>
          <a:p>
            <a:r>
              <a:rPr lang="en-GB" dirty="0" smtClean="0"/>
              <a:t>Collaboration </a:t>
            </a:r>
            <a:r>
              <a:rPr lang="en-GB" dirty="0"/>
              <a:t>with </a:t>
            </a:r>
            <a:r>
              <a:rPr lang="en-GB" dirty="0" smtClean="0"/>
              <a:t>citizens and communities </a:t>
            </a:r>
            <a:r>
              <a:rPr lang="en-GB" dirty="0"/>
              <a:t>is recognised as critical </a:t>
            </a:r>
            <a:r>
              <a:rPr lang="en-GB" dirty="0" smtClean="0"/>
              <a:t>for climate change</a:t>
            </a:r>
            <a:r>
              <a:rPr lang="en-GB" dirty="0"/>
              <a:t> </a:t>
            </a:r>
            <a:r>
              <a:rPr lang="en-GB" dirty="0" smtClean="0"/>
              <a:t>solutions</a:t>
            </a:r>
          </a:p>
          <a:p>
            <a:r>
              <a:rPr lang="en-GB" b="1" dirty="0" smtClean="0"/>
              <a:t>We need an </a:t>
            </a:r>
            <a:r>
              <a:rPr lang="en-GB" b="1" dirty="0"/>
              <a:t>equitable CE</a:t>
            </a:r>
            <a:r>
              <a:rPr lang="en-GB" dirty="0"/>
              <a:t>, </a:t>
            </a:r>
            <a:r>
              <a:rPr lang="en-GB" dirty="0" smtClean="0"/>
              <a:t>democratizing CE </a:t>
            </a:r>
            <a:r>
              <a:rPr lang="en-GB" dirty="0"/>
              <a:t>technology so that </a:t>
            </a:r>
            <a:r>
              <a:rPr lang="en-GB" dirty="0" smtClean="0"/>
              <a:t>billions </a:t>
            </a:r>
            <a:r>
              <a:rPr lang="en-GB" dirty="0"/>
              <a:t>at the Base of Pyramid have access to </a:t>
            </a:r>
            <a:r>
              <a:rPr lang="en-GB" dirty="0" smtClean="0"/>
              <a:t>it</a:t>
            </a:r>
            <a:endParaRPr lang="en-GB" dirty="0"/>
          </a:p>
        </p:txBody>
      </p:sp>
    </p:spTree>
    <p:extLst>
      <p:ext uri="{BB962C8B-B14F-4D97-AF65-F5344CB8AC3E}">
        <p14:creationId xmlns:p14="http://schemas.microsoft.com/office/powerpoint/2010/main" val="2592010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‘True’ CE enabled by OS – OSCE!</a:t>
            </a:r>
            <a:endParaRPr lang="en-GB" dirty="0"/>
          </a:p>
        </p:txBody>
      </p:sp>
      <p:sp>
        <p:nvSpPr>
          <p:cNvPr id="3" name="Content Placeholder 2"/>
          <p:cNvSpPr>
            <a:spLocks noGrp="1"/>
          </p:cNvSpPr>
          <p:nvPr>
            <p:ph idx="1"/>
          </p:nvPr>
        </p:nvSpPr>
        <p:spPr/>
        <p:txBody>
          <a:bodyPr>
            <a:normAutofit fontScale="85000" lnSpcReduction="20000"/>
          </a:bodyPr>
          <a:lstStyle/>
          <a:p>
            <a:pPr>
              <a:lnSpc>
                <a:spcPct val="120000"/>
              </a:lnSpc>
              <a:spcBef>
                <a:spcPts val="600"/>
              </a:spcBef>
            </a:pPr>
            <a:r>
              <a:rPr lang="en-GB" dirty="0"/>
              <a:t>To implement closed loop resource systems, </a:t>
            </a:r>
            <a:r>
              <a:rPr lang="en-GB" dirty="0" smtClean="0"/>
              <a:t>we need </a:t>
            </a:r>
            <a:r>
              <a:rPr lang="en-GB" dirty="0"/>
              <a:t>to share information over and above what is shared </a:t>
            </a:r>
            <a:r>
              <a:rPr lang="en-GB" dirty="0" smtClean="0"/>
              <a:t>now: Open Source (OS) </a:t>
            </a:r>
            <a:r>
              <a:rPr lang="en-GB" dirty="0"/>
              <a:t>offers </a:t>
            </a:r>
            <a:r>
              <a:rPr lang="en-GB" dirty="0" smtClean="0"/>
              <a:t>us a </a:t>
            </a:r>
            <a:r>
              <a:rPr lang="en-GB" dirty="0"/>
              <a:t>way </a:t>
            </a:r>
            <a:endParaRPr lang="en-GB" dirty="0" smtClean="0"/>
          </a:p>
          <a:p>
            <a:pPr>
              <a:lnSpc>
                <a:spcPct val="120000"/>
              </a:lnSpc>
              <a:spcBef>
                <a:spcPts val="600"/>
              </a:spcBef>
            </a:pPr>
            <a:r>
              <a:rPr lang="en-GB" dirty="0" smtClean="0"/>
              <a:t>OS</a:t>
            </a:r>
            <a:r>
              <a:rPr lang="en-GB" b="1" dirty="0" smtClean="0"/>
              <a:t> </a:t>
            </a:r>
            <a:r>
              <a:rPr lang="en-GB" dirty="0"/>
              <a:t>is </a:t>
            </a:r>
            <a:r>
              <a:rPr lang="en-GB" dirty="0" smtClean="0"/>
              <a:t>not only an open (often distributed) collaboration </a:t>
            </a:r>
            <a:r>
              <a:rPr lang="en-GB" dirty="0"/>
              <a:t>method for developing software, hardware and </a:t>
            </a:r>
            <a:r>
              <a:rPr lang="en-GB" dirty="0" smtClean="0"/>
              <a:t>design but also </a:t>
            </a:r>
            <a:r>
              <a:rPr lang="en-GB" u="sng" dirty="0" smtClean="0"/>
              <a:t>it is </a:t>
            </a:r>
            <a:r>
              <a:rPr lang="en-GB" u="sng" dirty="0"/>
              <a:t>the socialization of </a:t>
            </a:r>
            <a:r>
              <a:rPr lang="en-GB" u="sng" dirty="0" smtClean="0"/>
              <a:t>know-how </a:t>
            </a:r>
            <a:r>
              <a:rPr lang="en-GB" u="sng" dirty="0"/>
              <a:t>so that anyone can reproduce </a:t>
            </a:r>
            <a:r>
              <a:rPr lang="en-GB" u="sng" dirty="0" smtClean="0"/>
              <a:t>it</a:t>
            </a:r>
            <a:endParaRPr lang="en-GB" dirty="0" smtClean="0"/>
          </a:p>
          <a:p>
            <a:pPr>
              <a:lnSpc>
                <a:spcPct val="120000"/>
              </a:lnSpc>
              <a:spcBef>
                <a:spcPts val="600"/>
              </a:spcBef>
            </a:pPr>
            <a:r>
              <a:rPr lang="en-GB" dirty="0" smtClean="0"/>
              <a:t>It represents </a:t>
            </a:r>
            <a:r>
              <a:rPr lang="en-GB" dirty="0"/>
              <a:t>access to Capital </a:t>
            </a:r>
            <a:r>
              <a:rPr lang="en-GB" dirty="0" smtClean="0"/>
              <a:t>(= </a:t>
            </a:r>
            <a:r>
              <a:rPr lang="en-GB" dirty="0"/>
              <a:t>accumulated </a:t>
            </a:r>
            <a:r>
              <a:rPr lang="en-GB" dirty="0" err="1" smtClean="0"/>
              <a:t>labor</a:t>
            </a:r>
            <a:r>
              <a:rPr lang="en-GB" dirty="0" smtClean="0"/>
              <a:t>); </a:t>
            </a:r>
            <a:r>
              <a:rPr lang="en-GB" b="1" dirty="0" smtClean="0"/>
              <a:t>it is thus highly aligned to CE’s principle of not wasting value – by not </a:t>
            </a:r>
            <a:r>
              <a:rPr lang="en-GB" b="1" dirty="0"/>
              <a:t>wasting accumulated </a:t>
            </a:r>
            <a:r>
              <a:rPr lang="en-GB" b="1" dirty="0" err="1"/>
              <a:t>labor</a:t>
            </a:r>
            <a:r>
              <a:rPr lang="en-GB" b="1" dirty="0"/>
              <a:t>.</a:t>
            </a:r>
          </a:p>
          <a:p>
            <a:pPr marL="0" indent="0">
              <a:lnSpc>
                <a:spcPct val="120000"/>
              </a:lnSpc>
              <a:spcBef>
                <a:spcPts val="600"/>
              </a:spcBef>
              <a:buNone/>
            </a:pPr>
            <a:endParaRPr lang="en-GB" dirty="0" smtClean="0"/>
          </a:p>
          <a:p>
            <a:pPr marL="0" indent="0" algn="ctr">
              <a:lnSpc>
                <a:spcPct val="120000"/>
              </a:lnSpc>
              <a:spcBef>
                <a:spcPts val="600"/>
              </a:spcBef>
              <a:buNone/>
            </a:pPr>
            <a:r>
              <a:rPr lang="en-GB" dirty="0" smtClean="0"/>
              <a:t>OSCE </a:t>
            </a:r>
            <a:r>
              <a:rPr lang="en-GB" dirty="0"/>
              <a:t>by definition is concerned with equitable distribution of </a:t>
            </a:r>
            <a:r>
              <a:rPr lang="en-GB" dirty="0" smtClean="0"/>
              <a:t>technology; we </a:t>
            </a:r>
            <a:r>
              <a:rPr lang="en-GB" dirty="0"/>
              <a:t>cannot divorce inequality and ecological </a:t>
            </a:r>
            <a:r>
              <a:rPr lang="en-GB" dirty="0" smtClean="0"/>
              <a:t>degradation; </a:t>
            </a:r>
            <a:r>
              <a:rPr lang="en-GB" dirty="0"/>
              <a:t>they were created </a:t>
            </a:r>
            <a:r>
              <a:rPr lang="en-GB" dirty="0" smtClean="0"/>
              <a:t>together</a:t>
            </a:r>
            <a:endParaRPr lang="en-GB" dirty="0"/>
          </a:p>
        </p:txBody>
      </p:sp>
      <p:sp>
        <p:nvSpPr>
          <p:cNvPr id="5" name="Isosceles Triangle 4"/>
          <p:cNvSpPr/>
          <p:nvPr/>
        </p:nvSpPr>
        <p:spPr>
          <a:xfrm rot="10800000">
            <a:off x="5584286" y="4708190"/>
            <a:ext cx="1023430" cy="16158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Rectangle 5"/>
          <p:cNvSpPr/>
          <p:nvPr/>
        </p:nvSpPr>
        <p:spPr>
          <a:xfrm>
            <a:off x="862013" y="4993349"/>
            <a:ext cx="10467975" cy="97181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5600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Strategic framework review</a:t>
            </a:r>
            <a:endParaRPr lang="en-GB" dirty="0"/>
          </a:p>
        </p:txBody>
      </p:sp>
    </p:spTree>
    <p:extLst>
      <p:ext uri="{BB962C8B-B14F-4D97-AF65-F5344CB8AC3E}">
        <p14:creationId xmlns:p14="http://schemas.microsoft.com/office/powerpoint/2010/main" val="1853586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and mission (already agreed!)</a:t>
            </a:r>
            <a:endParaRPr lang="en-GB" dirty="0"/>
          </a:p>
        </p:txBody>
      </p:sp>
      <p:grpSp>
        <p:nvGrpSpPr>
          <p:cNvPr id="4" name="Group 3"/>
          <p:cNvGrpSpPr/>
          <p:nvPr/>
        </p:nvGrpSpPr>
        <p:grpSpPr>
          <a:xfrm>
            <a:off x="1073150" y="2012950"/>
            <a:ext cx="10045700" cy="1523206"/>
            <a:chOff x="0" y="4001293"/>
            <a:chExt cx="10045700" cy="1523206"/>
          </a:xfrm>
        </p:grpSpPr>
        <p:sp>
          <p:nvSpPr>
            <p:cNvPr id="5" name="TextBox 4"/>
            <p:cNvSpPr txBox="1"/>
            <p:nvPr/>
          </p:nvSpPr>
          <p:spPr>
            <a:xfrm>
              <a:off x="1513932" y="4009960"/>
              <a:ext cx="8531768" cy="1514539"/>
            </a:xfrm>
            <a:prstGeom prst="rect">
              <a:avLst/>
            </a:prstGeom>
            <a:noFill/>
            <a:ln w="38100">
              <a:solidFill>
                <a:schemeClr val="accent4"/>
              </a:solidFill>
            </a:ln>
          </p:spPr>
          <p:txBody>
            <a:bodyPr wrap="square" rtlCol="0" anchor="ctr" anchorCtr="1">
              <a:noAutofit/>
            </a:bodyPr>
            <a:lstStyle/>
            <a:p>
              <a:pPr algn="ctr"/>
              <a:r>
                <a:rPr lang="en-GB" sz="2800" dirty="0"/>
                <a:t>A global ecosystem of resilient local circular economies bound by the spirit of openness, collaboration, diversity and motivation for a thriving planet and fairer society.</a:t>
              </a:r>
            </a:p>
          </p:txBody>
        </p:sp>
        <p:sp>
          <p:nvSpPr>
            <p:cNvPr id="6" name="TextBox 5"/>
            <p:cNvSpPr txBox="1"/>
            <p:nvPr/>
          </p:nvSpPr>
          <p:spPr>
            <a:xfrm>
              <a:off x="0" y="4001293"/>
              <a:ext cx="1513932" cy="1523206"/>
            </a:xfrm>
            <a:prstGeom prst="rect">
              <a:avLst/>
            </a:prstGeom>
            <a:solidFill>
              <a:srgbClr val="FFC000"/>
            </a:solidFill>
            <a:ln w="38100">
              <a:solidFill>
                <a:schemeClr val="accent4"/>
              </a:solidFill>
            </a:ln>
          </p:spPr>
          <p:txBody>
            <a:bodyPr wrap="square" rtlCol="0" anchor="ctr">
              <a:noAutofit/>
            </a:bodyPr>
            <a:lstStyle/>
            <a:p>
              <a:pPr algn="ctr"/>
              <a:r>
                <a:rPr lang="en-GB" sz="2800" b="1" dirty="0" smtClean="0">
                  <a:solidFill>
                    <a:schemeClr val="bg1"/>
                  </a:solidFill>
                </a:rPr>
                <a:t>Vision</a:t>
              </a:r>
              <a:endParaRPr lang="en-GB" sz="2800" b="1" dirty="0">
                <a:solidFill>
                  <a:schemeClr val="bg1"/>
                </a:solidFill>
              </a:endParaRPr>
            </a:p>
          </p:txBody>
        </p:sp>
      </p:grpSp>
      <p:grpSp>
        <p:nvGrpSpPr>
          <p:cNvPr id="8" name="Group 7"/>
          <p:cNvGrpSpPr/>
          <p:nvPr/>
        </p:nvGrpSpPr>
        <p:grpSpPr>
          <a:xfrm>
            <a:off x="1073150" y="4219477"/>
            <a:ext cx="10045700" cy="1523206"/>
            <a:chOff x="0" y="4001293"/>
            <a:chExt cx="10045700" cy="1523206"/>
          </a:xfrm>
        </p:grpSpPr>
        <p:sp>
          <p:nvSpPr>
            <p:cNvPr id="9" name="TextBox 8"/>
            <p:cNvSpPr txBox="1"/>
            <p:nvPr/>
          </p:nvSpPr>
          <p:spPr>
            <a:xfrm>
              <a:off x="1513932" y="4009960"/>
              <a:ext cx="8531768" cy="1514539"/>
            </a:xfrm>
            <a:prstGeom prst="rect">
              <a:avLst/>
            </a:prstGeom>
            <a:noFill/>
            <a:ln w="38100">
              <a:solidFill>
                <a:srgbClr val="00B050"/>
              </a:solidFill>
            </a:ln>
          </p:spPr>
          <p:txBody>
            <a:bodyPr wrap="square" rtlCol="0" anchor="ctr" anchorCtr="1">
              <a:noAutofit/>
            </a:bodyPr>
            <a:lstStyle/>
            <a:p>
              <a:pPr algn="ctr"/>
              <a:r>
                <a:rPr lang="en-GB" sz="2800" dirty="0"/>
                <a:t>We use and explore open source practices to create, socialize and distribute solutions globally to build local circular economies</a:t>
              </a:r>
            </a:p>
          </p:txBody>
        </p:sp>
        <p:sp>
          <p:nvSpPr>
            <p:cNvPr id="10" name="TextBox 9"/>
            <p:cNvSpPr txBox="1"/>
            <p:nvPr/>
          </p:nvSpPr>
          <p:spPr>
            <a:xfrm>
              <a:off x="0" y="4001293"/>
              <a:ext cx="1513932" cy="1523206"/>
            </a:xfrm>
            <a:prstGeom prst="rect">
              <a:avLst/>
            </a:prstGeom>
            <a:solidFill>
              <a:srgbClr val="00B050"/>
            </a:solidFill>
            <a:ln w="38100">
              <a:solidFill>
                <a:srgbClr val="00B050"/>
              </a:solidFill>
            </a:ln>
          </p:spPr>
          <p:txBody>
            <a:bodyPr wrap="square" rtlCol="0" anchor="ctr">
              <a:noAutofit/>
            </a:bodyPr>
            <a:lstStyle/>
            <a:p>
              <a:pPr algn="ctr"/>
              <a:r>
                <a:rPr lang="en-GB" sz="2800" b="1" dirty="0" smtClean="0">
                  <a:solidFill>
                    <a:schemeClr val="bg1"/>
                  </a:solidFill>
                </a:rPr>
                <a:t>Mission</a:t>
              </a:r>
              <a:endParaRPr lang="en-GB" sz="2800" b="1" dirty="0">
                <a:solidFill>
                  <a:schemeClr val="bg1"/>
                </a:solidFill>
              </a:endParaRPr>
            </a:p>
          </p:txBody>
        </p:sp>
      </p:grpSp>
    </p:spTree>
    <p:extLst>
      <p:ext uri="{BB962C8B-B14F-4D97-AF65-F5344CB8AC3E}">
        <p14:creationId xmlns:p14="http://schemas.microsoft.com/office/powerpoint/2010/main" val="3545575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Values are integral</a:t>
            </a:r>
            <a:endParaRPr lang="en-GB" dirty="0"/>
          </a:p>
        </p:txBody>
      </p:sp>
      <p:sp>
        <p:nvSpPr>
          <p:cNvPr id="3" name="Content Placeholder 2"/>
          <p:cNvSpPr>
            <a:spLocks noGrp="1"/>
          </p:cNvSpPr>
          <p:nvPr>
            <p:ph idx="1"/>
          </p:nvPr>
        </p:nvSpPr>
        <p:spPr>
          <a:xfrm>
            <a:off x="838200" y="1825625"/>
            <a:ext cx="10655300" cy="4351338"/>
          </a:xfrm>
        </p:spPr>
        <p:txBody>
          <a:bodyPr>
            <a:noAutofit/>
          </a:bodyPr>
          <a:lstStyle/>
          <a:p>
            <a:r>
              <a:rPr lang="en-GB" dirty="0" smtClean="0"/>
              <a:t>Are </a:t>
            </a:r>
            <a:r>
              <a:rPr lang="en-GB" dirty="0"/>
              <a:t>our basis and </a:t>
            </a:r>
            <a:r>
              <a:rPr lang="en-GB" dirty="0" smtClean="0"/>
              <a:t>embedded in </a:t>
            </a:r>
            <a:r>
              <a:rPr lang="en-GB" dirty="0"/>
              <a:t>our approach, </a:t>
            </a:r>
            <a:r>
              <a:rPr lang="en-GB" dirty="0" smtClean="0"/>
              <a:t>interactions, </a:t>
            </a:r>
            <a:r>
              <a:rPr lang="en-GB" dirty="0"/>
              <a:t>focus </a:t>
            </a:r>
            <a:r>
              <a:rPr lang="en-GB" dirty="0" smtClean="0"/>
              <a:t>areas</a:t>
            </a:r>
            <a:endParaRPr lang="en-GB" dirty="0"/>
          </a:p>
          <a:p>
            <a:r>
              <a:rPr lang="en-GB" dirty="0"/>
              <a:t>They guide </a:t>
            </a:r>
            <a:r>
              <a:rPr lang="en-GB" u="sng" dirty="0" smtClean="0"/>
              <a:t>how we work</a:t>
            </a:r>
            <a:r>
              <a:rPr lang="en-GB" dirty="0" smtClean="0"/>
              <a:t>, </a:t>
            </a:r>
            <a:r>
              <a:rPr lang="en-GB" u="sng" dirty="0" smtClean="0"/>
              <a:t>who </a:t>
            </a:r>
            <a:r>
              <a:rPr lang="en-GB" u="sng" dirty="0"/>
              <a:t>we work with</a:t>
            </a:r>
            <a:r>
              <a:rPr lang="en-GB" dirty="0"/>
              <a:t> and </a:t>
            </a:r>
            <a:r>
              <a:rPr lang="en-GB" u="sng" dirty="0"/>
              <a:t>accept funding </a:t>
            </a:r>
            <a:r>
              <a:rPr lang="en-GB" u="sng" dirty="0" smtClean="0"/>
              <a:t>from</a:t>
            </a:r>
          </a:p>
          <a:p>
            <a:r>
              <a:rPr lang="en-GB" dirty="0" smtClean="0"/>
              <a:t>Founded </a:t>
            </a:r>
            <a:r>
              <a:rPr lang="en-GB" dirty="0"/>
              <a:t>on </a:t>
            </a:r>
            <a:r>
              <a:rPr lang="en-GB" dirty="0" smtClean="0"/>
              <a:t>underlying </a:t>
            </a:r>
            <a:r>
              <a:rPr lang="en-GB" dirty="0"/>
              <a:t>care for community, society </a:t>
            </a:r>
            <a:r>
              <a:rPr lang="en-GB" dirty="0" smtClean="0"/>
              <a:t>and environment</a:t>
            </a:r>
          </a:p>
          <a:p>
            <a:endParaRPr lang="en-GB" dirty="0" smtClean="0"/>
          </a:p>
        </p:txBody>
      </p:sp>
      <p:sp>
        <p:nvSpPr>
          <p:cNvPr id="10" name="TextBox 9"/>
          <p:cNvSpPr txBox="1"/>
          <p:nvPr/>
        </p:nvSpPr>
        <p:spPr>
          <a:xfrm>
            <a:off x="2333136" y="3728868"/>
            <a:ext cx="9278328" cy="2513090"/>
          </a:xfrm>
          <a:prstGeom prst="rect">
            <a:avLst/>
          </a:prstGeom>
          <a:noFill/>
          <a:ln w="38100">
            <a:solidFill>
              <a:schemeClr val="accent5"/>
            </a:solidFill>
          </a:ln>
        </p:spPr>
        <p:txBody>
          <a:bodyPr wrap="square" lIns="36000" rIns="36000" rtlCol="0" anchor="ctr" anchorCtr="1">
            <a:noAutofit/>
          </a:bodyPr>
          <a:lstStyle/>
          <a:p>
            <a:pPr>
              <a:spcBef>
                <a:spcPts val="1200"/>
              </a:spcBef>
            </a:pPr>
            <a:r>
              <a:rPr lang="en-GB" sz="2800" b="1" dirty="0"/>
              <a:t>Openness: </a:t>
            </a:r>
            <a:r>
              <a:rPr lang="en-GB" sz="2400" i="1" dirty="0">
                <a:solidFill>
                  <a:schemeClr val="bg1">
                    <a:lumMod val="50000"/>
                  </a:schemeClr>
                </a:solidFill>
              </a:rPr>
              <a:t>Captures </a:t>
            </a:r>
            <a:r>
              <a:rPr lang="en-GB" sz="2400" b="1" i="1" dirty="0">
                <a:solidFill>
                  <a:schemeClr val="bg1">
                    <a:lumMod val="50000"/>
                  </a:schemeClr>
                </a:solidFill>
              </a:rPr>
              <a:t>Diversity</a:t>
            </a:r>
            <a:r>
              <a:rPr lang="en-GB" sz="2400" i="1" dirty="0">
                <a:solidFill>
                  <a:schemeClr val="bg1">
                    <a:lumMod val="50000"/>
                  </a:schemeClr>
                </a:solidFill>
              </a:rPr>
              <a:t> and </a:t>
            </a:r>
            <a:r>
              <a:rPr lang="en-GB" sz="2400" b="1" i="1" dirty="0">
                <a:solidFill>
                  <a:schemeClr val="bg1">
                    <a:lumMod val="50000"/>
                  </a:schemeClr>
                </a:solidFill>
              </a:rPr>
              <a:t>Respect</a:t>
            </a:r>
            <a:r>
              <a:rPr lang="en-GB" sz="2400" i="1" dirty="0">
                <a:solidFill>
                  <a:schemeClr val="bg1">
                    <a:lumMod val="50000"/>
                  </a:schemeClr>
                </a:solidFill>
              </a:rPr>
              <a:t>?</a:t>
            </a:r>
          </a:p>
          <a:p>
            <a:pPr>
              <a:spcBef>
                <a:spcPts val="1200"/>
              </a:spcBef>
            </a:pPr>
            <a:r>
              <a:rPr lang="en-GB" sz="2800" b="1" dirty="0"/>
              <a:t>Collaboration</a:t>
            </a:r>
          </a:p>
          <a:p>
            <a:pPr>
              <a:spcBef>
                <a:spcPts val="1200"/>
              </a:spcBef>
            </a:pPr>
            <a:r>
              <a:rPr lang="en-GB" sz="2800" b="1" dirty="0"/>
              <a:t>Passion/Motivation: </a:t>
            </a:r>
            <a:r>
              <a:rPr lang="en-GB" sz="2400" i="1" dirty="0">
                <a:solidFill>
                  <a:schemeClr val="bg1">
                    <a:lumMod val="50000"/>
                  </a:schemeClr>
                </a:solidFill>
              </a:rPr>
              <a:t>Captures </a:t>
            </a:r>
            <a:r>
              <a:rPr lang="en-GB" sz="2400" b="1" i="1" dirty="0">
                <a:solidFill>
                  <a:schemeClr val="bg1">
                    <a:lumMod val="50000"/>
                  </a:schemeClr>
                </a:solidFill>
              </a:rPr>
              <a:t>Environmentalism</a:t>
            </a:r>
            <a:r>
              <a:rPr lang="en-GB" sz="2400" i="1" dirty="0">
                <a:solidFill>
                  <a:schemeClr val="bg1">
                    <a:lumMod val="50000"/>
                  </a:schemeClr>
                </a:solidFill>
              </a:rPr>
              <a:t> and </a:t>
            </a:r>
            <a:r>
              <a:rPr lang="en-GB" sz="2400" b="1" i="1" dirty="0">
                <a:solidFill>
                  <a:schemeClr val="bg1">
                    <a:lumMod val="50000"/>
                  </a:schemeClr>
                </a:solidFill>
              </a:rPr>
              <a:t>Social equity</a:t>
            </a:r>
            <a:r>
              <a:rPr lang="en-GB" sz="2400" i="1" dirty="0">
                <a:solidFill>
                  <a:schemeClr val="bg1">
                    <a:lumMod val="50000"/>
                  </a:schemeClr>
                </a:solidFill>
              </a:rPr>
              <a:t>?</a:t>
            </a:r>
          </a:p>
          <a:p>
            <a:pPr>
              <a:spcBef>
                <a:spcPts val="1200"/>
              </a:spcBef>
            </a:pPr>
            <a:r>
              <a:rPr lang="en-GB" sz="2800" b="1" dirty="0"/>
              <a:t>Innovation</a:t>
            </a:r>
          </a:p>
        </p:txBody>
      </p:sp>
      <p:sp>
        <p:nvSpPr>
          <p:cNvPr id="11" name="TextBox 10"/>
          <p:cNvSpPr txBox="1"/>
          <p:nvPr/>
        </p:nvSpPr>
        <p:spPr>
          <a:xfrm>
            <a:off x="559182" y="3717344"/>
            <a:ext cx="1751838" cy="2527472"/>
          </a:xfrm>
          <a:prstGeom prst="rect">
            <a:avLst/>
          </a:prstGeom>
          <a:solidFill>
            <a:schemeClr val="accent5"/>
          </a:solidFill>
          <a:ln w="38100">
            <a:solidFill>
              <a:schemeClr val="accent5"/>
            </a:solidFill>
          </a:ln>
        </p:spPr>
        <p:txBody>
          <a:bodyPr wrap="square" rtlCol="0" anchor="ctr">
            <a:noAutofit/>
          </a:bodyPr>
          <a:lstStyle/>
          <a:p>
            <a:pPr algn="ctr"/>
            <a:r>
              <a:rPr lang="en-GB" sz="2800" b="1" dirty="0" smtClean="0">
                <a:solidFill>
                  <a:schemeClr val="bg1"/>
                </a:solidFill>
              </a:rPr>
              <a:t>Values </a:t>
            </a:r>
            <a:r>
              <a:rPr lang="en-GB" sz="2400" i="1" dirty="0" smtClean="0">
                <a:solidFill>
                  <a:schemeClr val="bg1"/>
                </a:solidFill>
              </a:rPr>
              <a:t>(inferred)</a:t>
            </a:r>
            <a:endParaRPr lang="en-GB" sz="2800" i="1" dirty="0">
              <a:solidFill>
                <a:schemeClr val="bg1"/>
              </a:solidFill>
            </a:endParaRPr>
          </a:p>
        </p:txBody>
      </p:sp>
    </p:spTree>
    <p:extLst>
      <p:ext uri="{BB962C8B-B14F-4D97-AF65-F5344CB8AC3E}">
        <p14:creationId xmlns:p14="http://schemas.microsoft.com/office/powerpoint/2010/main" val="3891205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1213" y="125563"/>
            <a:ext cx="11617966" cy="720000"/>
            <a:chOff x="276451" y="98425"/>
            <a:chExt cx="11617966" cy="720000"/>
          </a:xfrm>
        </p:grpSpPr>
        <p:sp>
          <p:nvSpPr>
            <p:cNvPr id="4" name="TextBox 3"/>
            <p:cNvSpPr txBox="1"/>
            <p:nvPr/>
          </p:nvSpPr>
          <p:spPr>
            <a:xfrm>
              <a:off x="276451" y="98425"/>
              <a:ext cx="2069649" cy="720000"/>
            </a:xfrm>
            <a:prstGeom prst="rect">
              <a:avLst/>
            </a:prstGeom>
            <a:solidFill>
              <a:srgbClr val="C00000"/>
            </a:solidFill>
          </p:spPr>
          <p:txBody>
            <a:bodyPr wrap="square" rtlCol="0" anchor="ctr">
              <a:noAutofit/>
            </a:bodyPr>
            <a:lstStyle/>
            <a:p>
              <a:pPr algn="ctr"/>
              <a:r>
                <a:rPr lang="en-GB" sz="2800" b="1" dirty="0" smtClean="0">
                  <a:solidFill>
                    <a:schemeClr val="bg1"/>
                  </a:solidFill>
                </a:rPr>
                <a:t>Need</a:t>
              </a:r>
              <a:endParaRPr lang="en-GB" sz="2800" b="1" dirty="0">
                <a:solidFill>
                  <a:schemeClr val="bg1"/>
                </a:solidFill>
              </a:endParaRPr>
            </a:p>
          </p:txBody>
        </p:sp>
        <p:sp>
          <p:nvSpPr>
            <p:cNvPr id="7" name="TextBox 6"/>
            <p:cNvSpPr txBox="1"/>
            <p:nvPr/>
          </p:nvSpPr>
          <p:spPr>
            <a:xfrm>
              <a:off x="2343046" y="98425"/>
              <a:ext cx="9551371" cy="720000"/>
            </a:xfrm>
            <a:prstGeom prst="rect">
              <a:avLst/>
            </a:prstGeom>
            <a:noFill/>
            <a:ln>
              <a:solidFill>
                <a:srgbClr val="C00000"/>
              </a:solidFill>
            </a:ln>
          </p:spPr>
          <p:txBody>
            <a:bodyPr wrap="square" rtlCol="0" anchor="ctr">
              <a:spAutoFit/>
            </a:bodyPr>
            <a:lstStyle/>
            <a:p>
              <a:pPr algn="ctr"/>
              <a:r>
                <a:rPr lang="en-GB" sz="2000" b="1" dirty="0" smtClean="0"/>
                <a:t>Economic </a:t>
              </a:r>
              <a:r>
                <a:rPr lang="en-GB" sz="2000" b="1" dirty="0"/>
                <a:t>system that allows the planet to thrive while allowing equal access for all. It requires a change in how people consume and how businesses </a:t>
              </a:r>
              <a:r>
                <a:rPr lang="en-GB" sz="2000" b="1" dirty="0" smtClean="0"/>
                <a:t>operate.</a:t>
              </a:r>
              <a:endParaRPr lang="en-GB" sz="2000" b="1" dirty="0"/>
            </a:p>
          </p:txBody>
        </p:sp>
      </p:grpSp>
      <p:grpSp>
        <p:nvGrpSpPr>
          <p:cNvPr id="3" name="Group 2"/>
          <p:cNvGrpSpPr/>
          <p:nvPr/>
        </p:nvGrpSpPr>
        <p:grpSpPr>
          <a:xfrm>
            <a:off x="281213" y="1233485"/>
            <a:ext cx="11617966" cy="720000"/>
            <a:chOff x="276451" y="1042970"/>
            <a:chExt cx="11617966" cy="720000"/>
          </a:xfrm>
        </p:grpSpPr>
        <p:sp>
          <p:nvSpPr>
            <p:cNvPr id="5" name="TextBox 4"/>
            <p:cNvSpPr txBox="1"/>
            <p:nvPr/>
          </p:nvSpPr>
          <p:spPr>
            <a:xfrm>
              <a:off x="276451" y="1042970"/>
              <a:ext cx="2069649" cy="720000"/>
            </a:xfrm>
            <a:prstGeom prst="rect">
              <a:avLst/>
            </a:prstGeom>
            <a:solidFill>
              <a:srgbClr val="FFC000"/>
            </a:solidFill>
            <a:ln>
              <a:solidFill>
                <a:schemeClr val="accent4"/>
              </a:solidFill>
            </a:ln>
          </p:spPr>
          <p:txBody>
            <a:bodyPr wrap="square" rtlCol="0" anchor="ctr">
              <a:noAutofit/>
            </a:bodyPr>
            <a:lstStyle/>
            <a:p>
              <a:pPr algn="ctr"/>
              <a:r>
                <a:rPr lang="en-GB" sz="2800" b="1" dirty="0" smtClean="0">
                  <a:solidFill>
                    <a:schemeClr val="bg1"/>
                  </a:solidFill>
                </a:rPr>
                <a:t>Vision</a:t>
              </a:r>
              <a:endParaRPr lang="en-GB" sz="2800" b="1" dirty="0">
                <a:solidFill>
                  <a:schemeClr val="bg1"/>
                </a:solidFill>
              </a:endParaRPr>
            </a:p>
          </p:txBody>
        </p:sp>
        <p:sp>
          <p:nvSpPr>
            <p:cNvPr id="8" name="TextBox 7"/>
            <p:cNvSpPr txBox="1"/>
            <p:nvPr/>
          </p:nvSpPr>
          <p:spPr>
            <a:xfrm>
              <a:off x="2343046" y="1042970"/>
              <a:ext cx="9551371" cy="720000"/>
            </a:xfrm>
            <a:prstGeom prst="rect">
              <a:avLst/>
            </a:prstGeom>
            <a:noFill/>
            <a:ln>
              <a:solidFill>
                <a:schemeClr val="accent4"/>
              </a:solidFill>
            </a:ln>
          </p:spPr>
          <p:txBody>
            <a:bodyPr wrap="square" rtlCol="0" anchor="ctr">
              <a:spAutoFit/>
            </a:bodyPr>
            <a:lstStyle/>
            <a:p>
              <a:pPr algn="ctr"/>
              <a:r>
                <a:rPr lang="en-GB" sz="2000" b="1" dirty="0"/>
                <a:t>A global ecosystem of resilient local circular economies bound by the spirit of openness, collaboration, diversity and motivation for a thriving planet and fairer society.</a:t>
              </a:r>
            </a:p>
          </p:txBody>
        </p:sp>
      </p:grpSp>
      <p:grpSp>
        <p:nvGrpSpPr>
          <p:cNvPr id="29" name="Group 28"/>
          <p:cNvGrpSpPr/>
          <p:nvPr/>
        </p:nvGrpSpPr>
        <p:grpSpPr>
          <a:xfrm>
            <a:off x="281213" y="2341407"/>
            <a:ext cx="11617966" cy="720000"/>
            <a:chOff x="281213" y="2157259"/>
            <a:chExt cx="11617966" cy="720000"/>
          </a:xfrm>
        </p:grpSpPr>
        <p:sp>
          <p:nvSpPr>
            <p:cNvPr id="6" name="TextBox 5"/>
            <p:cNvSpPr txBox="1"/>
            <p:nvPr/>
          </p:nvSpPr>
          <p:spPr>
            <a:xfrm>
              <a:off x="281213" y="2157259"/>
              <a:ext cx="2069649" cy="720000"/>
            </a:xfrm>
            <a:prstGeom prst="rect">
              <a:avLst/>
            </a:prstGeom>
            <a:solidFill>
              <a:srgbClr val="00B050"/>
            </a:solidFill>
          </p:spPr>
          <p:txBody>
            <a:bodyPr wrap="square" rtlCol="0" anchor="ctr">
              <a:noAutofit/>
            </a:bodyPr>
            <a:lstStyle/>
            <a:p>
              <a:pPr algn="ctr"/>
              <a:r>
                <a:rPr lang="en-GB" sz="2800" b="1" dirty="0" smtClean="0">
                  <a:solidFill>
                    <a:schemeClr val="bg1"/>
                  </a:solidFill>
                </a:rPr>
                <a:t>Mission</a:t>
              </a:r>
              <a:endParaRPr lang="en-GB" sz="2800" b="1" dirty="0">
                <a:solidFill>
                  <a:schemeClr val="bg1"/>
                </a:solidFill>
              </a:endParaRPr>
            </a:p>
          </p:txBody>
        </p:sp>
        <p:sp>
          <p:nvSpPr>
            <p:cNvPr id="9" name="TextBox 8"/>
            <p:cNvSpPr txBox="1"/>
            <p:nvPr/>
          </p:nvSpPr>
          <p:spPr>
            <a:xfrm>
              <a:off x="2347808" y="2157259"/>
              <a:ext cx="9551371" cy="720000"/>
            </a:xfrm>
            <a:prstGeom prst="rect">
              <a:avLst/>
            </a:prstGeom>
            <a:noFill/>
            <a:ln>
              <a:solidFill>
                <a:srgbClr val="00B050"/>
              </a:solidFill>
            </a:ln>
          </p:spPr>
          <p:txBody>
            <a:bodyPr wrap="square" rtlCol="0" anchor="ctr">
              <a:spAutoFit/>
            </a:bodyPr>
            <a:lstStyle/>
            <a:p>
              <a:pPr algn="ctr"/>
              <a:r>
                <a:rPr lang="en-GB" sz="2000" b="1" dirty="0"/>
                <a:t>We use and explore open source practices to create, socialize and distribute solutions globally to build local circular economies</a:t>
              </a:r>
            </a:p>
          </p:txBody>
        </p:sp>
      </p:grpSp>
      <p:sp>
        <p:nvSpPr>
          <p:cNvPr id="10" name="Isosceles Triangle 9"/>
          <p:cNvSpPr/>
          <p:nvPr/>
        </p:nvSpPr>
        <p:spPr>
          <a:xfrm rot="10800000">
            <a:off x="5568196" y="967524"/>
            <a:ext cx="1044000" cy="144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Isosceles Triangle 10"/>
          <p:cNvSpPr/>
          <p:nvPr/>
        </p:nvSpPr>
        <p:spPr>
          <a:xfrm rot="10800000">
            <a:off x="5568196" y="3183368"/>
            <a:ext cx="1044000" cy="144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Isosceles Triangle 11"/>
          <p:cNvSpPr/>
          <p:nvPr/>
        </p:nvSpPr>
        <p:spPr>
          <a:xfrm rot="10800000">
            <a:off x="5568196" y="2075446"/>
            <a:ext cx="1044000" cy="144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30" name="Group 29"/>
          <p:cNvGrpSpPr/>
          <p:nvPr/>
        </p:nvGrpSpPr>
        <p:grpSpPr>
          <a:xfrm>
            <a:off x="281213" y="6205831"/>
            <a:ext cx="11617966" cy="523220"/>
            <a:chOff x="281213" y="6180431"/>
            <a:chExt cx="11617966" cy="523220"/>
          </a:xfrm>
        </p:grpSpPr>
        <p:sp>
          <p:nvSpPr>
            <p:cNvPr id="24" name="TextBox 23"/>
            <p:cNvSpPr txBox="1"/>
            <p:nvPr/>
          </p:nvSpPr>
          <p:spPr>
            <a:xfrm>
              <a:off x="281213" y="6180431"/>
              <a:ext cx="2069649" cy="523220"/>
            </a:xfrm>
            <a:prstGeom prst="rect">
              <a:avLst/>
            </a:prstGeom>
            <a:solidFill>
              <a:schemeClr val="accent5"/>
            </a:solidFill>
          </p:spPr>
          <p:txBody>
            <a:bodyPr wrap="square" rtlCol="0">
              <a:spAutoFit/>
            </a:bodyPr>
            <a:lstStyle/>
            <a:p>
              <a:pPr algn="ctr"/>
              <a:r>
                <a:rPr lang="en-GB" sz="2800" b="1" dirty="0" smtClean="0">
                  <a:solidFill>
                    <a:schemeClr val="bg1"/>
                  </a:solidFill>
                </a:rPr>
                <a:t>Values</a:t>
              </a:r>
              <a:endParaRPr lang="en-GB" sz="2800" b="1" dirty="0">
                <a:solidFill>
                  <a:schemeClr val="bg1"/>
                </a:solidFill>
              </a:endParaRPr>
            </a:p>
          </p:txBody>
        </p:sp>
        <p:sp>
          <p:nvSpPr>
            <p:cNvPr id="25" name="TextBox 24"/>
            <p:cNvSpPr txBox="1"/>
            <p:nvPr/>
          </p:nvSpPr>
          <p:spPr>
            <a:xfrm>
              <a:off x="2347808" y="6180431"/>
              <a:ext cx="9551371" cy="523220"/>
            </a:xfrm>
            <a:prstGeom prst="rect">
              <a:avLst/>
            </a:prstGeom>
            <a:noFill/>
            <a:ln>
              <a:solidFill>
                <a:schemeClr val="bg1">
                  <a:lumMod val="85000"/>
                </a:schemeClr>
              </a:solidFill>
            </a:ln>
          </p:spPr>
          <p:txBody>
            <a:bodyPr wrap="square" rtlCol="0" anchor="ctr">
              <a:spAutoFit/>
            </a:bodyPr>
            <a:lstStyle/>
            <a:p>
              <a:pPr algn="ctr"/>
              <a:r>
                <a:rPr lang="en-GB" sz="2800" b="1" dirty="0" smtClean="0"/>
                <a:t>Openness	Collaboration	Passion	Innovation</a:t>
              </a:r>
              <a:endParaRPr lang="en-GB" sz="2800" b="1" dirty="0"/>
            </a:p>
          </p:txBody>
        </p:sp>
      </p:grpSp>
      <p:sp>
        <p:nvSpPr>
          <p:cNvPr id="32" name="TextBox 31"/>
          <p:cNvSpPr txBox="1"/>
          <p:nvPr/>
        </p:nvSpPr>
        <p:spPr>
          <a:xfrm>
            <a:off x="6612196" y="5827201"/>
            <a:ext cx="1790237" cy="369332"/>
          </a:xfrm>
          <a:prstGeom prst="rect">
            <a:avLst/>
          </a:prstGeom>
          <a:noFill/>
        </p:spPr>
        <p:txBody>
          <a:bodyPr wrap="square" rtlCol="0">
            <a:spAutoFit/>
          </a:bodyPr>
          <a:lstStyle/>
          <a:p>
            <a:pPr algn="ctr"/>
            <a:r>
              <a:rPr lang="en-GB" i="1" dirty="0" smtClean="0"/>
              <a:t>Guided by Values</a:t>
            </a:r>
            <a:endParaRPr lang="en-GB" i="1" dirty="0"/>
          </a:p>
        </p:txBody>
      </p:sp>
      <p:sp>
        <p:nvSpPr>
          <p:cNvPr id="40" name="Isosceles Triangle 39"/>
          <p:cNvSpPr/>
          <p:nvPr/>
        </p:nvSpPr>
        <p:spPr>
          <a:xfrm>
            <a:off x="5568196" y="5939867"/>
            <a:ext cx="1044000" cy="144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TextBox 12"/>
          <p:cNvSpPr txBox="1"/>
          <p:nvPr/>
        </p:nvSpPr>
        <p:spPr>
          <a:xfrm>
            <a:off x="754598" y="3646770"/>
            <a:ext cx="2209727" cy="863600"/>
          </a:xfrm>
          <a:prstGeom prst="rect">
            <a:avLst/>
          </a:prstGeom>
          <a:noFill/>
          <a:ln>
            <a:solidFill>
              <a:schemeClr val="bg1">
                <a:lumMod val="85000"/>
              </a:schemeClr>
            </a:solidFill>
          </a:ln>
        </p:spPr>
        <p:txBody>
          <a:bodyPr wrap="square" rtlCol="0" anchor="ctr">
            <a:noAutofit/>
          </a:bodyPr>
          <a:lstStyle/>
          <a:p>
            <a:pPr algn="ctr"/>
            <a:r>
              <a:rPr lang="en-GB" sz="3600" b="1" dirty="0" smtClean="0"/>
              <a:t>Inputs</a:t>
            </a:r>
            <a:endParaRPr lang="en-GB" sz="3600" b="1" dirty="0"/>
          </a:p>
        </p:txBody>
      </p:sp>
      <p:sp>
        <p:nvSpPr>
          <p:cNvPr id="14" name="TextBox 13"/>
          <p:cNvSpPr txBox="1"/>
          <p:nvPr/>
        </p:nvSpPr>
        <p:spPr>
          <a:xfrm>
            <a:off x="3548226" y="3646770"/>
            <a:ext cx="2209727" cy="863600"/>
          </a:xfrm>
          <a:prstGeom prst="rect">
            <a:avLst/>
          </a:prstGeom>
          <a:noFill/>
          <a:ln>
            <a:solidFill>
              <a:schemeClr val="bg1">
                <a:lumMod val="85000"/>
              </a:schemeClr>
            </a:solidFill>
          </a:ln>
        </p:spPr>
        <p:txBody>
          <a:bodyPr wrap="square" rtlCol="0" anchor="ctr">
            <a:noAutofit/>
          </a:bodyPr>
          <a:lstStyle/>
          <a:p>
            <a:pPr algn="ctr"/>
            <a:r>
              <a:rPr lang="en-GB" sz="3600" b="1" dirty="0" smtClean="0"/>
              <a:t>Activities</a:t>
            </a:r>
            <a:endParaRPr lang="en-GB" sz="3600" b="1" dirty="0"/>
          </a:p>
        </p:txBody>
      </p:sp>
      <p:sp>
        <p:nvSpPr>
          <p:cNvPr id="15" name="TextBox 14"/>
          <p:cNvSpPr txBox="1"/>
          <p:nvPr/>
        </p:nvSpPr>
        <p:spPr>
          <a:xfrm>
            <a:off x="6341854" y="3646770"/>
            <a:ext cx="2209727" cy="863600"/>
          </a:xfrm>
          <a:prstGeom prst="rect">
            <a:avLst/>
          </a:prstGeom>
          <a:noFill/>
          <a:ln>
            <a:solidFill>
              <a:schemeClr val="bg1">
                <a:lumMod val="85000"/>
              </a:schemeClr>
            </a:solidFill>
          </a:ln>
        </p:spPr>
        <p:txBody>
          <a:bodyPr wrap="square" rtlCol="0" anchor="ctr">
            <a:noAutofit/>
          </a:bodyPr>
          <a:lstStyle/>
          <a:p>
            <a:pPr algn="ctr"/>
            <a:r>
              <a:rPr lang="en-GB" sz="3600" b="1" dirty="0" smtClean="0"/>
              <a:t>Outputs</a:t>
            </a:r>
            <a:endParaRPr lang="en-GB" sz="3600" b="1" dirty="0"/>
          </a:p>
        </p:txBody>
      </p:sp>
      <p:sp>
        <p:nvSpPr>
          <p:cNvPr id="17" name="TextBox 16"/>
          <p:cNvSpPr txBox="1"/>
          <p:nvPr/>
        </p:nvSpPr>
        <p:spPr>
          <a:xfrm>
            <a:off x="9135482" y="3646770"/>
            <a:ext cx="2209727" cy="863600"/>
          </a:xfrm>
          <a:prstGeom prst="rect">
            <a:avLst/>
          </a:prstGeom>
          <a:noFill/>
          <a:ln>
            <a:solidFill>
              <a:schemeClr val="bg1">
                <a:lumMod val="85000"/>
              </a:schemeClr>
            </a:solidFill>
          </a:ln>
        </p:spPr>
        <p:txBody>
          <a:bodyPr wrap="square" rtlCol="0" anchor="ctr">
            <a:noAutofit/>
          </a:bodyPr>
          <a:lstStyle/>
          <a:p>
            <a:pPr algn="ctr"/>
            <a:r>
              <a:rPr lang="en-GB" sz="3600" b="1" dirty="0" smtClean="0"/>
              <a:t>Outcomes</a:t>
            </a:r>
            <a:endParaRPr lang="en-GB" sz="3600" b="1" dirty="0"/>
          </a:p>
        </p:txBody>
      </p:sp>
      <p:sp>
        <p:nvSpPr>
          <p:cNvPr id="18" name="TextBox 17"/>
          <p:cNvSpPr txBox="1"/>
          <p:nvPr/>
        </p:nvSpPr>
        <p:spPr>
          <a:xfrm>
            <a:off x="721120" y="4545839"/>
            <a:ext cx="2276683" cy="400110"/>
          </a:xfrm>
          <a:prstGeom prst="rect">
            <a:avLst/>
          </a:prstGeom>
          <a:noFill/>
        </p:spPr>
        <p:txBody>
          <a:bodyPr wrap="square" rtlCol="0">
            <a:spAutoFit/>
          </a:bodyPr>
          <a:lstStyle/>
          <a:p>
            <a:pPr algn="ctr"/>
            <a:r>
              <a:rPr lang="en-GB" sz="2000" i="1" dirty="0" smtClean="0">
                <a:solidFill>
                  <a:schemeClr val="bg1">
                    <a:lumMod val="50000"/>
                  </a:schemeClr>
                </a:solidFill>
              </a:rPr>
              <a:t>What you invest</a:t>
            </a:r>
            <a:endParaRPr lang="en-GB" sz="2000" i="1" dirty="0">
              <a:solidFill>
                <a:schemeClr val="bg1">
                  <a:lumMod val="50000"/>
                </a:schemeClr>
              </a:solidFill>
            </a:endParaRPr>
          </a:p>
        </p:txBody>
      </p:sp>
      <p:sp>
        <p:nvSpPr>
          <p:cNvPr id="19" name="TextBox 18"/>
          <p:cNvSpPr txBox="1"/>
          <p:nvPr/>
        </p:nvSpPr>
        <p:spPr>
          <a:xfrm>
            <a:off x="3514748" y="4545839"/>
            <a:ext cx="2276683" cy="400110"/>
          </a:xfrm>
          <a:prstGeom prst="rect">
            <a:avLst/>
          </a:prstGeom>
          <a:noFill/>
        </p:spPr>
        <p:txBody>
          <a:bodyPr wrap="square" rtlCol="0">
            <a:spAutoFit/>
          </a:bodyPr>
          <a:lstStyle/>
          <a:p>
            <a:pPr algn="ctr"/>
            <a:r>
              <a:rPr lang="en-GB" sz="2000" i="1" dirty="0" smtClean="0">
                <a:solidFill>
                  <a:schemeClr val="bg1">
                    <a:lumMod val="50000"/>
                  </a:schemeClr>
                </a:solidFill>
              </a:rPr>
              <a:t>The work you do</a:t>
            </a:r>
            <a:endParaRPr lang="en-GB" sz="2000" i="1" dirty="0">
              <a:solidFill>
                <a:schemeClr val="bg1">
                  <a:lumMod val="50000"/>
                </a:schemeClr>
              </a:solidFill>
            </a:endParaRPr>
          </a:p>
        </p:txBody>
      </p:sp>
      <p:sp>
        <p:nvSpPr>
          <p:cNvPr id="20" name="Left Brace 19"/>
          <p:cNvSpPr/>
          <p:nvPr/>
        </p:nvSpPr>
        <p:spPr>
          <a:xfrm rot="16200000">
            <a:off x="3166277" y="2529082"/>
            <a:ext cx="180000" cy="5003352"/>
          </a:xfrm>
          <a:prstGeom prst="leftBrace">
            <a:avLst>
              <a:gd name="adj1" fmla="val 85021"/>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400"/>
          </a:p>
        </p:txBody>
      </p:sp>
      <p:sp>
        <p:nvSpPr>
          <p:cNvPr id="21" name="Left Brace 20"/>
          <p:cNvSpPr/>
          <p:nvPr/>
        </p:nvSpPr>
        <p:spPr>
          <a:xfrm rot="16200000">
            <a:off x="8753533" y="2529079"/>
            <a:ext cx="180000" cy="5003357"/>
          </a:xfrm>
          <a:prstGeom prst="leftBrace">
            <a:avLst>
              <a:gd name="adj1" fmla="val 85021"/>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400"/>
          </a:p>
        </p:txBody>
      </p:sp>
      <p:sp>
        <p:nvSpPr>
          <p:cNvPr id="22" name="TextBox 21"/>
          <p:cNvSpPr txBox="1"/>
          <p:nvPr/>
        </p:nvSpPr>
        <p:spPr>
          <a:xfrm>
            <a:off x="1145752" y="5257259"/>
            <a:ext cx="4221047" cy="461665"/>
          </a:xfrm>
          <a:prstGeom prst="rect">
            <a:avLst/>
          </a:prstGeom>
          <a:noFill/>
        </p:spPr>
        <p:txBody>
          <a:bodyPr wrap="square" rtlCol="0">
            <a:spAutoFit/>
          </a:bodyPr>
          <a:lstStyle/>
          <a:p>
            <a:pPr algn="ctr"/>
            <a:r>
              <a:rPr lang="en-GB" sz="2400" b="1" i="1" dirty="0" smtClean="0">
                <a:solidFill>
                  <a:schemeClr val="bg1">
                    <a:lumMod val="50000"/>
                  </a:schemeClr>
                </a:solidFill>
              </a:rPr>
              <a:t>Planned work</a:t>
            </a:r>
            <a:endParaRPr lang="en-GB" sz="2400" b="1" i="1" dirty="0">
              <a:solidFill>
                <a:schemeClr val="bg1">
                  <a:lumMod val="50000"/>
                </a:schemeClr>
              </a:solidFill>
            </a:endParaRPr>
          </a:p>
        </p:txBody>
      </p:sp>
      <p:sp>
        <p:nvSpPr>
          <p:cNvPr id="23" name="TextBox 22"/>
          <p:cNvSpPr txBox="1"/>
          <p:nvPr/>
        </p:nvSpPr>
        <p:spPr>
          <a:xfrm>
            <a:off x="6733007" y="5257259"/>
            <a:ext cx="4221047" cy="461665"/>
          </a:xfrm>
          <a:prstGeom prst="rect">
            <a:avLst/>
          </a:prstGeom>
          <a:noFill/>
        </p:spPr>
        <p:txBody>
          <a:bodyPr wrap="square" rtlCol="0">
            <a:spAutoFit/>
          </a:bodyPr>
          <a:lstStyle/>
          <a:p>
            <a:pPr algn="ctr"/>
            <a:r>
              <a:rPr lang="en-GB" sz="2400" b="1" i="1" dirty="0" smtClean="0">
                <a:solidFill>
                  <a:schemeClr val="bg1">
                    <a:lumMod val="50000"/>
                  </a:schemeClr>
                </a:solidFill>
              </a:rPr>
              <a:t>Effects of planned work</a:t>
            </a:r>
            <a:endParaRPr lang="en-GB" sz="2400" b="1" i="1" dirty="0">
              <a:solidFill>
                <a:schemeClr val="bg1">
                  <a:lumMod val="50000"/>
                </a:schemeClr>
              </a:solidFill>
            </a:endParaRPr>
          </a:p>
        </p:txBody>
      </p:sp>
      <p:sp>
        <p:nvSpPr>
          <p:cNvPr id="41" name="Isosceles Triangle 40"/>
          <p:cNvSpPr/>
          <p:nvPr/>
        </p:nvSpPr>
        <p:spPr>
          <a:xfrm rot="5400000">
            <a:off x="2823703" y="4000638"/>
            <a:ext cx="865145" cy="15586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42" name="Isosceles Triangle 41"/>
          <p:cNvSpPr/>
          <p:nvPr/>
        </p:nvSpPr>
        <p:spPr>
          <a:xfrm rot="5400000">
            <a:off x="5617331" y="4000638"/>
            <a:ext cx="865145" cy="15586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43" name="Isosceles Triangle 42"/>
          <p:cNvSpPr/>
          <p:nvPr/>
        </p:nvSpPr>
        <p:spPr>
          <a:xfrm rot="5400000">
            <a:off x="8410959" y="4000638"/>
            <a:ext cx="865145" cy="15586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26" name="Rounded Rectangle 25"/>
          <p:cNvSpPr/>
          <p:nvPr/>
        </p:nvSpPr>
        <p:spPr>
          <a:xfrm>
            <a:off x="318047" y="3517964"/>
            <a:ext cx="11544299" cy="2231307"/>
          </a:xfrm>
          <a:prstGeom prst="roundRect">
            <a:avLst/>
          </a:prstGeom>
          <a:solidFill>
            <a:schemeClr val="bg1">
              <a:lumMod val="75000"/>
              <a:alpha val="7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4217491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 to system diagnosis: a deeper dig</a:t>
            </a:r>
            <a:endParaRPr lang="en-GB" dirty="0"/>
          </a:p>
        </p:txBody>
      </p:sp>
    </p:spTree>
    <p:extLst>
      <p:ext uri="{BB962C8B-B14F-4D97-AF65-F5344CB8AC3E}">
        <p14:creationId xmlns:p14="http://schemas.microsoft.com/office/powerpoint/2010/main" val="1277616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needs / gaps are we trying to meet?</a:t>
            </a:r>
          </a:p>
        </p:txBody>
      </p:sp>
      <p:sp>
        <p:nvSpPr>
          <p:cNvPr id="3" name="Content Placeholder 2"/>
          <p:cNvSpPr>
            <a:spLocks noGrp="1"/>
          </p:cNvSpPr>
          <p:nvPr>
            <p:ph idx="1"/>
          </p:nvPr>
        </p:nvSpPr>
        <p:spPr/>
        <p:txBody>
          <a:bodyPr/>
          <a:lstStyle/>
          <a:p>
            <a:r>
              <a:rPr lang="en-GB" dirty="0" smtClean="0"/>
              <a:t>[Discussion / group input] </a:t>
            </a:r>
          </a:p>
          <a:p>
            <a:r>
              <a:rPr lang="en-GB" dirty="0" smtClean="0"/>
              <a:t>What needs / gaps do we see and want to fix?</a:t>
            </a:r>
          </a:p>
        </p:txBody>
      </p:sp>
    </p:spTree>
    <p:extLst>
      <p:ext uri="{BB962C8B-B14F-4D97-AF65-F5344CB8AC3E}">
        <p14:creationId xmlns:p14="http://schemas.microsoft.com/office/powerpoint/2010/main" val="1909908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Strategy session</a:t>
            </a:r>
            <a:endParaRPr lang="en-GB" dirty="0"/>
          </a:p>
        </p:txBody>
      </p:sp>
    </p:spTree>
    <p:extLst>
      <p:ext uri="{BB962C8B-B14F-4D97-AF65-F5344CB8AC3E}">
        <p14:creationId xmlns:p14="http://schemas.microsoft.com/office/powerpoint/2010/main" val="2566246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needs / gaps are we trying to meet?</a:t>
            </a:r>
            <a:endParaRPr lang="en-GB" dirty="0"/>
          </a:p>
        </p:txBody>
      </p:sp>
      <p:sp>
        <p:nvSpPr>
          <p:cNvPr id="4" name="Rounded Rectangle 3"/>
          <p:cNvSpPr/>
          <p:nvPr/>
        </p:nvSpPr>
        <p:spPr>
          <a:xfrm>
            <a:off x="174567" y="5144511"/>
            <a:ext cx="2736000" cy="7150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r>
              <a:rPr lang="en-GB" dirty="0"/>
              <a:t>Controlling </a:t>
            </a:r>
            <a:r>
              <a:rPr lang="en-GB" dirty="0" smtClean="0"/>
              <a:t>product life </a:t>
            </a:r>
            <a:r>
              <a:rPr lang="en-GB" dirty="0"/>
              <a:t>cycles efficiently</a:t>
            </a:r>
          </a:p>
        </p:txBody>
      </p:sp>
      <p:sp>
        <p:nvSpPr>
          <p:cNvPr id="5" name="Rounded Rectangle 4"/>
          <p:cNvSpPr/>
          <p:nvPr/>
        </p:nvSpPr>
        <p:spPr>
          <a:xfrm>
            <a:off x="174567" y="5972891"/>
            <a:ext cx="2736000" cy="7150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dirty="0">
                <a:solidFill>
                  <a:schemeClr val="lt1"/>
                </a:solidFill>
              </a:rPr>
              <a:t>Making linked industries resilient </a:t>
            </a:r>
          </a:p>
        </p:txBody>
      </p:sp>
      <p:sp>
        <p:nvSpPr>
          <p:cNvPr id="9" name="Rounded Rectangle 8"/>
          <p:cNvSpPr/>
          <p:nvPr/>
        </p:nvSpPr>
        <p:spPr>
          <a:xfrm>
            <a:off x="9278200" y="4433460"/>
            <a:ext cx="2736000" cy="7150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r>
              <a:rPr lang="en-GB" dirty="0" smtClean="0"/>
              <a:t>Lack of skills (design, systems thinking)</a:t>
            </a:r>
            <a:endParaRPr lang="en-GB" dirty="0"/>
          </a:p>
        </p:txBody>
      </p:sp>
      <p:sp>
        <p:nvSpPr>
          <p:cNvPr id="10" name="Rounded Rectangle 9"/>
          <p:cNvSpPr/>
          <p:nvPr/>
        </p:nvSpPr>
        <p:spPr>
          <a:xfrm>
            <a:off x="3209111" y="4504863"/>
            <a:ext cx="2736000" cy="10215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dirty="0">
                <a:solidFill>
                  <a:schemeClr val="lt1"/>
                </a:solidFill>
              </a:rPr>
              <a:t>Lack of government support </a:t>
            </a:r>
            <a:r>
              <a:rPr lang="en-GB" dirty="0" smtClean="0">
                <a:solidFill>
                  <a:schemeClr val="lt1"/>
                </a:solidFill>
              </a:rPr>
              <a:t>/ effective </a:t>
            </a:r>
            <a:r>
              <a:rPr lang="en-GB" dirty="0">
                <a:solidFill>
                  <a:schemeClr val="lt1"/>
                </a:solidFill>
              </a:rPr>
              <a:t>legislation</a:t>
            </a:r>
          </a:p>
        </p:txBody>
      </p:sp>
      <p:sp>
        <p:nvSpPr>
          <p:cNvPr id="11" name="Rounded Rectangle 10"/>
          <p:cNvSpPr/>
          <p:nvPr/>
        </p:nvSpPr>
        <p:spPr>
          <a:xfrm>
            <a:off x="3209111" y="1567960"/>
            <a:ext cx="2736000" cy="7150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r>
              <a:rPr lang="en-GB" dirty="0" smtClean="0"/>
              <a:t>Lack of OS and/or CE knowledge / information</a:t>
            </a:r>
            <a:endParaRPr lang="en-GB" dirty="0"/>
          </a:p>
        </p:txBody>
      </p:sp>
      <p:sp>
        <p:nvSpPr>
          <p:cNvPr id="12" name="Rounded Rectangle 11"/>
          <p:cNvSpPr/>
          <p:nvPr/>
        </p:nvSpPr>
        <p:spPr>
          <a:xfrm>
            <a:off x="174567" y="3203002"/>
            <a:ext cx="2736000" cy="69337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dirty="0">
                <a:solidFill>
                  <a:schemeClr val="lt1"/>
                </a:solidFill>
              </a:rPr>
              <a:t>Current CE focus still on </a:t>
            </a:r>
            <a:r>
              <a:rPr lang="en-GB" dirty="0" smtClean="0">
                <a:solidFill>
                  <a:schemeClr val="lt1"/>
                </a:solidFill>
              </a:rPr>
              <a:t>profit, not on environment</a:t>
            </a:r>
            <a:endParaRPr lang="en-GB" dirty="0">
              <a:solidFill>
                <a:schemeClr val="lt1"/>
              </a:solidFill>
            </a:endParaRPr>
          </a:p>
        </p:txBody>
      </p:sp>
      <p:sp>
        <p:nvSpPr>
          <p:cNvPr id="13" name="Rounded Rectangle 12"/>
          <p:cNvSpPr/>
          <p:nvPr/>
        </p:nvSpPr>
        <p:spPr>
          <a:xfrm>
            <a:off x="6243655" y="5194899"/>
            <a:ext cx="2736000" cy="7150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dirty="0">
                <a:solidFill>
                  <a:schemeClr val="lt1"/>
                </a:solidFill>
              </a:rPr>
              <a:t>Lack of </a:t>
            </a:r>
            <a:r>
              <a:rPr lang="en-GB" dirty="0" smtClean="0">
                <a:solidFill>
                  <a:schemeClr val="lt1"/>
                </a:solidFill>
              </a:rPr>
              <a:t>impact metrics</a:t>
            </a:r>
            <a:endParaRPr lang="en-GB" dirty="0">
              <a:solidFill>
                <a:schemeClr val="lt1"/>
              </a:solidFill>
            </a:endParaRPr>
          </a:p>
          <a:p>
            <a:pPr algn="ctr"/>
            <a:r>
              <a:rPr lang="en-GB" dirty="0" smtClean="0">
                <a:solidFill>
                  <a:schemeClr val="lt1"/>
                </a:solidFill>
              </a:rPr>
              <a:t>(CE / social)</a:t>
            </a:r>
            <a:endParaRPr lang="en-GB" dirty="0">
              <a:solidFill>
                <a:schemeClr val="lt1"/>
              </a:solidFill>
            </a:endParaRPr>
          </a:p>
        </p:txBody>
      </p:sp>
      <p:sp>
        <p:nvSpPr>
          <p:cNvPr id="16" name="Rounded Rectangle 15"/>
          <p:cNvSpPr/>
          <p:nvPr/>
        </p:nvSpPr>
        <p:spPr>
          <a:xfrm>
            <a:off x="6243655" y="1567960"/>
            <a:ext cx="2736000" cy="7150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r>
              <a:rPr lang="en-GB" dirty="0" smtClean="0"/>
              <a:t>OSCE not seen as financially sustainable</a:t>
            </a:r>
            <a:endParaRPr lang="en-GB" dirty="0"/>
          </a:p>
        </p:txBody>
      </p:sp>
      <p:sp>
        <p:nvSpPr>
          <p:cNvPr id="17" name="Rounded Rectangle 16"/>
          <p:cNvSpPr/>
          <p:nvPr/>
        </p:nvSpPr>
        <p:spPr>
          <a:xfrm>
            <a:off x="174567" y="1567960"/>
            <a:ext cx="2736000" cy="7150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r>
              <a:rPr lang="en-GB" dirty="0" smtClean="0"/>
              <a:t>Demand / consumption reduction</a:t>
            </a:r>
            <a:endParaRPr lang="en-GB" dirty="0"/>
          </a:p>
        </p:txBody>
      </p:sp>
      <p:sp>
        <p:nvSpPr>
          <p:cNvPr id="21" name="Rounded Rectangle 20"/>
          <p:cNvSpPr/>
          <p:nvPr/>
        </p:nvSpPr>
        <p:spPr>
          <a:xfrm>
            <a:off x="6243655" y="4723372"/>
            <a:ext cx="2736000" cy="38690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r>
              <a:rPr lang="en-GB" dirty="0" smtClean="0"/>
              <a:t>Lack of platform</a:t>
            </a:r>
            <a:endParaRPr lang="en-GB" dirty="0"/>
          </a:p>
        </p:txBody>
      </p:sp>
      <p:sp>
        <p:nvSpPr>
          <p:cNvPr id="22" name="Rounded Rectangle 21"/>
          <p:cNvSpPr/>
          <p:nvPr/>
        </p:nvSpPr>
        <p:spPr>
          <a:xfrm>
            <a:off x="3209111" y="3321584"/>
            <a:ext cx="2736000" cy="10215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r>
              <a:rPr lang="en-GB" dirty="0" smtClean="0"/>
              <a:t>Lack of organisations tackling OSCE in distributed, global form</a:t>
            </a:r>
            <a:endParaRPr lang="en-GB" dirty="0"/>
          </a:p>
        </p:txBody>
      </p:sp>
      <p:sp>
        <p:nvSpPr>
          <p:cNvPr id="25" name="Rounded Rectangle 24"/>
          <p:cNvSpPr/>
          <p:nvPr/>
        </p:nvSpPr>
        <p:spPr>
          <a:xfrm>
            <a:off x="9278200" y="2005109"/>
            <a:ext cx="2736000" cy="130630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dirty="0" smtClean="0">
                <a:solidFill>
                  <a:schemeClr val="lt1"/>
                </a:solidFill>
              </a:rPr>
              <a:t>People/communities not </a:t>
            </a:r>
            <a:r>
              <a:rPr lang="en-GB" dirty="0">
                <a:solidFill>
                  <a:schemeClr val="lt1"/>
                </a:solidFill>
              </a:rPr>
              <a:t>empowered with opportunities / ways to improve lives</a:t>
            </a:r>
          </a:p>
        </p:txBody>
      </p:sp>
      <p:sp>
        <p:nvSpPr>
          <p:cNvPr id="26" name="Rounded Rectangle 25"/>
          <p:cNvSpPr/>
          <p:nvPr/>
        </p:nvSpPr>
        <p:spPr>
          <a:xfrm>
            <a:off x="174567" y="2396340"/>
            <a:ext cx="2736000" cy="69337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dirty="0">
                <a:solidFill>
                  <a:schemeClr val="lt1"/>
                </a:solidFill>
              </a:rPr>
              <a:t>Current CE focus still on </a:t>
            </a:r>
            <a:r>
              <a:rPr lang="en-GB" dirty="0" smtClean="0">
                <a:solidFill>
                  <a:schemeClr val="lt1"/>
                </a:solidFill>
              </a:rPr>
              <a:t>profit, </a:t>
            </a:r>
            <a:r>
              <a:rPr lang="en-GB" dirty="0">
                <a:solidFill>
                  <a:schemeClr val="lt1"/>
                </a:solidFill>
              </a:rPr>
              <a:t>not </a:t>
            </a:r>
            <a:r>
              <a:rPr lang="en-GB" dirty="0" smtClean="0">
                <a:solidFill>
                  <a:schemeClr val="lt1"/>
                </a:solidFill>
              </a:rPr>
              <a:t>on society</a:t>
            </a:r>
            <a:endParaRPr lang="en-GB" dirty="0">
              <a:solidFill>
                <a:schemeClr val="lt1"/>
              </a:solidFill>
            </a:endParaRPr>
          </a:p>
        </p:txBody>
      </p:sp>
      <p:sp>
        <p:nvSpPr>
          <p:cNvPr id="28" name="Rounded Rectangle 27"/>
          <p:cNvSpPr/>
          <p:nvPr/>
        </p:nvSpPr>
        <p:spPr>
          <a:xfrm>
            <a:off x="6243655" y="3617193"/>
            <a:ext cx="2736000" cy="10215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lvl="2" algn="ctr"/>
            <a:r>
              <a:rPr lang="en-GB" dirty="0" smtClean="0"/>
              <a:t>Lack </a:t>
            </a:r>
            <a:r>
              <a:rPr lang="en-GB" dirty="0"/>
              <a:t>of proven commercially viable OSCE products</a:t>
            </a:r>
          </a:p>
        </p:txBody>
      </p:sp>
      <p:sp>
        <p:nvSpPr>
          <p:cNvPr id="29" name="Rounded Rectangle 28"/>
          <p:cNvSpPr/>
          <p:nvPr/>
        </p:nvSpPr>
        <p:spPr>
          <a:xfrm>
            <a:off x="9278200" y="3361659"/>
            <a:ext cx="2736000" cy="10215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lvl="2" algn="ctr"/>
            <a:r>
              <a:rPr lang="en-GB" dirty="0">
                <a:solidFill>
                  <a:schemeClr val="lt1"/>
                </a:solidFill>
              </a:rPr>
              <a:t>Lack of </a:t>
            </a:r>
            <a:r>
              <a:rPr lang="en-GB" dirty="0" smtClean="0"/>
              <a:t>clear benefits of effort required to pursue OSCE solutions</a:t>
            </a:r>
            <a:endParaRPr lang="en-GB" dirty="0">
              <a:solidFill>
                <a:schemeClr val="lt1"/>
              </a:solidFill>
            </a:endParaRPr>
          </a:p>
        </p:txBody>
      </p:sp>
      <p:sp>
        <p:nvSpPr>
          <p:cNvPr id="30" name="Rounded Rectangle 29"/>
          <p:cNvSpPr/>
          <p:nvPr/>
        </p:nvSpPr>
        <p:spPr>
          <a:xfrm>
            <a:off x="174567" y="4009664"/>
            <a:ext cx="2736000" cy="10215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dirty="0" smtClean="0">
                <a:solidFill>
                  <a:schemeClr val="lt1"/>
                </a:solidFill>
              </a:rPr>
              <a:t>High </a:t>
            </a:r>
            <a:r>
              <a:rPr lang="en-GB" dirty="0">
                <a:solidFill>
                  <a:schemeClr val="lt1"/>
                </a:solidFill>
              </a:rPr>
              <a:t>quality of product materials for continued cycling</a:t>
            </a:r>
          </a:p>
        </p:txBody>
      </p:sp>
      <p:sp>
        <p:nvSpPr>
          <p:cNvPr id="31" name="Rounded Rectangle 30"/>
          <p:cNvSpPr/>
          <p:nvPr/>
        </p:nvSpPr>
        <p:spPr>
          <a:xfrm>
            <a:off x="6243655" y="2367672"/>
            <a:ext cx="2736000" cy="69337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r>
              <a:rPr lang="en-GB" dirty="0" smtClean="0"/>
              <a:t>Barriers to engage fully with OSCE</a:t>
            </a:r>
            <a:endParaRPr lang="en-GB" dirty="0"/>
          </a:p>
        </p:txBody>
      </p:sp>
      <p:sp>
        <p:nvSpPr>
          <p:cNvPr id="32" name="Rounded Rectangle 31"/>
          <p:cNvSpPr/>
          <p:nvPr/>
        </p:nvSpPr>
        <p:spPr>
          <a:xfrm>
            <a:off x="9278200" y="1567960"/>
            <a:ext cx="2736000" cy="38690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r>
              <a:rPr lang="en-GB" dirty="0" smtClean="0"/>
              <a:t>Knowledge isn’t free</a:t>
            </a:r>
            <a:endParaRPr lang="en-GB" dirty="0"/>
          </a:p>
        </p:txBody>
      </p:sp>
      <p:sp>
        <p:nvSpPr>
          <p:cNvPr id="33" name="Rounded Rectangle 32"/>
          <p:cNvSpPr/>
          <p:nvPr/>
        </p:nvSpPr>
        <p:spPr>
          <a:xfrm>
            <a:off x="3209111" y="5688142"/>
            <a:ext cx="2736000" cy="99983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r>
              <a:rPr lang="en-GB" dirty="0" smtClean="0"/>
              <a:t>Lack of </a:t>
            </a:r>
            <a:r>
              <a:rPr lang="en-GB" dirty="0"/>
              <a:t>stakeholders across sectors </a:t>
            </a:r>
            <a:r>
              <a:rPr lang="en-GB" dirty="0" smtClean="0"/>
              <a:t>/ supply </a:t>
            </a:r>
            <a:r>
              <a:rPr lang="en-GB" dirty="0"/>
              <a:t>chain</a:t>
            </a:r>
          </a:p>
          <a:p>
            <a:pPr algn="ctr"/>
            <a:r>
              <a:rPr lang="en-GB" dirty="0" smtClean="0"/>
              <a:t>engaging </a:t>
            </a:r>
            <a:r>
              <a:rPr lang="en-GB" dirty="0"/>
              <a:t>and </a:t>
            </a:r>
            <a:r>
              <a:rPr lang="en-GB" dirty="0" smtClean="0"/>
              <a:t>collaborating</a:t>
            </a:r>
            <a:endParaRPr lang="en-GB" dirty="0"/>
          </a:p>
        </p:txBody>
      </p:sp>
      <p:sp>
        <p:nvSpPr>
          <p:cNvPr id="35" name="Rounded Rectangle 34"/>
          <p:cNvSpPr/>
          <p:nvPr/>
        </p:nvSpPr>
        <p:spPr>
          <a:xfrm>
            <a:off x="3209111" y="2444772"/>
            <a:ext cx="2736000" cy="7150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r>
              <a:rPr lang="en-GB" dirty="0" smtClean="0"/>
              <a:t>Lack of self-sustaining OSCE champion</a:t>
            </a:r>
            <a:endParaRPr lang="en-GB" dirty="0"/>
          </a:p>
        </p:txBody>
      </p:sp>
      <p:sp>
        <p:nvSpPr>
          <p:cNvPr id="36" name="Rounded Rectangle 35"/>
          <p:cNvSpPr/>
          <p:nvPr/>
        </p:nvSpPr>
        <p:spPr>
          <a:xfrm>
            <a:off x="6243655" y="5994609"/>
            <a:ext cx="2736000" cy="69337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r>
              <a:rPr lang="en-GB" dirty="0" smtClean="0"/>
              <a:t>Quality of OSCE solutions not high: no game changers</a:t>
            </a:r>
            <a:endParaRPr lang="en-GB" dirty="0">
              <a:solidFill>
                <a:schemeClr val="lt1"/>
              </a:solidFill>
            </a:endParaRPr>
          </a:p>
        </p:txBody>
      </p:sp>
      <p:sp>
        <p:nvSpPr>
          <p:cNvPr id="37" name="Rounded Rectangle 36"/>
          <p:cNvSpPr/>
          <p:nvPr/>
        </p:nvSpPr>
        <p:spPr>
          <a:xfrm>
            <a:off x="6243655" y="3145666"/>
            <a:ext cx="2736000" cy="38690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r>
              <a:rPr lang="en-GB" dirty="0" smtClean="0"/>
              <a:t>Lack of OSCE innovation</a:t>
            </a:r>
            <a:endParaRPr lang="en-GB" dirty="0"/>
          </a:p>
        </p:txBody>
      </p:sp>
      <p:sp>
        <p:nvSpPr>
          <p:cNvPr id="38" name="Rounded Rectangle 37"/>
          <p:cNvSpPr/>
          <p:nvPr/>
        </p:nvSpPr>
        <p:spPr>
          <a:xfrm>
            <a:off x="9278200" y="5942410"/>
            <a:ext cx="2736000" cy="69337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r>
              <a:rPr lang="en-GB" dirty="0" smtClean="0"/>
              <a:t>Lack of evidence of OSCE at scale</a:t>
            </a:r>
            <a:endParaRPr lang="en-GB" dirty="0"/>
          </a:p>
        </p:txBody>
      </p:sp>
      <p:sp>
        <p:nvSpPr>
          <p:cNvPr id="39" name="Rounded Rectangle 38"/>
          <p:cNvSpPr/>
          <p:nvPr/>
        </p:nvSpPr>
        <p:spPr>
          <a:xfrm>
            <a:off x="9278200" y="5198794"/>
            <a:ext cx="2736000" cy="69337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r>
              <a:rPr lang="en-GB" dirty="0" smtClean="0"/>
              <a:t>No access to tools / materials to pursue OSCE</a:t>
            </a:r>
            <a:endParaRPr lang="en-GB" dirty="0"/>
          </a:p>
        </p:txBody>
      </p:sp>
      <p:sp>
        <p:nvSpPr>
          <p:cNvPr id="27" name="TextBox 26"/>
          <p:cNvSpPr txBox="1"/>
          <p:nvPr/>
        </p:nvSpPr>
        <p:spPr>
          <a:xfrm rot="181311">
            <a:off x="4060224" y="105917"/>
            <a:ext cx="8063758" cy="1077218"/>
          </a:xfrm>
          <a:prstGeom prst="rect">
            <a:avLst/>
          </a:prstGeom>
          <a:noFill/>
        </p:spPr>
        <p:txBody>
          <a:bodyPr wrap="square" rtlCol="0">
            <a:spAutoFit/>
          </a:bodyPr>
          <a:lstStyle/>
          <a:p>
            <a:pPr algn="ctr"/>
            <a:r>
              <a:rPr lang="en-GB" sz="3200" b="1" i="1" dirty="0" smtClean="0">
                <a:solidFill>
                  <a:srgbClr val="C00000"/>
                </a:solidFill>
              </a:rPr>
              <a:t>Cheat sheet: Illustrative and non-exhaustive</a:t>
            </a:r>
            <a:endParaRPr lang="en-GB" sz="3200" b="1" i="1" dirty="0">
              <a:solidFill>
                <a:srgbClr val="C00000"/>
              </a:solidFill>
            </a:endParaRPr>
          </a:p>
        </p:txBody>
      </p:sp>
    </p:spTree>
    <p:extLst>
      <p:ext uri="{BB962C8B-B14F-4D97-AF65-F5344CB8AC3E}">
        <p14:creationId xmlns:p14="http://schemas.microsoft.com/office/powerpoint/2010/main" val="3981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Translate to Outcomes</a:t>
            </a:r>
            <a:endParaRPr lang="en-GB" dirty="0"/>
          </a:p>
        </p:txBody>
      </p:sp>
      <p:sp>
        <p:nvSpPr>
          <p:cNvPr id="3" name="Content Placeholder 2"/>
          <p:cNvSpPr>
            <a:spLocks noGrp="1"/>
          </p:cNvSpPr>
          <p:nvPr>
            <p:ph idx="1"/>
          </p:nvPr>
        </p:nvSpPr>
        <p:spPr/>
        <p:txBody>
          <a:bodyPr/>
          <a:lstStyle/>
          <a:p>
            <a:r>
              <a:rPr lang="en-GB" dirty="0" smtClean="0"/>
              <a:t>[Discussion / group input]</a:t>
            </a:r>
          </a:p>
          <a:p>
            <a:r>
              <a:rPr lang="en-GB" dirty="0" smtClean="0"/>
              <a:t>Statements </a:t>
            </a:r>
            <a:r>
              <a:rPr lang="en-GB" dirty="0"/>
              <a:t>of descriptive end-states (not actions)</a:t>
            </a:r>
          </a:p>
          <a:p>
            <a:r>
              <a:rPr lang="en-GB" dirty="0"/>
              <a:t>What will it look like as we progress?</a:t>
            </a:r>
          </a:p>
          <a:p>
            <a:r>
              <a:rPr lang="en-GB" dirty="0"/>
              <a:t>Try to </a:t>
            </a:r>
            <a:r>
              <a:rPr lang="en-GB" dirty="0" smtClean="0"/>
              <a:t>consolidate and aim for </a:t>
            </a:r>
            <a:r>
              <a:rPr lang="en-GB" dirty="0"/>
              <a:t>no more than </a:t>
            </a:r>
            <a:r>
              <a:rPr lang="en-GB" dirty="0" smtClean="0"/>
              <a:t>a few</a:t>
            </a:r>
            <a:endParaRPr lang="en-GB" dirty="0"/>
          </a:p>
          <a:p>
            <a:pPr marL="0" indent="0">
              <a:buNone/>
            </a:pPr>
            <a:endParaRPr lang="en-GB" dirty="0"/>
          </a:p>
        </p:txBody>
      </p:sp>
    </p:spTree>
    <p:extLst>
      <p:ext uri="{BB962C8B-B14F-4D97-AF65-F5344CB8AC3E}">
        <p14:creationId xmlns:p14="http://schemas.microsoft.com/office/powerpoint/2010/main" val="1315127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t>
            </a:r>
            <a:r>
              <a:rPr lang="en-GB" dirty="0" smtClean="0"/>
              <a:t>ranslate to Outcomes</a:t>
            </a:r>
            <a:endParaRPr lang="en-GB" dirty="0"/>
          </a:p>
        </p:txBody>
      </p:sp>
      <p:sp>
        <p:nvSpPr>
          <p:cNvPr id="9" name="Rounded Rectangle 8"/>
          <p:cNvSpPr/>
          <p:nvPr/>
        </p:nvSpPr>
        <p:spPr>
          <a:xfrm>
            <a:off x="220349" y="4231176"/>
            <a:ext cx="3783637" cy="1010697"/>
          </a:xfrm>
          <a:prstGeom prst="roundRect">
            <a:avLst/>
          </a:prstGeom>
          <a:solidFill>
            <a:srgbClr val="00B050"/>
          </a:solidFill>
        </p:spPr>
        <p:txBody>
          <a:bodyPr wrap="square" lIns="36000" tIns="36000" rIns="36000" anchor="ctr" anchorCtr="0">
            <a:spAutoFit/>
          </a:bodyPr>
          <a:lstStyle/>
          <a:p>
            <a:pPr algn="ctr"/>
            <a:r>
              <a:rPr lang="en-GB" dirty="0" smtClean="0">
                <a:solidFill>
                  <a:schemeClr val="bg1"/>
                </a:solidFill>
              </a:rPr>
              <a:t>Break </a:t>
            </a:r>
            <a:r>
              <a:rPr lang="en-GB" dirty="0">
                <a:solidFill>
                  <a:schemeClr val="bg1"/>
                </a:solidFill>
              </a:rPr>
              <a:t>down barriers for people </a:t>
            </a:r>
            <a:r>
              <a:rPr lang="en-GB" dirty="0" smtClean="0">
                <a:solidFill>
                  <a:schemeClr val="bg1"/>
                </a:solidFill>
              </a:rPr>
              <a:t>and organisations </a:t>
            </a:r>
            <a:r>
              <a:rPr lang="en-GB" dirty="0">
                <a:solidFill>
                  <a:schemeClr val="bg1"/>
                </a:solidFill>
              </a:rPr>
              <a:t>to participate in </a:t>
            </a:r>
            <a:r>
              <a:rPr lang="en-GB" dirty="0" smtClean="0">
                <a:solidFill>
                  <a:schemeClr val="bg1"/>
                </a:solidFill>
              </a:rPr>
              <a:t>/ contribute </a:t>
            </a:r>
            <a:r>
              <a:rPr lang="en-GB" dirty="0">
                <a:solidFill>
                  <a:schemeClr val="bg1"/>
                </a:solidFill>
              </a:rPr>
              <a:t>to </a:t>
            </a:r>
            <a:r>
              <a:rPr lang="en-GB" dirty="0" smtClean="0">
                <a:solidFill>
                  <a:schemeClr val="bg1"/>
                </a:solidFill>
              </a:rPr>
              <a:t>OSCE</a:t>
            </a:r>
            <a:r>
              <a:rPr lang="en-GB" dirty="0">
                <a:solidFill>
                  <a:schemeClr val="bg1"/>
                </a:solidFill>
              </a:rPr>
              <a:t>   </a:t>
            </a:r>
          </a:p>
        </p:txBody>
      </p:sp>
      <p:sp>
        <p:nvSpPr>
          <p:cNvPr id="12" name="Rounded Rectangle 11"/>
          <p:cNvSpPr/>
          <p:nvPr/>
        </p:nvSpPr>
        <p:spPr>
          <a:xfrm>
            <a:off x="8213623" y="4741837"/>
            <a:ext cx="3783637" cy="397763"/>
          </a:xfrm>
          <a:prstGeom prst="roundRect">
            <a:avLst/>
          </a:prstGeom>
          <a:solidFill>
            <a:srgbClr val="00B050"/>
          </a:solidFill>
        </p:spPr>
        <p:txBody>
          <a:bodyPr wrap="square" lIns="36000" tIns="36000" rIns="36000" anchor="ctr" anchorCtr="0">
            <a:spAutoFit/>
          </a:bodyPr>
          <a:lstStyle/>
          <a:p>
            <a:pPr algn="ctr"/>
            <a:r>
              <a:rPr lang="en-GB" dirty="0">
                <a:solidFill>
                  <a:schemeClr val="bg1"/>
                </a:solidFill>
              </a:rPr>
              <a:t>Shape </a:t>
            </a:r>
            <a:r>
              <a:rPr lang="en-GB" dirty="0" smtClean="0">
                <a:solidFill>
                  <a:schemeClr val="bg1"/>
                </a:solidFill>
              </a:rPr>
              <a:t>/ contribute </a:t>
            </a:r>
            <a:r>
              <a:rPr lang="en-GB" dirty="0">
                <a:solidFill>
                  <a:schemeClr val="bg1"/>
                </a:solidFill>
              </a:rPr>
              <a:t>to </a:t>
            </a:r>
            <a:r>
              <a:rPr lang="en-GB" dirty="0" smtClean="0">
                <a:solidFill>
                  <a:schemeClr val="bg1"/>
                </a:solidFill>
              </a:rPr>
              <a:t>OSCE </a:t>
            </a:r>
            <a:r>
              <a:rPr lang="en-GB" dirty="0">
                <a:solidFill>
                  <a:schemeClr val="bg1"/>
                </a:solidFill>
              </a:rPr>
              <a:t>debate </a:t>
            </a:r>
          </a:p>
        </p:txBody>
      </p:sp>
      <p:sp>
        <p:nvSpPr>
          <p:cNvPr id="13" name="Rounded Rectangle 12"/>
          <p:cNvSpPr/>
          <p:nvPr/>
        </p:nvSpPr>
        <p:spPr>
          <a:xfrm>
            <a:off x="8213623" y="2258914"/>
            <a:ext cx="3783637" cy="397763"/>
          </a:xfrm>
          <a:prstGeom prst="roundRect">
            <a:avLst/>
          </a:prstGeom>
          <a:solidFill>
            <a:srgbClr val="00B050"/>
          </a:solidFill>
        </p:spPr>
        <p:txBody>
          <a:bodyPr wrap="square" lIns="36000" tIns="36000" rIns="36000" anchor="ctr" anchorCtr="0">
            <a:spAutoFit/>
          </a:bodyPr>
          <a:lstStyle/>
          <a:p>
            <a:pPr algn="ctr"/>
            <a:r>
              <a:rPr lang="en-GB" dirty="0">
                <a:solidFill>
                  <a:schemeClr val="bg1"/>
                </a:solidFill>
              </a:rPr>
              <a:t>De facto OSCE champion</a:t>
            </a:r>
          </a:p>
        </p:txBody>
      </p:sp>
      <p:sp>
        <p:nvSpPr>
          <p:cNvPr id="14" name="Rounded Rectangle 13"/>
          <p:cNvSpPr/>
          <p:nvPr/>
        </p:nvSpPr>
        <p:spPr>
          <a:xfrm>
            <a:off x="8213623" y="1481269"/>
            <a:ext cx="3783637" cy="704230"/>
          </a:xfrm>
          <a:prstGeom prst="roundRect">
            <a:avLst/>
          </a:prstGeom>
          <a:solidFill>
            <a:srgbClr val="00B050"/>
          </a:solidFill>
        </p:spPr>
        <p:txBody>
          <a:bodyPr wrap="square" lIns="36000" tIns="36000" rIns="36000" anchor="ctr" anchorCtr="0">
            <a:spAutoFit/>
          </a:bodyPr>
          <a:lstStyle/>
          <a:p>
            <a:pPr algn="ctr"/>
            <a:r>
              <a:rPr lang="en-GB" dirty="0" smtClean="0">
                <a:solidFill>
                  <a:schemeClr val="bg1"/>
                </a:solidFill>
              </a:rPr>
              <a:t>A self-sustaining </a:t>
            </a:r>
            <a:r>
              <a:rPr lang="en-GB" dirty="0">
                <a:solidFill>
                  <a:schemeClr val="bg1"/>
                </a:solidFill>
              </a:rPr>
              <a:t>OSCE organisation and global </a:t>
            </a:r>
            <a:r>
              <a:rPr lang="en-GB" dirty="0" smtClean="0">
                <a:solidFill>
                  <a:schemeClr val="bg1"/>
                </a:solidFill>
              </a:rPr>
              <a:t>community</a:t>
            </a:r>
            <a:endParaRPr lang="en-GB" dirty="0">
              <a:solidFill>
                <a:schemeClr val="bg1"/>
              </a:solidFill>
            </a:endParaRPr>
          </a:p>
        </p:txBody>
      </p:sp>
      <p:sp>
        <p:nvSpPr>
          <p:cNvPr id="16" name="Rounded Rectangle 15"/>
          <p:cNvSpPr/>
          <p:nvPr/>
        </p:nvSpPr>
        <p:spPr>
          <a:xfrm>
            <a:off x="8213623" y="5193374"/>
            <a:ext cx="3783637" cy="1010697"/>
          </a:xfrm>
          <a:prstGeom prst="roundRect">
            <a:avLst/>
          </a:prstGeom>
          <a:solidFill>
            <a:srgbClr val="00B050"/>
          </a:solidFill>
        </p:spPr>
        <p:txBody>
          <a:bodyPr wrap="square" lIns="36000" tIns="36000" rIns="36000" anchor="ctr" anchorCtr="0">
            <a:spAutoFit/>
          </a:bodyPr>
          <a:lstStyle/>
          <a:p>
            <a:pPr algn="ctr"/>
            <a:r>
              <a:rPr lang="en-GB" dirty="0">
                <a:solidFill>
                  <a:schemeClr val="bg1"/>
                </a:solidFill>
              </a:rPr>
              <a:t>A resilient network of OSCE stakeholders with their own identities and focuses</a:t>
            </a:r>
          </a:p>
        </p:txBody>
      </p:sp>
      <p:sp>
        <p:nvSpPr>
          <p:cNvPr id="18" name="Rounded Rectangle 17"/>
          <p:cNvSpPr/>
          <p:nvPr/>
        </p:nvSpPr>
        <p:spPr>
          <a:xfrm>
            <a:off x="8213623" y="3974007"/>
            <a:ext cx="3783637" cy="704230"/>
          </a:xfrm>
          <a:prstGeom prst="roundRect">
            <a:avLst/>
          </a:prstGeom>
          <a:solidFill>
            <a:srgbClr val="00B050"/>
          </a:solidFill>
        </p:spPr>
        <p:txBody>
          <a:bodyPr wrap="square" lIns="36000" tIns="36000" rIns="36000" anchor="ctr" anchorCtr="0">
            <a:spAutoFit/>
          </a:bodyPr>
          <a:lstStyle/>
          <a:p>
            <a:pPr algn="ctr"/>
            <a:r>
              <a:rPr lang="en-GB" dirty="0" smtClean="0">
                <a:solidFill>
                  <a:schemeClr val="bg1"/>
                </a:solidFill>
              </a:rPr>
              <a:t>Scaled impact via OSCE integration and capacity in other organisations</a:t>
            </a:r>
            <a:endParaRPr lang="en-GB" dirty="0">
              <a:solidFill>
                <a:schemeClr val="bg1"/>
              </a:solidFill>
            </a:endParaRPr>
          </a:p>
        </p:txBody>
      </p:sp>
      <p:sp>
        <p:nvSpPr>
          <p:cNvPr id="19" name="Rounded Rectangle 18"/>
          <p:cNvSpPr/>
          <p:nvPr/>
        </p:nvSpPr>
        <p:spPr>
          <a:xfrm>
            <a:off x="4216986" y="3884283"/>
            <a:ext cx="3783637" cy="397763"/>
          </a:xfrm>
          <a:prstGeom prst="roundRect">
            <a:avLst/>
          </a:prstGeom>
          <a:solidFill>
            <a:srgbClr val="00B050"/>
          </a:solidFill>
        </p:spPr>
        <p:txBody>
          <a:bodyPr wrap="square" lIns="36000" tIns="36000" rIns="36000" anchor="ctr" anchorCtr="0">
            <a:spAutoFit/>
          </a:bodyPr>
          <a:lstStyle/>
          <a:p>
            <a:pPr algn="ctr"/>
            <a:r>
              <a:rPr lang="en-GB" dirty="0">
                <a:solidFill>
                  <a:schemeClr val="bg1"/>
                </a:solidFill>
              </a:rPr>
              <a:t>Policies changed in support of OSCE</a:t>
            </a:r>
          </a:p>
        </p:txBody>
      </p:sp>
      <p:sp>
        <p:nvSpPr>
          <p:cNvPr id="21" name="Rounded Rectangle 20"/>
          <p:cNvSpPr/>
          <p:nvPr/>
        </p:nvSpPr>
        <p:spPr>
          <a:xfrm>
            <a:off x="4216986" y="3133979"/>
            <a:ext cx="3783637" cy="704230"/>
          </a:xfrm>
          <a:prstGeom prst="roundRect">
            <a:avLst/>
          </a:prstGeom>
          <a:solidFill>
            <a:srgbClr val="00B050"/>
          </a:solidFill>
        </p:spPr>
        <p:txBody>
          <a:bodyPr wrap="square" lIns="36000" tIns="36000" rIns="36000" anchor="ctr" anchorCtr="0">
            <a:spAutoFit/>
          </a:bodyPr>
          <a:lstStyle/>
          <a:p>
            <a:pPr algn="ctr"/>
            <a:r>
              <a:rPr lang="en-GB" dirty="0" smtClean="0">
                <a:solidFill>
                  <a:schemeClr val="bg1"/>
                </a:solidFill>
              </a:rPr>
              <a:t>Large body </a:t>
            </a:r>
            <a:r>
              <a:rPr lang="en-GB" dirty="0">
                <a:solidFill>
                  <a:schemeClr val="bg1"/>
                </a:solidFill>
              </a:rPr>
              <a:t>of </a:t>
            </a:r>
            <a:r>
              <a:rPr lang="en-GB" dirty="0" smtClean="0">
                <a:solidFill>
                  <a:schemeClr val="bg1"/>
                </a:solidFill>
              </a:rPr>
              <a:t>OSCE evidence, knowledge and guidance</a:t>
            </a:r>
            <a:endParaRPr lang="en-GB" dirty="0">
              <a:solidFill>
                <a:schemeClr val="bg1"/>
              </a:solidFill>
            </a:endParaRPr>
          </a:p>
        </p:txBody>
      </p:sp>
      <p:sp>
        <p:nvSpPr>
          <p:cNvPr id="22" name="Rounded Rectangle 21"/>
          <p:cNvSpPr/>
          <p:nvPr/>
        </p:nvSpPr>
        <p:spPr>
          <a:xfrm>
            <a:off x="8213623" y="3507737"/>
            <a:ext cx="3783637" cy="397763"/>
          </a:xfrm>
          <a:prstGeom prst="roundRect">
            <a:avLst/>
          </a:prstGeom>
          <a:solidFill>
            <a:srgbClr val="00B050"/>
          </a:solidFill>
        </p:spPr>
        <p:txBody>
          <a:bodyPr wrap="square" lIns="36000" tIns="36000" rIns="36000" anchor="ctr" anchorCtr="0">
            <a:spAutoFit/>
          </a:bodyPr>
          <a:lstStyle/>
          <a:p>
            <a:pPr algn="ctr"/>
            <a:r>
              <a:rPr lang="en-GB" dirty="0">
                <a:solidFill>
                  <a:schemeClr val="bg1"/>
                </a:solidFill>
              </a:rPr>
              <a:t>Scale through partnership working</a:t>
            </a:r>
          </a:p>
        </p:txBody>
      </p:sp>
      <p:sp>
        <p:nvSpPr>
          <p:cNvPr id="24" name="Rounded Rectangle 23"/>
          <p:cNvSpPr/>
          <p:nvPr/>
        </p:nvSpPr>
        <p:spPr>
          <a:xfrm>
            <a:off x="220349" y="6263650"/>
            <a:ext cx="3783637" cy="397763"/>
          </a:xfrm>
          <a:prstGeom prst="roundRect">
            <a:avLst/>
          </a:prstGeom>
          <a:solidFill>
            <a:srgbClr val="00B050"/>
          </a:solidFill>
        </p:spPr>
        <p:txBody>
          <a:bodyPr wrap="square" lIns="36000" tIns="36000" rIns="36000" anchor="ctr" anchorCtr="0">
            <a:spAutoFit/>
          </a:bodyPr>
          <a:lstStyle/>
          <a:p>
            <a:pPr algn="ctr"/>
            <a:r>
              <a:rPr lang="en-GB" dirty="0" smtClean="0">
                <a:solidFill>
                  <a:schemeClr val="bg1"/>
                </a:solidFill>
              </a:rPr>
              <a:t>Greater OSCE </a:t>
            </a:r>
            <a:r>
              <a:rPr lang="en-GB" dirty="0">
                <a:solidFill>
                  <a:schemeClr val="bg1"/>
                </a:solidFill>
              </a:rPr>
              <a:t>innovation</a:t>
            </a:r>
          </a:p>
        </p:txBody>
      </p:sp>
      <p:sp>
        <p:nvSpPr>
          <p:cNvPr id="25" name="Rounded Rectangle 24"/>
          <p:cNvSpPr/>
          <p:nvPr/>
        </p:nvSpPr>
        <p:spPr>
          <a:xfrm>
            <a:off x="220349" y="5779011"/>
            <a:ext cx="3783637" cy="397763"/>
          </a:xfrm>
          <a:prstGeom prst="roundRect">
            <a:avLst/>
          </a:prstGeom>
          <a:solidFill>
            <a:srgbClr val="00B050"/>
          </a:solidFill>
        </p:spPr>
        <p:txBody>
          <a:bodyPr wrap="square" lIns="36000" tIns="36000" rIns="36000" anchor="ctr" anchorCtr="0">
            <a:spAutoFit/>
          </a:bodyPr>
          <a:lstStyle/>
          <a:p>
            <a:pPr algn="ctr"/>
            <a:r>
              <a:rPr lang="en-GB" dirty="0">
                <a:solidFill>
                  <a:schemeClr val="bg1"/>
                </a:solidFill>
              </a:rPr>
              <a:t>Improved quality of solutions</a:t>
            </a:r>
          </a:p>
        </p:txBody>
      </p:sp>
      <p:sp>
        <p:nvSpPr>
          <p:cNvPr id="26" name="Rounded Rectangle 25"/>
          <p:cNvSpPr/>
          <p:nvPr/>
        </p:nvSpPr>
        <p:spPr>
          <a:xfrm>
            <a:off x="220349" y="5294373"/>
            <a:ext cx="3783637" cy="397763"/>
          </a:xfrm>
          <a:prstGeom prst="roundRect">
            <a:avLst/>
          </a:prstGeom>
          <a:solidFill>
            <a:srgbClr val="00B050"/>
          </a:solidFill>
        </p:spPr>
        <p:txBody>
          <a:bodyPr wrap="square" lIns="36000" tIns="36000" rIns="36000" anchor="ctr" anchorCtr="0">
            <a:spAutoFit/>
          </a:bodyPr>
          <a:lstStyle/>
          <a:p>
            <a:pPr algn="ctr"/>
            <a:r>
              <a:rPr lang="en-GB" dirty="0">
                <a:solidFill>
                  <a:schemeClr val="bg1"/>
                </a:solidFill>
              </a:rPr>
              <a:t>Increased OSCE participation</a:t>
            </a:r>
          </a:p>
        </p:txBody>
      </p:sp>
      <p:sp>
        <p:nvSpPr>
          <p:cNvPr id="27" name="Rounded Rectangle 26"/>
          <p:cNvSpPr/>
          <p:nvPr/>
        </p:nvSpPr>
        <p:spPr>
          <a:xfrm>
            <a:off x="8213623" y="2730092"/>
            <a:ext cx="3783637" cy="704230"/>
          </a:xfrm>
          <a:prstGeom prst="roundRect">
            <a:avLst/>
          </a:prstGeom>
          <a:solidFill>
            <a:srgbClr val="00B050"/>
          </a:solidFill>
        </p:spPr>
        <p:txBody>
          <a:bodyPr wrap="square" lIns="36000" tIns="36000" rIns="36000" anchor="ctr" anchorCtr="0">
            <a:spAutoFit/>
          </a:bodyPr>
          <a:lstStyle/>
          <a:p>
            <a:pPr algn="ctr"/>
            <a:r>
              <a:rPr lang="en-GB" dirty="0" smtClean="0">
                <a:solidFill>
                  <a:schemeClr val="bg1"/>
                </a:solidFill>
              </a:rPr>
              <a:t>A lasting, evolving and enabling infrastructure</a:t>
            </a:r>
            <a:endParaRPr lang="en-GB" dirty="0">
              <a:solidFill>
                <a:schemeClr val="bg1"/>
              </a:solidFill>
            </a:endParaRPr>
          </a:p>
        </p:txBody>
      </p:sp>
      <p:sp>
        <p:nvSpPr>
          <p:cNvPr id="28" name="Rounded Rectangle 27"/>
          <p:cNvSpPr/>
          <p:nvPr/>
        </p:nvSpPr>
        <p:spPr>
          <a:xfrm>
            <a:off x="4216986" y="1491095"/>
            <a:ext cx="3783637" cy="397763"/>
          </a:xfrm>
          <a:prstGeom prst="roundRect">
            <a:avLst/>
          </a:prstGeom>
          <a:solidFill>
            <a:srgbClr val="00B050"/>
          </a:solidFill>
        </p:spPr>
        <p:txBody>
          <a:bodyPr wrap="square" lIns="36000" tIns="36000" rIns="36000" anchor="ctr" anchorCtr="0">
            <a:spAutoFit/>
          </a:bodyPr>
          <a:lstStyle/>
          <a:p>
            <a:pPr algn="ctr"/>
            <a:r>
              <a:rPr lang="en-GB" dirty="0">
                <a:solidFill>
                  <a:schemeClr val="bg1"/>
                </a:solidFill>
              </a:rPr>
              <a:t>Distributed </a:t>
            </a:r>
            <a:r>
              <a:rPr lang="en-GB" dirty="0" smtClean="0">
                <a:solidFill>
                  <a:schemeClr val="bg1"/>
                </a:solidFill>
              </a:rPr>
              <a:t>OSCE production sites</a:t>
            </a:r>
            <a:endParaRPr lang="en-GB" dirty="0">
              <a:solidFill>
                <a:schemeClr val="bg1"/>
              </a:solidFill>
            </a:endParaRPr>
          </a:p>
        </p:txBody>
      </p:sp>
      <p:sp>
        <p:nvSpPr>
          <p:cNvPr id="29" name="Rounded Rectangle 28"/>
          <p:cNvSpPr/>
          <p:nvPr/>
        </p:nvSpPr>
        <p:spPr>
          <a:xfrm>
            <a:off x="8213623" y="6262751"/>
            <a:ext cx="3783637" cy="397763"/>
          </a:xfrm>
          <a:prstGeom prst="roundRect">
            <a:avLst/>
          </a:prstGeom>
          <a:solidFill>
            <a:srgbClr val="00B050"/>
          </a:solidFill>
        </p:spPr>
        <p:txBody>
          <a:bodyPr wrap="square" lIns="36000" tIns="36000" rIns="36000" anchor="ctr" anchorCtr="0">
            <a:spAutoFit/>
          </a:bodyPr>
          <a:lstStyle/>
          <a:p>
            <a:pPr algn="ctr"/>
            <a:r>
              <a:rPr lang="en-GB" dirty="0">
                <a:solidFill>
                  <a:schemeClr val="bg1"/>
                </a:solidFill>
              </a:rPr>
              <a:t>A network of OSCE research centres</a:t>
            </a:r>
          </a:p>
        </p:txBody>
      </p:sp>
      <p:sp>
        <p:nvSpPr>
          <p:cNvPr id="31" name="Rounded Rectangle 30"/>
          <p:cNvSpPr/>
          <p:nvPr/>
        </p:nvSpPr>
        <p:spPr>
          <a:xfrm>
            <a:off x="4216986" y="1934932"/>
            <a:ext cx="3783637" cy="704230"/>
          </a:xfrm>
          <a:prstGeom prst="roundRect">
            <a:avLst/>
          </a:prstGeom>
          <a:solidFill>
            <a:srgbClr val="00B050"/>
          </a:solidFill>
        </p:spPr>
        <p:txBody>
          <a:bodyPr wrap="square" lIns="36000" tIns="36000" rIns="36000" anchor="ctr" anchorCtr="0">
            <a:spAutoFit/>
          </a:bodyPr>
          <a:lstStyle/>
          <a:p>
            <a:pPr algn="ctr"/>
            <a:r>
              <a:rPr lang="en-GB" dirty="0">
                <a:solidFill>
                  <a:schemeClr val="bg1"/>
                </a:solidFill>
              </a:rPr>
              <a:t>Trailblazer communities (‘chapters’?) based around OSCE</a:t>
            </a:r>
          </a:p>
        </p:txBody>
      </p:sp>
      <p:sp>
        <p:nvSpPr>
          <p:cNvPr id="32" name="Rounded Rectangle 31"/>
          <p:cNvSpPr/>
          <p:nvPr/>
        </p:nvSpPr>
        <p:spPr>
          <a:xfrm>
            <a:off x="4216986" y="2690143"/>
            <a:ext cx="3783637" cy="397763"/>
          </a:xfrm>
          <a:prstGeom prst="roundRect">
            <a:avLst/>
          </a:prstGeom>
          <a:solidFill>
            <a:srgbClr val="00B050"/>
          </a:solidFill>
        </p:spPr>
        <p:txBody>
          <a:bodyPr wrap="square" lIns="36000" tIns="36000" rIns="36000" anchor="ctr" anchorCtr="0">
            <a:spAutoFit/>
          </a:bodyPr>
          <a:lstStyle/>
          <a:p>
            <a:pPr algn="ctr"/>
            <a:r>
              <a:rPr lang="en-GB" dirty="0">
                <a:solidFill>
                  <a:schemeClr val="bg1"/>
                </a:solidFill>
              </a:rPr>
              <a:t>Large scale understanding of “OSCE”</a:t>
            </a:r>
          </a:p>
        </p:txBody>
      </p:sp>
      <p:sp>
        <p:nvSpPr>
          <p:cNvPr id="33" name="Rounded Rectangle 32"/>
          <p:cNvSpPr/>
          <p:nvPr/>
        </p:nvSpPr>
        <p:spPr>
          <a:xfrm>
            <a:off x="4216986" y="4347760"/>
            <a:ext cx="3783637" cy="397763"/>
          </a:xfrm>
          <a:prstGeom prst="roundRect">
            <a:avLst/>
          </a:prstGeom>
          <a:solidFill>
            <a:srgbClr val="00B050"/>
          </a:solidFill>
        </p:spPr>
        <p:txBody>
          <a:bodyPr wrap="square" lIns="36000" tIns="36000" rIns="36000" anchor="ctr" anchorCtr="0">
            <a:spAutoFit/>
          </a:bodyPr>
          <a:lstStyle/>
          <a:p>
            <a:pPr algn="ctr"/>
            <a:r>
              <a:rPr lang="en-GB" dirty="0" smtClean="0">
                <a:solidFill>
                  <a:schemeClr val="bg1"/>
                </a:solidFill>
              </a:rPr>
              <a:t>Greater transparency in supply chains</a:t>
            </a:r>
            <a:endParaRPr lang="en-GB" dirty="0">
              <a:solidFill>
                <a:schemeClr val="bg1"/>
              </a:solidFill>
            </a:endParaRPr>
          </a:p>
        </p:txBody>
      </p:sp>
      <p:sp>
        <p:nvSpPr>
          <p:cNvPr id="34" name="Rounded Rectangle 33"/>
          <p:cNvSpPr/>
          <p:nvPr/>
        </p:nvSpPr>
        <p:spPr>
          <a:xfrm>
            <a:off x="4216986" y="5536993"/>
            <a:ext cx="3783637" cy="397763"/>
          </a:xfrm>
          <a:prstGeom prst="roundRect">
            <a:avLst/>
          </a:prstGeom>
          <a:solidFill>
            <a:srgbClr val="00B050"/>
          </a:solidFill>
        </p:spPr>
        <p:txBody>
          <a:bodyPr wrap="square" lIns="36000" tIns="36000" rIns="36000" anchor="ctr" anchorCtr="0">
            <a:spAutoFit/>
          </a:bodyPr>
          <a:lstStyle/>
          <a:p>
            <a:pPr algn="ctr"/>
            <a:r>
              <a:rPr lang="en-GB" dirty="0" smtClean="0">
                <a:solidFill>
                  <a:schemeClr val="bg1"/>
                </a:solidFill>
              </a:rPr>
              <a:t>Standardised processes and formats</a:t>
            </a:r>
            <a:endParaRPr lang="en-GB" dirty="0">
              <a:solidFill>
                <a:schemeClr val="bg1"/>
              </a:solidFill>
            </a:endParaRPr>
          </a:p>
        </p:txBody>
      </p:sp>
      <p:sp>
        <p:nvSpPr>
          <p:cNvPr id="35" name="Rounded Rectangle 34"/>
          <p:cNvSpPr/>
          <p:nvPr/>
        </p:nvSpPr>
        <p:spPr>
          <a:xfrm>
            <a:off x="220349" y="2727544"/>
            <a:ext cx="3783637" cy="704230"/>
          </a:xfrm>
          <a:prstGeom prst="roundRect">
            <a:avLst/>
          </a:prstGeom>
          <a:solidFill>
            <a:srgbClr val="00B050"/>
          </a:solidFill>
        </p:spPr>
        <p:txBody>
          <a:bodyPr wrap="square" lIns="36000" tIns="36000" rIns="36000" anchor="ctr" anchorCtr="0">
            <a:spAutoFit/>
          </a:bodyPr>
          <a:lstStyle/>
          <a:p>
            <a:pPr algn="ctr"/>
            <a:r>
              <a:rPr lang="en-GB" dirty="0" smtClean="0">
                <a:solidFill>
                  <a:schemeClr val="bg1"/>
                </a:solidFill>
              </a:rPr>
              <a:t>Improve communities and peoples’ lives with OSCE</a:t>
            </a:r>
            <a:endParaRPr lang="en-GB" dirty="0">
              <a:solidFill>
                <a:schemeClr val="bg1"/>
              </a:solidFill>
            </a:endParaRPr>
          </a:p>
        </p:txBody>
      </p:sp>
      <p:sp>
        <p:nvSpPr>
          <p:cNvPr id="37" name="TextBox 36"/>
          <p:cNvSpPr txBox="1"/>
          <p:nvPr/>
        </p:nvSpPr>
        <p:spPr>
          <a:xfrm>
            <a:off x="220349" y="1965907"/>
            <a:ext cx="3783637" cy="704230"/>
          </a:xfrm>
          <a:prstGeom prst="roundRect">
            <a:avLst/>
          </a:prstGeom>
          <a:solidFill>
            <a:srgbClr val="00B050"/>
          </a:solidFill>
        </p:spPr>
        <p:txBody>
          <a:bodyPr wrap="square" lIns="36000" tIns="36000" rIns="36000" rtlCol="0" anchor="ctr" anchorCtr="0">
            <a:spAutoFit/>
          </a:bodyPr>
          <a:lstStyle/>
          <a:p>
            <a:pPr algn="ctr"/>
            <a:r>
              <a:rPr lang="en-GB" dirty="0" smtClean="0">
                <a:solidFill>
                  <a:schemeClr val="bg1"/>
                </a:solidFill>
              </a:rPr>
              <a:t>People are enabled to make a living with OSCE</a:t>
            </a:r>
            <a:endParaRPr lang="en-GB" dirty="0">
              <a:solidFill>
                <a:schemeClr val="bg1"/>
              </a:solidFill>
            </a:endParaRPr>
          </a:p>
        </p:txBody>
      </p:sp>
      <p:sp>
        <p:nvSpPr>
          <p:cNvPr id="38" name="TextBox 37"/>
          <p:cNvSpPr txBox="1"/>
          <p:nvPr/>
        </p:nvSpPr>
        <p:spPr>
          <a:xfrm>
            <a:off x="220349" y="1491095"/>
            <a:ext cx="3783637" cy="397763"/>
          </a:xfrm>
          <a:prstGeom prst="roundRect">
            <a:avLst/>
          </a:prstGeom>
          <a:solidFill>
            <a:srgbClr val="00B050"/>
          </a:solidFill>
        </p:spPr>
        <p:txBody>
          <a:bodyPr wrap="square" lIns="36000" tIns="36000" rIns="36000" rtlCol="0" anchor="ctr" anchorCtr="0">
            <a:spAutoFit/>
          </a:bodyPr>
          <a:lstStyle/>
          <a:p>
            <a:pPr algn="ctr"/>
            <a:r>
              <a:rPr lang="en-GB" dirty="0" smtClean="0">
                <a:solidFill>
                  <a:schemeClr val="bg1"/>
                </a:solidFill>
              </a:rPr>
              <a:t>Enabling environment for OSCE</a:t>
            </a:r>
            <a:endParaRPr lang="en-GB" dirty="0">
              <a:solidFill>
                <a:schemeClr val="bg1"/>
              </a:solidFill>
            </a:endParaRPr>
          </a:p>
        </p:txBody>
      </p:sp>
      <p:sp>
        <p:nvSpPr>
          <p:cNvPr id="39" name="TextBox 38"/>
          <p:cNvSpPr txBox="1"/>
          <p:nvPr/>
        </p:nvSpPr>
        <p:spPr>
          <a:xfrm>
            <a:off x="220349" y="3489181"/>
            <a:ext cx="3783637" cy="704230"/>
          </a:xfrm>
          <a:prstGeom prst="roundRect">
            <a:avLst/>
          </a:prstGeom>
          <a:solidFill>
            <a:srgbClr val="00B050"/>
          </a:solidFill>
        </p:spPr>
        <p:txBody>
          <a:bodyPr wrap="square" lIns="36000" tIns="36000" rIns="36000" rtlCol="0" anchor="ctr" anchorCtr="0">
            <a:spAutoFit/>
          </a:bodyPr>
          <a:lstStyle/>
          <a:p>
            <a:pPr algn="ctr"/>
            <a:r>
              <a:rPr lang="en-GB" dirty="0" smtClean="0">
                <a:solidFill>
                  <a:schemeClr val="bg1"/>
                </a:solidFill>
              </a:rPr>
              <a:t>Communities transition to OSCE production</a:t>
            </a:r>
            <a:endParaRPr lang="en-GB" dirty="0">
              <a:solidFill>
                <a:schemeClr val="bg1"/>
              </a:solidFill>
            </a:endParaRPr>
          </a:p>
        </p:txBody>
      </p:sp>
      <p:sp>
        <p:nvSpPr>
          <p:cNvPr id="40" name="Rounded Rectangle 39"/>
          <p:cNvSpPr/>
          <p:nvPr/>
        </p:nvSpPr>
        <p:spPr>
          <a:xfrm>
            <a:off x="4216986" y="5975925"/>
            <a:ext cx="3783637" cy="704230"/>
          </a:xfrm>
          <a:prstGeom prst="roundRect">
            <a:avLst/>
          </a:prstGeom>
          <a:solidFill>
            <a:srgbClr val="00B050"/>
          </a:solidFill>
        </p:spPr>
        <p:txBody>
          <a:bodyPr wrap="square" lIns="36000" tIns="36000" rIns="36000" anchor="ctr" anchorCtr="0">
            <a:spAutoFit/>
          </a:bodyPr>
          <a:lstStyle/>
          <a:p>
            <a:pPr algn="ctr"/>
            <a:r>
              <a:rPr lang="en-GB" dirty="0" smtClean="0">
                <a:solidFill>
                  <a:schemeClr val="bg1"/>
                </a:solidFill>
              </a:rPr>
              <a:t>Fostered dialogue </a:t>
            </a:r>
            <a:r>
              <a:rPr lang="en-GB" dirty="0">
                <a:solidFill>
                  <a:schemeClr val="bg1"/>
                </a:solidFill>
              </a:rPr>
              <a:t>from further afield, </a:t>
            </a:r>
            <a:r>
              <a:rPr lang="en-GB" dirty="0" smtClean="0">
                <a:solidFill>
                  <a:schemeClr val="bg1"/>
                </a:solidFill>
              </a:rPr>
              <a:t>enhancing OSCE with wider views</a:t>
            </a:r>
            <a:endParaRPr lang="en-GB" dirty="0">
              <a:solidFill>
                <a:schemeClr val="bg1"/>
              </a:solidFill>
            </a:endParaRPr>
          </a:p>
        </p:txBody>
      </p:sp>
      <p:sp>
        <p:nvSpPr>
          <p:cNvPr id="41" name="Rounded Rectangle 40"/>
          <p:cNvSpPr/>
          <p:nvPr/>
        </p:nvSpPr>
        <p:spPr>
          <a:xfrm>
            <a:off x="4216986" y="4791597"/>
            <a:ext cx="3783637" cy="704230"/>
          </a:xfrm>
          <a:prstGeom prst="roundRect">
            <a:avLst/>
          </a:prstGeom>
          <a:solidFill>
            <a:srgbClr val="00B050"/>
          </a:solidFill>
        </p:spPr>
        <p:txBody>
          <a:bodyPr wrap="square" lIns="36000" tIns="36000" rIns="36000" anchor="ctr" anchorCtr="0">
            <a:spAutoFit/>
          </a:bodyPr>
          <a:lstStyle/>
          <a:p>
            <a:pPr algn="ctr"/>
            <a:r>
              <a:rPr lang="en-GB" dirty="0" smtClean="0">
                <a:solidFill>
                  <a:schemeClr val="bg1"/>
                </a:solidFill>
              </a:rPr>
              <a:t>Championed products </a:t>
            </a:r>
            <a:r>
              <a:rPr lang="en-GB" dirty="0">
                <a:solidFill>
                  <a:schemeClr val="bg1"/>
                </a:solidFill>
              </a:rPr>
              <a:t>that can be understood, taken apart and repaired</a:t>
            </a:r>
          </a:p>
        </p:txBody>
      </p:sp>
      <p:sp>
        <p:nvSpPr>
          <p:cNvPr id="44" name="TextBox 43"/>
          <p:cNvSpPr txBox="1"/>
          <p:nvPr/>
        </p:nvSpPr>
        <p:spPr>
          <a:xfrm rot="181311">
            <a:off x="4060224" y="105917"/>
            <a:ext cx="8063758" cy="1077218"/>
          </a:xfrm>
          <a:prstGeom prst="rect">
            <a:avLst/>
          </a:prstGeom>
          <a:noFill/>
        </p:spPr>
        <p:txBody>
          <a:bodyPr wrap="square" rtlCol="0">
            <a:spAutoFit/>
          </a:bodyPr>
          <a:lstStyle/>
          <a:p>
            <a:pPr algn="ctr"/>
            <a:r>
              <a:rPr lang="en-GB" sz="3200" b="1" i="1" dirty="0" smtClean="0">
                <a:solidFill>
                  <a:srgbClr val="C00000"/>
                </a:solidFill>
              </a:rPr>
              <a:t>Cheat sheet: Illustrative and non-exhaustive</a:t>
            </a:r>
            <a:endParaRPr lang="en-GB" sz="3200" b="1" i="1" dirty="0">
              <a:solidFill>
                <a:srgbClr val="C00000"/>
              </a:solidFill>
            </a:endParaRPr>
          </a:p>
        </p:txBody>
      </p:sp>
    </p:spTree>
    <p:extLst>
      <p:ext uri="{BB962C8B-B14F-4D97-AF65-F5344CB8AC3E}">
        <p14:creationId xmlns:p14="http://schemas.microsoft.com/office/powerpoint/2010/main" val="2764080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t>
            </a:r>
            <a:r>
              <a:rPr lang="en-GB" dirty="0" smtClean="0"/>
              <a:t>outputs support the desired outcomes? </a:t>
            </a:r>
            <a:endParaRPr lang="en-GB" dirty="0"/>
          </a:p>
        </p:txBody>
      </p:sp>
      <p:sp>
        <p:nvSpPr>
          <p:cNvPr id="54" name="Content Placeholder 2"/>
          <p:cNvSpPr>
            <a:spLocks noGrp="1"/>
          </p:cNvSpPr>
          <p:nvPr>
            <p:ph idx="1"/>
          </p:nvPr>
        </p:nvSpPr>
        <p:spPr>
          <a:xfrm>
            <a:off x="838200" y="1825625"/>
            <a:ext cx="10515600" cy="4351338"/>
          </a:xfrm>
        </p:spPr>
        <p:txBody>
          <a:bodyPr/>
          <a:lstStyle/>
          <a:p>
            <a:r>
              <a:rPr lang="en-GB" dirty="0" smtClean="0"/>
              <a:t>[Discussion / group input]</a:t>
            </a:r>
          </a:p>
          <a:p>
            <a:r>
              <a:rPr lang="en-GB" dirty="0"/>
              <a:t>What will it look like as we progress?</a:t>
            </a:r>
          </a:p>
          <a:p>
            <a:r>
              <a:rPr lang="en-GB" dirty="0" smtClean="0"/>
              <a:t>Statements </a:t>
            </a:r>
            <a:r>
              <a:rPr lang="en-GB" dirty="0"/>
              <a:t>of </a:t>
            </a:r>
            <a:r>
              <a:rPr lang="en-GB" dirty="0" smtClean="0"/>
              <a:t>tangible outputs</a:t>
            </a:r>
            <a:endParaRPr lang="en-GB" dirty="0"/>
          </a:p>
          <a:p>
            <a:r>
              <a:rPr lang="en-GB" dirty="0" smtClean="0"/>
              <a:t>As few as possible but as many as needed to support outcomes</a:t>
            </a:r>
            <a:endParaRPr lang="en-GB" dirty="0"/>
          </a:p>
          <a:p>
            <a:pPr marL="0" indent="0">
              <a:buNone/>
            </a:pPr>
            <a:endParaRPr lang="en-GB" dirty="0"/>
          </a:p>
        </p:txBody>
      </p:sp>
    </p:spTree>
    <p:extLst>
      <p:ext uri="{BB962C8B-B14F-4D97-AF65-F5344CB8AC3E}">
        <p14:creationId xmlns:p14="http://schemas.microsoft.com/office/powerpoint/2010/main" val="3772246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outputs support the desired outcomes? </a:t>
            </a:r>
          </a:p>
        </p:txBody>
      </p:sp>
      <p:sp>
        <p:nvSpPr>
          <p:cNvPr id="4" name="Rectangle 3"/>
          <p:cNvSpPr/>
          <p:nvPr/>
        </p:nvSpPr>
        <p:spPr>
          <a:xfrm>
            <a:off x="191030" y="5490118"/>
            <a:ext cx="3744000" cy="318924"/>
          </a:xfrm>
          <a:prstGeom prst="rect">
            <a:avLst/>
          </a:prstGeom>
          <a:solidFill>
            <a:schemeClr val="accent4"/>
          </a:solidFill>
        </p:spPr>
        <p:txBody>
          <a:bodyPr wrap="square" lIns="36000" tIns="36000" rIns="36000" bIns="36000">
            <a:spAutoFit/>
          </a:bodyPr>
          <a:lstStyle/>
          <a:p>
            <a:pPr algn="ctr"/>
            <a:r>
              <a:rPr lang="en-GB" sz="1600" dirty="0" smtClean="0"/>
              <a:t>XXX local events on OSCE solutions</a:t>
            </a:r>
            <a:endParaRPr lang="en-GB" sz="1600" dirty="0"/>
          </a:p>
        </p:txBody>
      </p:sp>
      <p:sp>
        <p:nvSpPr>
          <p:cNvPr id="5" name="Rectangle 4"/>
          <p:cNvSpPr/>
          <p:nvPr/>
        </p:nvSpPr>
        <p:spPr>
          <a:xfrm>
            <a:off x="4246287" y="2026824"/>
            <a:ext cx="3744000" cy="318924"/>
          </a:xfrm>
          <a:prstGeom prst="rect">
            <a:avLst/>
          </a:prstGeom>
          <a:solidFill>
            <a:schemeClr val="accent4"/>
          </a:solidFill>
        </p:spPr>
        <p:txBody>
          <a:bodyPr wrap="square" lIns="36000" tIns="36000" rIns="36000" bIns="36000">
            <a:spAutoFit/>
          </a:bodyPr>
          <a:lstStyle/>
          <a:p>
            <a:pPr algn="ctr"/>
            <a:r>
              <a:rPr lang="en-GB" sz="1600" dirty="0" smtClean="0"/>
              <a:t>XXX freely available, easy to follow solutions</a:t>
            </a:r>
            <a:endParaRPr lang="en-GB" sz="1600" dirty="0"/>
          </a:p>
        </p:txBody>
      </p:sp>
      <p:sp>
        <p:nvSpPr>
          <p:cNvPr id="6" name="Rectangle 5"/>
          <p:cNvSpPr/>
          <p:nvPr/>
        </p:nvSpPr>
        <p:spPr>
          <a:xfrm>
            <a:off x="191030" y="5925818"/>
            <a:ext cx="3744000" cy="318924"/>
          </a:xfrm>
          <a:prstGeom prst="rect">
            <a:avLst/>
          </a:prstGeom>
          <a:solidFill>
            <a:schemeClr val="accent4"/>
          </a:solidFill>
        </p:spPr>
        <p:txBody>
          <a:bodyPr wrap="square" lIns="36000" tIns="36000" rIns="36000" bIns="36000">
            <a:spAutoFit/>
          </a:bodyPr>
          <a:lstStyle/>
          <a:p>
            <a:pPr algn="ctr"/>
            <a:r>
              <a:rPr lang="en-GB" sz="1600" dirty="0" smtClean="0"/>
              <a:t>XXX local events on OSCE concept</a:t>
            </a:r>
            <a:endParaRPr lang="en-GB" sz="1600" dirty="0"/>
          </a:p>
        </p:txBody>
      </p:sp>
      <p:sp>
        <p:nvSpPr>
          <p:cNvPr id="8" name="Rectangle 7"/>
          <p:cNvSpPr/>
          <p:nvPr/>
        </p:nvSpPr>
        <p:spPr>
          <a:xfrm>
            <a:off x="209332" y="4126275"/>
            <a:ext cx="3744000" cy="318924"/>
          </a:xfrm>
          <a:prstGeom prst="rect">
            <a:avLst/>
          </a:prstGeom>
          <a:solidFill>
            <a:schemeClr val="accent4"/>
          </a:solidFill>
        </p:spPr>
        <p:txBody>
          <a:bodyPr wrap="square" lIns="36000" tIns="36000" rIns="36000" bIns="36000">
            <a:spAutoFit/>
          </a:bodyPr>
          <a:lstStyle/>
          <a:p>
            <a:pPr algn="ctr"/>
            <a:r>
              <a:rPr lang="en-GB" sz="1600" dirty="0" smtClean="0"/>
              <a:t>$$$ contributed to OSCE organisation</a:t>
            </a:r>
            <a:endParaRPr lang="en-GB" sz="1600" dirty="0"/>
          </a:p>
        </p:txBody>
      </p:sp>
      <p:sp>
        <p:nvSpPr>
          <p:cNvPr id="11" name="Rectangle 10"/>
          <p:cNvSpPr/>
          <p:nvPr/>
        </p:nvSpPr>
        <p:spPr>
          <a:xfrm>
            <a:off x="209332" y="4561975"/>
            <a:ext cx="3744000" cy="811367"/>
          </a:xfrm>
          <a:prstGeom prst="rect">
            <a:avLst/>
          </a:prstGeom>
          <a:solidFill>
            <a:schemeClr val="accent4"/>
          </a:solidFill>
        </p:spPr>
        <p:txBody>
          <a:bodyPr wrap="square" lIns="36000" tIns="36000" rIns="36000" bIns="36000">
            <a:spAutoFit/>
          </a:bodyPr>
          <a:lstStyle/>
          <a:p>
            <a:pPr lvl="0" algn="ctr">
              <a:spcBef>
                <a:spcPts val="0"/>
              </a:spcBef>
            </a:pPr>
            <a:r>
              <a:rPr lang="en-GB" sz="1600" dirty="0" smtClean="0"/>
              <a:t>Become </a:t>
            </a:r>
            <a:r>
              <a:rPr lang="en-GB" sz="1600" dirty="0"/>
              <a:t>a </a:t>
            </a:r>
            <a:r>
              <a:rPr lang="en-GB" sz="1600" dirty="0" smtClean="0"/>
              <a:t>decentralised autonomous organisation that </a:t>
            </a:r>
            <a:r>
              <a:rPr lang="en-GB" sz="1600" dirty="0"/>
              <a:t>has a sustainable income (beyond grants?)</a:t>
            </a:r>
          </a:p>
        </p:txBody>
      </p:sp>
      <p:sp>
        <p:nvSpPr>
          <p:cNvPr id="12" name="Rectangle 11"/>
          <p:cNvSpPr/>
          <p:nvPr/>
        </p:nvSpPr>
        <p:spPr>
          <a:xfrm>
            <a:off x="209332" y="2762432"/>
            <a:ext cx="3744000" cy="318924"/>
          </a:xfrm>
          <a:prstGeom prst="rect">
            <a:avLst/>
          </a:prstGeom>
          <a:solidFill>
            <a:schemeClr val="accent4"/>
          </a:solidFill>
        </p:spPr>
        <p:txBody>
          <a:bodyPr wrap="square" lIns="36000" tIns="36000" rIns="36000" bIns="36000">
            <a:spAutoFit/>
          </a:bodyPr>
          <a:lstStyle/>
          <a:p>
            <a:pPr lvl="0" algn="ctr">
              <a:spcBef>
                <a:spcPts val="0"/>
              </a:spcBef>
            </a:pPr>
            <a:r>
              <a:rPr lang="en-GB" sz="1600" dirty="0" smtClean="0"/>
              <a:t>XXX active </a:t>
            </a:r>
            <a:r>
              <a:rPr lang="en-GB" sz="1600" dirty="0"/>
              <a:t>local chapters in </a:t>
            </a:r>
            <a:r>
              <a:rPr lang="en-GB" sz="1600" dirty="0" smtClean="0"/>
              <a:t>towns </a:t>
            </a:r>
            <a:r>
              <a:rPr lang="en-GB" sz="1600" dirty="0"/>
              <a:t>&amp; </a:t>
            </a:r>
            <a:r>
              <a:rPr lang="en-GB" sz="1600" dirty="0" smtClean="0"/>
              <a:t>cities</a:t>
            </a:r>
            <a:endParaRPr lang="en-GB" sz="1600" dirty="0"/>
          </a:p>
        </p:txBody>
      </p:sp>
      <p:sp>
        <p:nvSpPr>
          <p:cNvPr id="13" name="Rectangle 12"/>
          <p:cNvSpPr/>
          <p:nvPr/>
        </p:nvSpPr>
        <p:spPr>
          <a:xfrm>
            <a:off x="209332" y="2080510"/>
            <a:ext cx="3744000" cy="565146"/>
          </a:xfrm>
          <a:prstGeom prst="rect">
            <a:avLst/>
          </a:prstGeom>
          <a:solidFill>
            <a:schemeClr val="accent4"/>
          </a:solidFill>
        </p:spPr>
        <p:txBody>
          <a:bodyPr wrap="square" lIns="36000" tIns="36000" rIns="36000" bIns="36000">
            <a:spAutoFit/>
          </a:bodyPr>
          <a:lstStyle/>
          <a:p>
            <a:pPr lvl="0" algn="ctr">
              <a:spcBef>
                <a:spcPts val="0"/>
              </a:spcBef>
            </a:pPr>
            <a:r>
              <a:rPr lang="en-GB" sz="1600" dirty="0"/>
              <a:t>A crowdsourcing/collaboration platform for people working on OSCE</a:t>
            </a:r>
          </a:p>
        </p:txBody>
      </p:sp>
      <p:sp>
        <p:nvSpPr>
          <p:cNvPr id="14" name="Rectangle 13"/>
          <p:cNvSpPr/>
          <p:nvPr/>
        </p:nvSpPr>
        <p:spPr>
          <a:xfrm>
            <a:off x="209332" y="3198132"/>
            <a:ext cx="3744000" cy="811367"/>
          </a:xfrm>
          <a:prstGeom prst="rect">
            <a:avLst/>
          </a:prstGeom>
          <a:solidFill>
            <a:schemeClr val="accent4"/>
          </a:solidFill>
        </p:spPr>
        <p:txBody>
          <a:bodyPr wrap="square" lIns="36000" tIns="36000" rIns="36000" bIns="36000">
            <a:spAutoFit/>
          </a:bodyPr>
          <a:lstStyle/>
          <a:p>
            <a:pPr lvl="0" algn="ctr">
              <a:spcBef>
                <a:spcPts val="0"/>
              </a:spcBef>
            </a:pPr>
            <a:r>
              <a:rPr lang="en-GB" sz="1600" dirty="0" smtClean="0"/>
              <a:t>A guide to constraints/freedoms local chapters have to showcase their own identities</a:t>
            </a:r>
            <a:endParaRPr lang="en-GB" sz="1600" dirty="0"/>
          </a:p>
        </p:txBody>
      </p:sp>
      <p:sp>
        <p:nvSpPr>
          <p:cNvPr id="15" name="Rectangle 14"/>
          <p:cNvSpPr/>
          <p:nvPr/>
        </p:nvSpPr>
        <p:spPr>
          <a:xfrm>
            <a:off x="4246287" y="3061353"/>
            <a:ext cx="3744000" cy="318924"/>
          </a:xfrm>
          <a:prstGeom prst="rect">
            <a:avLst/>
          </a:prstGeom>
          <a:solidFill>
            <a:schemeClr val="accent4"/>
          </a:solidFill>
        </p:spPr>
        <p:txBody>
          <a:bodyPr wrap="square" lIns="36000" tIns="36000" rIns="36000" bIns="36000">
            <a:spAutoFit/>
          </a:bodyPr>
          <a:lstStyle/>
          <a:p>
            <a:pPr lvl="0" algn="ctr">
              <a:spcBef>
                <a:spcPts val="0"/>
              </a:spcBef>
            </a:pPr>
            <a:r>
              <a:rPr lang="en-GB" sz="1600" dirty="0" smtClean="0"/>
              <a:t>XXX research papers</a:t>
            </a:r>
            <a:endParaRPr lang="en-GB" sz="1600" dirty="0"/>
          </a:p>
        </p:txBody>
      </p:sp>
      <p:sp>
        <p:nvSpPr>
          <p:cNvPr id="16" name="Rectangle 15"/>
          <p:cNvSpPr/>
          <p:nvPr/>
        </p:nvSpPr>
        <p:spPr>
          <a:xfrm>
            <a:off x="8283242" y="2761876"/>
            <a:ext cx="3744000" cy="318924"/>
          </a:xfrm>
          <a:prstGeom prst="rect">
            <a:avLst/>
          </a:prstGeom>
          <a:solidFill>
            <a:schemeClr val="accent4"/>
          </a:solidFill>
        </p:spPr>
        <p:txBody>
          <a:bodyPr wrap="square" lIns="36000" tIns="36000" rIns="36000" bIns="36000">
            <a:spAutoFit/>
          </a:bodyPr>
          <a:lstStyle/>
          <a:p>
            <a:pPr lvl="0" algn="ctr">
              <a:spcBef>
                <a:spcPts val="0"/>
              </a:spcBef>
            </a:pPr>
            <a:r>
              <a:rPr lang="en-GB" sz="1600" dirty="0" smtClean="0"/>
              <a:t>A guide for policy makers</a:t>
            </a:r>
            <a:endParaRPr lang="en-GB" sz="1600" dirty="0"/>
          </a:p>
        </p:txBody>
      </p:sp>
      <p:sp>
        <p:nvSpPr>
          <p:cNvPr id="17" name="Rectangle 16"/>
          <p:cNvSpPr/>
          <p:nvPr/>
        </p:nvSpPr>
        <p:spPr>
          <a:xfrm>
            <a:off x="8283242" y="2401911"/>
            <a:ext cx="3744000" cy="318924"/>
          </a:xfrm>
          <a:prstGeom prst="rect">
            <a:avLst/>
          </a:prstGeom>
          <a:solidFill>
            <a:schemeClr val="accent4"/>
          </a:solidFill>
        </p:spPr>
        <p:txBody>
          <a:bodyPr wrap="square" lIns="36000" tIns="36000" rIns="36000" bIns="36000">
            <a:spAutoFit/>
          </a:bodyPr>
          <a:lstStyle/>
          <a:p>
            <a:pPr lvl="0" algn="ctr">
              <a:spcBef>
                <a:spcPts val="0"/>
              </a:spcBef>
            </a:pPr>
            <a:r>
              <a:rPr lang="en-GB" sz="1600" dirty="0" smtClean="0"/>
              <a:t>XXX campaigns to change policy</a:t>
            </a:r>
            <a:endParaRPr lang="en-GB" sz="1600" dirty="0"/>
          </a:p>
        </p:txBody>
      </p:sp>
      <p:sp>
        <p:nvSpPr>
          <p:cNvPr id="20" name="Rectangle 19"/>
          <p:cNvSpPr/>
          <p:nvPr/>
        </p:nvSpPr>
        <p:spPr>
          <a:xfrm>
            <a:off x="4246287" y="2371667"/>
            <a:ext cx="3744000" cy="318924"/>
          </a:xfrm>
          <a:prstGeom prst="rect">
            <a:avLst/>
          </a:prstGeom>
          <a:solidFill>
            <a:schemeClr val="accent4"/>
          </a:solidFill>
        </p:spPr>
        <p:txBody>
          <a:bodyPr wrap="square" lIns="36000" tIns="36000" rIns="36000" bIns="36000">
            <a:spAutoFit/>
          </a:bodyPr>
          <a:lstStyle/>
          <a:p>
            <a:pPr lvl="0" algn="ctr">
              <a:spcBef>
                <a:spcPts val="0"/>
              </a:spcBef>
            </a:pPr>
            <a:r>
              <a:rPr lang="en-GB" sz="1600" dirty="0" smtClean="0"/>
              <a:t>An OSCE design / innovation guide</a:t>
            </a:r>
            <a:endParaRPr lang="en-GB" sz="1600" dirty="0"/>
          </a:p>
        </p:txBody>
      </p:sp>
      <p:sp>
        <p:nvSpPr>
          <p:cNvPr id="21" name="Rectangle 20"/>
          <p:cNvSpPr/>
          <p:nvPr/>
        </p:nvSpPr>
        <p:spPr>
          <a:xfrm>
            <a:off x="8283242" y="3481806"/>
            <a:ext cx="3744000" cy="318924"/>
          </a:xfrm>
          <a:prstGeom prst="rect">
            <a:avLst/>
          </a:prstGeom>
          <a:solidFill>
            <a:schemeClr val="accent4"/>
          </a:solidFill>
        </p:spPr>
        <p:txBody>
          <a:bodyPr wrap="square" lIns="36000" tIns="36000" rIns="36000" bIns="36000">
            <a:spAutoFit/>
          </a:bodyPr>
          <a:lstStyle/>
          <a:p>
            <a:pPr lvl="0" algn="ctr">
              <a:spcBef>
                <a:spcPts val="0"/>
              </a:spcBef>
            </a:pPr>
            <a:r>
              <a:rPr lang="en-GB" sz="1600" dirty="0" smtClean="0"/>
              <a:t>A OSCE stakeholder map</a:t>
            </a:r>
            <a:endParaRPr lang="en-GB" sz="1600" dirty="0"/>
          </a:p>
        </p:txBody>
      </p:sp>
      <p:sp>
        <p:nvSpPr>
          <p:cNvPr id="22" name="Rectangle 21"/>
          <p:cNvSpPr/>
          <p:nvPr/>
        </p:nvSpPr>
        <p:spPr>
          <a:xfrm>
            <a:off x="8283242" y="3841771"/>
            <a:ext cx="3744000" cy="318924"/>
          </a:xfrm>
          <a:prstGeom prst="rect">
            <a:avLst/>
          </a:prstGeom>
          <a:solidFill>
            <a:schemeClr val="accent4"/>
          </a:solidFill>
        </p:spPr>
        <p:txBody>
          <a:bodyPr wrap="square" lIns="36000" tIns="36000" rIns="36000" bIns="36000">
            <a:spAutoFit/>
          </a:bodyPr>
          <a:lstStyle/>
          <a:p>
            <a:pPr lvl="0" algn="ctr">
              <a:spcBef>
                <a:spcPts val="0"/>
              </a:spcBef>
            </a:pPr>
            <a:r>
              <a:rPr lang="en-GB" sz="1600" dirty="0" smtClean="0"/>
              <a:t>A OSCE stakeholder list</a:t>
            </a:r>
            <a:endParaRPr lang="en-GB" sz="1600" dirty="0"/>
          </a:p>
        </p:txBody>
      </p:sp>
      <p:sp>
        <p:nvSpPr>
          <p:cNvPr id="25" name="TextBox 24"/>
          <p:cNvSpPr txBox="1"/>
          <p:nvPr/>
        </p:nvSpPr>
        <p:spPr>
          <a:xfrm>
            <a:off x="209332" y="1398588"/>
            <a:ext cx="3744000" cy="565146"/>
          </a:xfrm>
          <a:prstGeom prst="rect">
            <a:avLst/>
          </a:prstGeom>
          <a:solidFill>
            <a:srgbClr val="00B050"/>
          </a:solidFill>
        </p:spPr>
        <p:txBody>
          <a:bodyPr wrap="square" lIns="36000" tIns="36000" rIns="36000" bIns="36000" rtlCol="0">
            <a:spAutoFit/>
          </a:bodyPr>
          <a:lstStyle/>
          <a:p>
            <a:pPr algn="ctr"/>
            <a:r>
              <a:rPr lang="en-GB" sz="1600" b="1" dirty="0" smtClean="0">
                <a:solidFill>
                  <a:schemeClr val="bg1"/>
                </a:solidFill>
              </a:rPr>
              <a:t>A SELF-SUSTAINING OSCE ORGANISATION AND GLOBAL COMMUNITY</a:t>
            </a:r>
            <a:endParaRPr lang="en-GB" sz="1600" b="1" dirty="0">
              <a:solidFill>
                <a:schemeClr val="bg1"/>
              </a:solidFill>
            </a:endParaRPr>
          </a:p>
        </p:txBody>
      </p:sp>
      <p:sp>
        <p:nvSpPr>
          <p:cNvPr id="28" name="TextBox 27"/>
          <p:cNvSpPr txBox="1"/>
          <p:nvPr/>
        </p:nvSpPr>
        <p:spPr>
          <a:xfrm>
            <a:off x="4246287" y="1435759"/>
            <a:ext cx="3744000" cy="565146"/>
          </a:xfrm>
          <a:prstGeom prst="rect">
            <a:avLst/>
          </a:prstGeom>
          <a:solidFill>
            <a:srgbClr val="00B050"/>
          </a:solidFill>
        </p:spPr>
        <p:txBody>
          <a:bodyPr wrap="square" lIns="36000" tIns="36000" rIns="36000" bIns="36000" rtlCol="0">
            <a:spAutoFit/>
          </a:bodyPr>
          <a:lstStyle/>
          <a:p>
            <a:pPr algn="ctr"/>
            <a:r>
              <a:rPr lang="en-GB" sz="1600" b="1" dirty="0" smtClean="0">
                <a:solidFill>
                  <a:schemeClr val="bg1"/>
                </a:solidFill>
              </a:rPr>
              <a:t>BREAKDOWN BARRIERS OSCE PARTICIPATION/CONTRIBUTION</a:t>
            </a:r>
            <a:endParaRPr lang="en-GB" sz="1600" b="1" dirty="0">
              <a:solidFill>
                <a:schemeClr val="bg1"/>
              </a:solidFill>
            </a:endParaRPr>
          </a:p>
        </p:txBody>
      </p:sp>
      <p:sp>
        <p:nvSpPr>
          <p:cNvPr id="29" name="TextBox 28"/>
          <p:cNvSpPr txBox="1"/>
          <p:nvPr/>
        </p:nvSpPr>
        <p:spPr>
          <a:xfrm>
            <a:off x="8283242" y="1435759"/>
            <a:ext cx="3744000" cy="318924"/>
          </a:xfrm>
          <a:prstGeom prst="rect">
            <a:avLst/>
          </a:prstGeom>
          <a:solidFill>
            <a:srgbClr val="00B050"/>
          </a:solidFill>
        </p:spPr>
        <p:txBody>
          <a:bodyPr wrap="square" lIns="36000" tIns="36000" rIns="36000" bIns="36000" rtlCol="0">
            <a:spAutoFit/>
          </a:bodyPr>
          <a:lstStyle/>
          <a:p>
            <a:pPr algn="ctr"/>
            <a:r>
              <a:rPr lang="en-GB" sz="1600" b="1" dirty="0" smtClean="0">
                <a:solidFill>
                  <a:schemeClr val="bg1"/>
                </a:solidFill>
              </a:rPr>
              <a:t>ENABLING ENVIRONMENT FOR OSCE</a:t>
            </a:r>
            <a:endParaRPr lang="en-GB" sz="1600" b="1" dirty="0">
              <a:solidFill>
                <a:schemeClr val="bg1"/>
              </a:solidFill>
            </a:endParaRPr>
          </a:p>
        </p:txBody>
      </p:sp>
      <p:sp>
        <p:nvSpPr>
          <p:cNvPr id="30" name="Rectangle 29"/>
          <p:cNvSpPr/>
          <p:nvPr/>
        </p:nvSpPr>
        <p:spPr>
          <a:xfrm>
            <a:off x="8283242" y="5281631"/>
            <a:ext cx="3744000" cy="318924"/>
          </a:xfrm>
          <a:prstGeom prst="rect">
            <a:avLst/>
          </a:prstGeom>
          <a:solidFill>
            <a:schemeClr val="accent4"/>
          </a:solidFill>
        </p:spPr>
        <p:txBody>
          <a:bodyPr wrap="square" lIns="36000" tIns="36000" rIns="36000" bIns="36000">
            <a:spAutoFit/>
          </a:bodyPr>
          <a:lstStyle/>
          <a:p>
            <a:pPr lvl="0" algn="ctr">
              <a:spcBef>
                <a:spcPts val="0"/>
              </a:spcBef>
            </a:pPr>
            <a:r>
              <a:rPr lang="en-GB" sz="1600" dirty="0" smtClean="0"/>
              <a:t>XXX coalitions to deliver scaled solutions</a:t>
            </a:r>
            <a:endParaRPr lang="en-GB" sz="1600" dirty="0"/>
          </a:p>
        </p:txBody>
      </p:sp>
      <p:sp>
        <p:nvSpPr>
          <p:cNvPr id="31" name="Rectangle 30"/>
          <p:cNvSpPr/>
          <p:nvPr/>
        </p:nvSpPr>
        <p:spPr>
          <a:xfrm>
            <a:off x="8283242" y="4561701"/>
            <a:ext cx="3744000" cy="318924"/>
          </a:xfrm>
          <a:prstGeom prst="rect">
            <a:avLst/>
          </a:prstGeom>
          <a:solidFill>
            <a:schemeClr val="accent4"/>
          </a:solidFill>
        </p:spPr>
        <p:txBody>
          <a:bodyPr wrap="square" lIns="36000" tIns="36000" rIns="36000" bIns="36000">
            <a:spAutoFit/>
          </a:bodyPr>
          <a:lstStyle/>
          <a:p>
            <a:pPr lvl="0" algn="ctr">
              <a:spcBef>
                <a:spcPts val="0"/>
              </a:spcBef>
            </a:pPr>
            <a:r>
              <a:rPr lang="en-GB" sz="1600" dirty="0" smtClean="0"/>
              <a:t>XXX coalitions to change policy</a:t>
            </a:r>
            <a:endParaRPr lang="en-GB" sz="1600" dirty="0"/>
          </a:p>
        </p:txBody>
      </p:sp>
      <p:sp>
        <p:nvSpPr>
          <p:cNvPr id="32" name="Rectangle 31"/>
          <p:cNvSpPr/>
          <p:nvPr/>
        </p:nvSpPr>
        <p:spPr>
          <a:xfrm>
            <a:off x="8283242" y="1795724"/>
            <a:ext cx="3744000" cy="565146"/>
          </a:xfrm>
          <a:prstGeom prst="rect">
            <a:avLst/>
          </a:prstGeom>
          <a:solidFill>
            <a:schemeClr val="accent4"/>
          </a:solidFill>
        </p:spPr>
        <p:txBody>
          <a:bodyPr wrap="square" lIns="36000" tIns="36000" rIns="36000" bIns="36000">
            <a:spAutoFit/>
          </a:bodyPr>
          <a:lstStyle/>
          <a:p>
            <a:pPr lvl="0" algn="ctr">
              <a:spcBef>
                <a:spcPts val="0"/>
              </a:spcBef>
            </a:pPr>
            <a:r>
              <a:rPr lang="en-GB" sz="1600" dirty="0" smtClean="0"/>
              <a:t>Set of inspirational, clear and concise communication/education materials</a:t>
            </a:r>
            <a:endParaRPr lang="en-GB" sz="1600" dirty="0"/>
          </a:p>
        </p:txBody>
      </p:sp>
      <p:sp>
        <p:nvSpPr>
          <p:cNvPr id="33" name="Rectangle 32"/>
          <p:cNvSpPr/>
          <p:nvPr/>
        </p:nvSpPr>
        <p:spPr>
          <a:xfrm>
            <a:off x="8283242" y="6001561"/>
            <a:ext cx="3744000" cy="318924"/>
          </a:xfrm>
          <a:prstGeom prst="rect">
            <a:avLst/>
          </a:prstGeom>
          <a:solidFill>
            <a:schemeClr val="accent4"/>
          </a:solidFill>
        </p:spPr>
        <p:txBody>
          <a:bodyPr wrap="square" lIns="36000" tIns="36000" rIns="36000" bIns="36000">
            <a:spAutoFit/>
          </a:bodyPr>
          <a:lstStyle/>
          <a:p>
            <a:pPr algn="ctr"/>
            <a:r>
              <a:rPr lang="en-GB" sz="1600" dirty="0" smtClean="0"/>
              <a:t>University/school </a:t>
            </a:r>
            <a:r>
              <a:rPr lang="en-GB" sz="1600" dirty="0"/>
              <a:t>curriculum about OSCE</a:t>
            </a:r>
          </a:p>
        </p:txBody>
      </p:sp>
      <p:sp>
        <p:nvSpPr>
          <p:cNvPr id="34" name="Rectangle 33"/>
          <p:cNvSpPr/>
          <p:nvPr/>
        </p:nvSpPr>
        <p:spPr>
          <a:xfrm>
            <a:off x="4246287" y="3751039"/>
            <a:ext cx="3744000" cy="565146"/>
          </a:xfrm>
          <a:prstGeom prst="rect">
            <a:avLst/>
          </a:prstGeom>
          <a:solidFill>
            <a:schemeClr val="accent4"/>
          </a:solidFill>
        </p:spPr>
        <p:txBody>
          <a:bodyPr wrap="square" lIns="36000" tIns="36000" rIns="36000" bIns="36000">
            <a:spAutoFit/>
          </a:bodyPr>
          <a:lstStyle/>
          <a:p>
            <a:pPr algn="ctr"/>
            <a:r>
              <a:rPr lang="en-GB" sz="1600" dirty="0"/>
              <a:t>Resources </a:t>
            </a:r>
            <a:r>
              <a:rPr lang="en-GB" sz="1600" dirty="0" smtClean="0"/>
              <a:t>for </a:t>
            </a:r>
            <a:r>
              <a:rPr lang="en-GB" sz="1600" dirty="0"/>
              <a:t>OSCE innovation (software, databases, tools) </a:t>
            </a:r>
          </a:p>
        </p:txBody>
      </p:sp>
      <p:sp>
        <p:nvSpPr>
          <p:cNvPr id="36" name="Rectangle 35"/>
          <p:cNvSpPr/>
          <p:nvPr/>
        </p:nvSpPr>
        <p:spPr>
          <a:xfrm>
            <a:off x="4246287" y="4342104"/>
            <a:ext cx="3744000" cy="565146"/>
          </a:xfrm>
          <a:prstGeom prst="rect">
            <a:avLst/>
          </a:prstGeom>
          <a:solidFill>
            <a:schemeClr val="accent4"/>
          </a:solidFill>
        </p:spPr>
        <p:txBody>
          <a:bodyPr wrap="square" lIns="36000" tIns="36000" rIns="36000" bIns="36000">
            <a:spAutoFit/>
          </a:bodyPr>
          <a:lstStyle/>
          <a:p>
            <a:pPr marL="0" lvl="1" algn="ctr"/>
            <a:r>
              <a:rPr lang="en-GB" sz="1600" dirty="0" smtClean="0"/>
              <a:t>Git-like </a:t>
            </a:r>
            <a:r>
              <a:rPr lang="en-GB" sz="1600" dirty="0"/>
              <a:t>distributed version control &amp; documentation </a:t>
            </a:r>
            <a:r>
              <a:rPr lang="en-GB" sz="1600" dirty="0" smtClean="0"/>
              <a:t>system</a:t>
            </a:r>
            <a:endParaRPr lang="en-GB" sz="1600" dirty="0"/>
          </a:p>
        </p:txBody>
      </p:sp>
      <p:sp>
        <p:nvSpPr>
          <p:cNvPr id="37" name="Rectangle 36"/>
          <p:cNvSpPr/>
          <p:nvPr/>
        </p:nvSpPr>
        <p:spPr>
          <a:xfrm>
            <a:off x="8283242" y="5641596"/>
            <a:ext cx="3744000" cy="318924"/>
          </a:xfrm>
          <a:prstGeom prst="rect">
            <a:avLst/>
          </a:prstGeom>
          <a:solidFill>
            <a:schemeClr val="accent4"/>
          </a:solidFill>
        </p:spPr>
        <p:txBody>
          <a:bodyPr wrap="square" lIns="36000" tIns="36000" rIns="36000" bIns="36000">
            <a:spAutoFit/>
          </a:bodyPr>
          <a:lstStyle/>
          <a:p>
            <a:pPr marL="0" lvl="1" algn="ctr"/>
            <a:r>
              <a:rPr lang="en-GB" sz="1600" dirty="0"/>
              <a:t>An open Cradle-to-Cradle database</a:t>
            </a:r>
          </a:p>
        </p:txBody>
      </p:sp>
      <p:sp>
        <p:nvSpPr>
          <p:cNvPr id="39" name="Rectangle 38"/>
          <p:cNvSpPr/>
          <p:nvPr/>
        </p:nvSpPr>
        <p:spPr>
          <a:xfrm>
            <a:off x="4246287" y="5524234"/>
            <a:ext cx="3744000" cy="811367"/>
          </a:xfrm>
          <a:prstGeom prst="rect">
            <a:avLst/>
          </a:prstGeom>
          <a:solidFill>
            <a:schemeClr val="accent4"/>
          </a:solidFill>
        </p:spPr>
        <p:txBody>
          <a:bodyPr wrap="square" lIns="36000" tIns="36000" rIns="36000" bIns="36000">
            <a:spAutoFit/>
          </a:bodyPr>
          <a:lstStyle/>
          <a:p>
            <a:pPr algn="ctr"/>
            <a:r>
              <a:rPr lang="en-GB" sz="1600" dirty="0"/>
              <a:t>Software </a:t>
            </a:r>
            <a:r>
              <a:rPr lang="en-GB" sz="1600" dirty="0" smtClean="0"/>
              <a:t>to </a:t>
            </a:r>
            <a:r>
              <a:rPr lang="en-GB" sz="1600" dirty="0"/>
              <a:t>enable </a:t>
            </a:r>
            <a:r>
              <a:rPr lang="en-GB" sz="1600" dirty="0" smtClean="0"/>
              <a:t>manufacturing </a:t>
            </a:r>
            <a:r>
              <a:rPr lang="en-GB" sz="1600" dirty="0"/>
              <a:t>(hobby to industry) to measure, publish and exchange inputs </a:t>
            </a:r>
            <a:r>
              <a:rPr lang="en-GB" sz="1600" dirty="0" smtClean="0"/>
              <a:t>&amp; outputs</a:t>
            </a:r>
            <a:endParaRPr lang="en-GB" sz="1600" dirty="0"/>
          </a:p>
        </p:txBody>
      </p:sp>
      <p:sp>
        <p:nvSpPr>
          <p:cNvPr id="40" name="Rectangle 39"/>
          <p:cNvSpPr/>
          <p:nvPr/>
        </p:nvSpPr>
        <p:spPr>
          <a:xfrm>
            <a:off x="4246287" y="4933169"/>
            <a:ext cx="3744000" cy="565146"/>
          </a:xfrm>
          <a:prstGeom prst="rect">
            <a:avLst/>
          </a:prstGeom>
          <a:solidFill>
            <a:schemeClr val="accent4"/>
          </a:solidFill>
        </p:spPr>
        <p:txBody>
          <a:bodyPr wrap="square" lIns="36000" tIns="36000" rIns="36000" bIns="36000">
            <a:spAutoFit/>
          </a:bodyPr>
          <a:lstStyle/>
          <a:p>
            <a:pPr marL="0" lvl="1" algn="ctr"/>
            <a:r>
              <a:rPr lang="en-GB" sz="1600" dirty="0"/>
              <a:t>Examples of large-scale, industrial collaboration on </a:t>
            </a:r>
            <a:r>
              <a:rPr lang="en-GB" sz="1600" dirty="0" smtClean="0"/>
              <a:t>OSCE</a:t>
            </a:r>
            <a:endParaRPr lang="en-GB" sz="1600" dirty="0"/>
          </a:p>
        </p:txBody>
      </p:sp>
      <p:sp>
        <p:nvSpPr>
          <p:cNvPr id="42" name="Rectangle 41"/>
          <p:cNvSpPr/>
          <p:nvPr/>
        </p:nvSpPr>
        <p:spPr>
          <a:xfrm>
            <a:off x="4246287" y="6361520"/>
            <a:ext cx="3744000" cy="318924"/>
          </a:xfrm>
          <a:prstGeom prst="rect">
            <a:avLst/>
          </a:prstGeom>
          <a:solidFill>
            <a:schemeClr val="accent4"/>
          </a:solidFill>
        </p:spPr>
        <p:txBody>
          <a:bodyPr wrap="square" lIns="36000" tIns="36000" rIns="36000" bIns="36000">
            <a:spAutoFit/>
          </a:bodyPr>
          <a:lstStyle/>
          <a:p>
            <a:pPr marL="0" lvl="1" algn="ctr"/>
            <a:r>
              <a:rPr lang="en-GB" sz="1600" dirty="0" smtClean="0"/>
              <a:t>Clear set of links to useful public resources</a:t>
            </a:r>
            <a:endParaRPr lang="en-GB" sz="1600" dirty="0"/>
          </a:p>
        </p:txBody>
      </p:sp>
      <p:sp>
        <p:nvSpPr>
          <p:cNvPr id="43" name="Rectangle 42"/>
          <p:cNvSpPr/>
          <p:nvPr/>
        </p:nvSpPr>
        <p:spPr>
          <a:xfrm>
            <a:off x="8283242" y="3121841"/>
            <a:ext cx="3744000" cy="318924"/>
          </a:xfrm>
          <a:prstGeom prst="rect">
            <a:avLst/>
          </a:prstGeom>
          <a:solidFill>
            <a:schemeClr val="accent4"/>
          </a:solidFill>
        </p:spPr>
        <p:txBody>
          <a:bodyPr wrap="square" lIns="36000" tIns="36000" rIns="36000" bIns="36000">
            <a:spAutoFit/>
          </a:bodyPr>
          <a:lstStyle/>
          <a:p>
            <a:pPr lvl="0" algn="ctr">
              <a:spcBef>
                <a:spcPts val="0"/>
              </a:spcBef>
            </a:pPr>
            <a:r>
              <a:rPr lang="en-GB" sz="1600" dirty="0" smtClean="0"/>
              <a:t>A guide to reducing consumption</a:t>
            </a:r>
            <a:endParaRPr lang="en-GB" sz="1600" dirty="0"/>
          </a:p>
        </p:txBody>
      </p:sp>
      <p:sp>
        <p:nvSpPr>
          <p:cNvPr id="44" name="Rectangle 43"/>
          <p:cNvSpPr/>
          <p:nvPr/>
        </p:nvSpPr>
        <p:spPr>
          <a:xfrm>
            <a:off x="8283242" y="6361520"/>
            <a:ext cx="3744000" cy="318924"/>
          </a:xfrm>
          <a:prstGeom prst="rect">
            <a:avLst/>
          </a:prstGeom>
          <a:solidFill>
            <a:schemeClr val="accent4"/>
          </a:solidFill>
        </p:spPr>
        <p:txBody>
          <a:bodyPr wrap="square" lIns="36000" tIns="36000" rIns="36000" bIns="36000">
            <a:spAutoFit/>
          </a:bodyPr>
          <a:lstStyle/>
          <a:p>
            <a:pPr lvl="0" algn="ctr">
              <a:spcBef>
                <a:spcPts val="0"/>
              </a:spcBef>
            </a:pPr>
            <a:r>
              <a:rPr lang="en-GB" sz="1600" dirty="0" smtClean="0"/>
              <a:t>A guide to supply chain transparency</a:t>
            </a:r>
            <a:endParaRPr lang="en-GB" sz="1600" dirty="0"/>
          </a:p>
        </p:txBody>
      </p:sp>
      <p:sp>
        <p:nvSpPr>
          <p:cNvPr id="46" name="Rectangle 45"/>
          <p:cNvSpPr/>
          <p:nvPr/>
        </p:nvSpPr>
        <p:spPr>
          <a:xfrm>
            <a:off x="8283242" y="4201736"/>
            <a:ext cx="3744000" cy="318924"/>
          </a:xfrm>
          <a:prstGeom prst="rect">
            <a:avLst/>
          </a:prstGeom>
          <a:solidFill>
            <a:schemeClr val="accent4"/>
          </a:solidFill>
        </p:spPr>
        <p:txBody>
          <a:bodyPr wrap="square" lIns="36000" tIns="36000" rIns="36000" bIns="36000">
            <a:spAutoFit/>
          </a:bodyPr>
          <a:lstStyle/>
          <a:p>
            <a:pPr lvl="0" algn="ctr">
              <a:spcBef>
                <a:spcPts val="0"/>
              </a:spcBef>
            </a:pPr>
            <a:r>
              <a:rPr lang="en-GB" sz="1600" dirty="0" smtClean="0"/>
              <a:t>XXX policies changed or made</a:t>
            </a:r>
            <a:endParaRPr lang="en-GB" sz="1600" dirty="0"/>
          </a:p>
        </p:txBody>
      </p:sp>
      <p:sp>
        <p:nvSpPr>
          <p:cNvPr id="47" name="Rectangle 46"/>
          <p:cNvSpPr/>
          <p:nvPr/>
        </p:nvSpPr>
        <p:spPr>
          <a:xfrm>
            <a:off x="8283242" y="4921666"/>
            <a:ext cx="3744000" cy="318924"/>
          </a:xfrm>
          <a:prstGeom prst="rect">
            <a:avLst/>
          </a:prstGeom>
          <a:solidFill>
            <a:schemeClr val="accent4"/>
          </a:solidFill>
        </p:spPr>
        <p:txBody>
          <a:bodyPr wrap="square" lIns="36000" tIns="36000" rIns="36000" bIns="36000">
            <a:spAutoFit/>
          </a:bodyPr>
          <a:lstStyle/>
          <a:p>
            <a:pPr lvl="0" algn="ctr">
              <a:spcBef>
                <a:spcPts val="0"/>
              </a:spcBef>
            </a:pPr>
            <a:r>
              <a:rPr lang="en-GB" sz="1600" dirty="0" smtClean="0"/>
              <a:t>XXX standards based on OSCE</a:t>
            </a:r>
            <a:endParaRPr lang="en-GB" sz="1600" dirty="0"/>
          </a:p>
        </p:txBody>
      </p:sp>
      <p:sp>
        <p:nvSpPr>
          <p:cNvPr id="48" name="Rectangle 47"/>
          <p:cNvSpPr/>
          <p:nvPr/>
        </p:nvSpPr>
        <p:spPr>
          <a:xfrm>
            <a:off x="209332" y="6361520"/>
            <a:ext cx="3744000" cy="318924"/>
          </a:xfrm>
          <a:prstGeom prst="rect">
            <a:avLst/>
          </a:prstGeom>
          <a:solidFill>
            <a:schemeClr val="accent4"/>
          </a:solidFill>
        </p:spPr>
        <p:txBody>
          <a:bodyPr wrap="square" lIns="36000" tIns="36000" rIns="36000" bIns="36000">
            <a:spAutoFit/>
          </a:bodyPr>
          <a:lstStyle/>
          <a:p>
            <a:pPr marL="0" lvl="1" algn="ctr"/>
            <a:r>
              <a:rPr lang="en-GB" sz="1600" dirty="0" smtClean="0"/>
              <a:t>OSCE shop</a:t>
            </a:r>
            <a:endParaRPr lang="en-GB" sz="1600" dirty="0"/>
          </a:p>
        </p:txBody>
      </p:sp>
      <p:sp>
        <p:nvSpPr>
          <p:cNvPr id="51" name="Rectangle 50"/>
          <p:cNvSpPr/>
          <p:nvPr/>
        </p:nvSpPr>
        <p:spPr>
          <a:xfrm>
            <a:off x="4246287" y="3406196"/>
            <a:ext cx="3744000" cy="318924"/>
          </a:xfrm>
          <a:prstGeom prst="rect">
            <a:avLst/>
          </a:prstGeom>
          <a:solidFill>
            <a:schemeClr val="accent4"/>
          </a:solidFill>
        </p:spPr>
        <p:txBody>
          <a:bodyPr wrap="square" lIns="36000" tIns="36000" rIns="36000" bIns="36000">
            <a:spAutoFit/>
          </a:bodyPr>
          <a:lstStyle/>
          <a:p>
            <a:pPr lvl="0" algn="ctr">
              <a:spcBef>
                <a:spcPts val="0"/>
              </a:spcBef>
            </a:pPr>
            <a:r>
              <a:rPr lang="en-GB" sz="1600" dirty="0" smtClean="0"/>
              <a:t>XXX research centres</a:t>
            </a:r>
            <a:endParaRPr lang="en-GB" sz="1600" dirty="0"/>
          </a:p>
        </p:txBody>
      </p:sp>
      <p:sp>
        <p:nvSpPr>
          <p:cNvPr id="52" name="Rectangle 51"/>
          <p:cNvSpPr/>
          <p:nvPr/>
        </p:nvSpPr>
        <p:spPr>
          <a:xfrm>
            <a:off x="4246287" y="2716510"/>
            <a:ext cx="3744000" cy="318924"/>
          </a:xfrm>
          <a:prstGeom prst="rect">
            <a:avLst/>
          </a:prstGeom>
          <a:solidFill>
            <a:schemeClr val="accent4"/>
          </a:solidFill>
        </p:spPr>
        <p:txBody>
          <a:bodyPr wrap="square" lIns="36000" tIns="36000" rIns="36000" bIns="36000">
            <a:spAutoFit/>
          </a:bodyPr>
          <a:lstStyle/>
          <a:p>
            <a:pPr lvl="0" algn="ctr">
              <a:spcBef>
                <a:spcPts val="0"/>
              </a:spcBef>
            </a:pPr>
            <a:r>
              <a:rPr lang="en-GB" sz="1600" dirty="0" smtClean="0"/>
              <a:t>An OSCE app</a:t>
            </a:r>
            <a:endParaRPr lang="en-GB" sz="1600" dirty="0"/>
          </a:p>
        </p:txBody>
      </p:sp>
      <p:sp>
        <p:nvSpPr>
          <p:cNvPr id="53" name="TextBox 52"/>
          <p:cNvSpPr txBox="1"/>
          <p:nvPr/>
        </p:nvSpPr>
        <p:spPr>
          <a:xfrm rot="181311">
            <a:off x="4060224" y="105917"/>
            <a:ext cx="8063758" cy="1077218"/>
          </a:xfrm>
          <a:prstGeom prst="rect">
            <a:avLst/>
          </a:prstGeom>
          <a:noFill/>
        </p:spPr>
        <p:txBody>
          <a:bodyPr wrap="square" rtlCol="0">
            <a:spAutoFit/>
          </a:bodyPr>
          <a:lstStyle/>
          <a:p>
            <a:pPr algn="ctr"/>
            <a:r>
              <a:rPr lang="en-GB" sz="3200" b="1" i="1" dirty="0" smtClean="0">
                <a:solidFill>
                  <a:srgbClr val="C00000"/>
                </a:solidFill>
              </a:rPr>
              <a:t>Cheat sheet: Illustrative and non-exhaustive</a:t>
            </a:r>
            <a:endParaRPr lang="en-GB" sz="3200" b="1" i="1" dirty="0">
              <a:solidFill>
                <a:srgbClr val="C00000"/>
              </a:solidFill>
            </a:endParaRPr>
          </a:p>
        </p:txBody>
      </p:sp>
    </p:spTree>
    <p:extLst>
      <p:ext uri="{BB962C8B-B14F-4D97-AF65-F5344CB8AC3E}">
        <p14:creationId xmlns:p14="http://schemas.microsoft.com/office/powerpoint/2010/main" val="2749368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t>
            </a:r>
            <a:r>
              <a:rPr lang="en-GB" dirty="0" smtClean="0"/>
              <a:t>activities support the required outputs? </a:t>
            </a:r>
            <a:endParaRPr lang="en-GB" dirty="0"/>
          </a:p>
        </p:txBody>
      </p:sp>
      <p:sp>
        <p:nvSpPr>
          <p:cNvPr id="54" name="Content Placeholder 2"/>
          <p:cNvSpPr>
            <a:spLocks noGrp="1"/>
          </p:cNvSpPr>
          <p:nvPr>
            <p:ph idx="1"/>
          </p:nvPr>
        </p:nvSpPr>
        <p:spPr>
          <a:xfrm>
            <a:off x="838200" y="1825625"/>
            <a:ext cx="10515600" cy="4351338"/>
          </a:xfrm>
        </p:spPr>
        <p:txBody>
          <a:bodyPr/>
          <a:lstStyle/>
          <a:p>
            <a:r>
              <a:rPr lang="en-GB" dirty="0" smtClean="0"/>
              <a:t>[Discussion / group input]</a:t>
            </a:r>
          </a:p>
          <a:p>
            <a:r>
              <a:rPr lang="en-GB" dirty="0" smtClean="0"/>
              <a:t>Statements </a:t>
            </a:r>
            <a:r>
              <a:rPr lang="en-GB" dirty="0"/>
              <a:t>of </a:t>
            </a:r>
            <a:r>
              <a:rPr lang="en-GB" dirty="0" smtClean="0"/>
              <a:t>tangible actions</a:t>
            </a:r>
            <a:endParaRPr lang="en-GB" dirty="0"/>
          </a:p>
          <a:p>
            <a:pPr marL="0" indent="0">
              <a:buNone/>
            </a:pPr>
            <a:endParaRPr lang="en-GB" dirty="0"/>
          </a:p>
        </p:txBody>
      </p:sp>
    </p:spTree>
    <p:extLst>
      <p:ext uri="{BB962C8B-B14F-4D97-AF65-F5344CB8AC3E}">
        <p14:creationId xmlns:p14="http://schemas.microsoft.com/office/powerpoint/2010/main" val="2375827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Appendix</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56650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need for a circular economy</a:t>
            </a:r>
            <a:endParaRPr lang="en-GB" dirty="0"/>
          </a:p>
        </p:txBody>
      </p:sp>
      <p:sp>
        <p:nvSpPr>
          <p:cNvPr id="3" name="Content Placeholder 2"/>
          <p:cNvSpPr>
            <a:spLocks noGrp="1"/>
          </p:cNvSpPr>
          <p:nvPr>
            <p:ph idx="1"/>
          </p:nvPr>
        </p:nvSpPr>
        <p:spPr/>
        <p:txBody>
          <a:bodyPr>
            <a:normAutofit lnSpcReduction="10000"/>
          </a:bodyPr>
          <a:lstStyle/>
          <a:p>
            <a:r>
              <a:rPr lang="en-GB" dirty="0" smtClean="0"/>
              <a:t>We live in a linear </a:t>
            </a:r>
            <a:r>
              <a:rPr lang="en-GB" dirty="0"/>
              <a:t>economic </a:t>
            </a:r>
            <a:r>
              <a:rPr lang="en-GB" dirty="0" smtClean="0"/>
              <a:t>system</a:t>
            </a:r>
          </a:p>
          <a:p>
            <a:r>
              <a:rPr lang="en-GB" dirty="0" smtClean="0"/>
              <a:t>We </a:t>
            </a:r>
            <a:r>
              <a:rPr lang="en-GB" dirty="0"/>
              <a:t>take resources out of the ground, and transform them into (often hazardous) </a:t>
            </a:r>
            <a:r>
              <a:rPr lang="en-GB" dirty="0" smtClean="0"/>
              <a:t>waste</a:t>
            </a:r>
          </a:p>
          <a:p>
            <a:r>
              <a:rPr lang="en-GB" dirty="0" smtClean="0"/>
              <a:t>We </a:t>
            </a:r>
            <a:r>
              <a:rPr lang="en-GB" dirty="0"/>
              <a:t>consume and destroy our own planet faster than it can possibly </a:t>
            </a:r>
            <a:r>
              <a:rPr lang="en-GB" dirty="0" smtClean="0"/>
              <a:t>recover</a:t>
            </a:r>
          </a:p>
          <a:p>
            <a:r>
              <a:rPr lang="en-GB" dirty="0"/>
              <a:t>Current ‘green’ approaches merely act as an ineffective brake on this destructive trajectory. </a:t>
            </a:r>
            <a:endParaRPr lang="en-GB" b="1" dirty="0"/>
          </a:p>
          <a:p>
            <a:r>
              <a:rPr lang="en-GB" dirty="0" smtClean="0"/>
              <a:t>We’ve </a:t>
            </a:r>
            <a:r>
              <a:rPr lang="en-GB" dirty="0"/>
              <a:t>known about these problems </a:t>
            </a:r>
            <a:r>
              <a:rPr lang="en-GB" dirty="0">
                <a:hlinkClick r:id="rId2"/>
              </a:rPr>
              <a:t>for decades </a:t>
            </a:r>
            <a:r>
              <a:rPr lang="en-GB" dirty="0"/>
              <a:t>and despite increasing public awareness we are </a:t>
            </a:r>
            <a:r>
              <a:rPr lang="en-GB" b="1" dirty="0"/>
              <a:t>still nowhere near comprehensive solutions</a:t>
            </a:r>
            <a:r>
              <a:rPr lang="en-GB" dirty="0"/>
              <a:t>. </a:t>
            </a:r>
            <a:endParaRPr lang="en-GB" dirty="0" smtClean="0"/>
          </a:p>
        </p:txBody>
      </p:sp>
    </p:spTree>
    <p:extLst>
      <p:ext uri="{BB962C8B-B14F-4D97-AF65-F5344CB8AC3E}">
        <p14:creationId xmlns:p14="http://schemas.microsoft.com/office/powerpoint/2010/main" val="2785690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 demands supply and demand changes</a:t>
            </a:r>
            <a:endParaRPr lang="en-GB" dirty="0"/>
          </a:p>
        </p:txBody>
      </p:sp>
      <p:sp>
        <p:nvSpPr>
          <p:cNvPr id="3" name="Content Placeholder 2"/>
          <p:cNvSpPr>
            <a:spLocks noGrp="1"/>
          </p:cNvSpPr>
          <p:nvPr>
            <p:ph idx="1"/>
          </p:nvPr>
        </p:nvSpPr>
        <p:spPr/>
        <p:txBody>
          <a:bodyPr/>
          <a:lstStyle/>
          <a:p>
            <a:r>
              <a:rPr lang="en-GB" dirty="0" smtClean="0"/>
              <a:t>CE fundamentally challenges </a:t>
            </a:r>
            <a:r>
              <a:rPr lang="en-GB" dirty="0"/>
              <a:t>the current economic </a:t>
            </a:r>
            <a:r>
              <a:rPr lang="en-GB" dirty="0" smtClean="0"/>
              <a:t>model:</a:t>
            </a:r>
          </a:p>
          <a:p>
            <a:pPr marL="1081088" indent="-366713">
              <a:buFont typeface="+mj-lt"/>
              <a:buAutoNum type="arabicPeriod"/>
            </a:pPr>
            <a:r>
              <a:rPr lang="en-GB" dirty="0" smtClean="0"/>
              <a:t>A </a:t>
            </a:r>
            <a:r>
              <a:rPr lang="en-GB" dirty="0"/>
              <a:t>change in how people consume </a:t>
            </a:r>
            <a:endParaRPr lang="en-GB" dirty="0" smtClean="0"/>
          </a:p>
          <a:p>
            <a:pPr marL="1081088" indent="-366713">
              <a:buFont typeface="+mj-lt"/>
              <a:buAutoNum type="arabicPeriod"/>
            </a:pPr>
            <a:r>
              <a:rPr lang="en-GB" dirty="0" smtClean="0"/>
              <a:t>A </a:t>
            </a:r>
            <a:r>
              <a:rPr lang="en-GB" dirty="0"/>
              <a:t>change in how businesses </a:t>
            </a:r>
            <a:r>
              <a:rPr lang="en-GB" dirty="0" smtClean="0"/>
              <a:t>operate </a:t>
            </a:r>
          </a:p>
          <a:p>
            <a:r>
              <a:rPr lang="en-GB" dirty="0" smtClean="0"/>
              <a:t>We believe this is not achievable through the status quo. </a:t>
            </a:r>
          </a:p>
          <a:p>
            <a:r>
              <a:rPr lang="en-GB" dirty="0" smtClean="0"/>
              <a:t>The current trajectory of CE actually reinforces existing power structures and protects influential stakeholder vested interests</a:t>
            </a:r>
          </a:p>
          <a:p>
            <a:r>
              <a:rPr lang="en-GB" dirty="0" smtClean="0"/>
              <a:t>Our </a:t>
            </a:r>
            <a:r>
              <a:rPr lang="en-GB" dirty="0"/>
              <a:t>community offers a response to this. </a:t>
            </a:r>
          </a:p>
          <a:p>
            <a:endParaRPr lang="en-GB" b="1" dirty="0" smtClean="0"/>
          </a:p>
          <a:p>
            <a:endParaRPr lang="en-GB" dirty="0"/>
          </a:p>
          <a:p>
            <a:endParaRPr lang="en-GB" dirty="0"/>
          </a:p>
        </p:txBody>
      </p:sp>
    </p:spTree>
    <p:extLst>
      <p:ext uri="{BB962C8B-B14F-4D97-AF65-F5344CB8AC3E}">
        <p14:creationId xmlns:p14="http://schemas.microsoft.com/office/powerpoint/2010/main" val="70459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 trajectory missing/ignoring key issues</a:t>
            </a:r>
            <a:endParaRPr lang="en-GB" dirty="0"/>
          </a:p>
        </p:txBody>
      </p:sp>
      <p:sp>
        <p:nvSpPr>
          <p:cNvPr id="3" name="Content Placeholder 2"/>
          <p:cNvSpPr>
            <a:spLocks noGrp="1"/>
          </p:cNvSpPr>
          <p:nvPr>
            <p:ph idx="1"/>
          </p:nvPr>
        </p:nvSpPr>
        <p:spPr>
          <a:xfrm>
            <a:off x="838200" y="1825625"/>
            <a:ext cx="10770220" cy="4351338"/>
          </a:xfrm>
        </p:spPr>
        <p:txBody>
          <a:bodyPr>
            <a:normAutofit fontScale="70000" lnSpcReduction="20000"/>
          </a:bodyPr>
          <a:lstStyle/>
          <a:p>
            <a:pPr marL="357188" indent="-357188" fontAlgn="base">
              <a:lnSpc>
                <a:spcPct val="120000"/>
              </a:lnSpc>
              <a:spcBef>
                <a:spcPts val="300"/>
              </a:spcBef>
              <a:buFont typeface="+mj-lt"/>
              <a:buAutoNum type="arabicPeriod"/>
            </a:pPr>
            <a:r>
              <a:rPr lang="en-GB" b="1" dirty="0"/>
              <a:t>Circular </a:t>
            </a:r>
            <a:r>
              <a:rPr lang="en-GB" b="1" dirty="0" smtClean="0"/>
              <a:t>economy business </a:t>
            </a:r>
            <a:r>
              <a:rPr lang="en-GB" b="1" dirty="0"/>
              <a:t>models pose a number of threats on a range of </a:t>
            </a:r>
            <a:r>
              <a:rPr lang="en-GB" b="1" dirty="0" smtClean="0"/>
              <a:t>levels:</a:t>
            </a:r>
            <a:endParaRPr lang="en-GB" sz="2000" b="1" dirty="0"/>
          </a:p>
          <a:p>
            <a:pPr lvl="1" fontAlgn="base">
              <a:lnSpc>
                <a:spcPct val="120000"/>
              </a:lnSpc>
              <a:spcBef>
                <a:spcPts val="300"/>
              </a:spcBef>
            </a:pPr>
            <a:r>
              <a:rPr lang="en-GB" dirty="0" smtClean="0"/>
              <a:t>(Potential</a:t>
            </a:r>
            <a:r>
              <a:rPr lang="en-GB" dirty="0"/>
              <a:t>) erosion of citizen autonomy </a:t>
            </a:r>
            <a:r>
              <a:rPr lang="en-GB" dirty="0" smtClean="0"/>
              <a:t>e.g</a:t>
            </a:r>
            <a:r>
              <a:rPr lang="en-GB" dirty="0"/>
              <a:t>. how does reduced ownership impact </a:t>
            </a:r>
            <a:r>
              <a:rPr lang="en-GB" dirty="0" smtClean="0"/>
              <a:t>freedom of choice?</a:t>
            </a:r>
            <a:endParaRPr lang="en-GB" sz="1800" dirty="0" smtClean="0"/>
          </a:p>
          <a:p>
            <a:pPr lvl="1" fontAlgn="base">
              <a:lnSpc>
                <a:spcPct val="120000"/>
              </a:lnSpc>
              <a:spcBef>
                <a:spcPts val="300"/>
              </a:spcBef>
            </a:pPr>
            <a:r>
              <a:rPr lang="en-GB" dirty="0" smtClean="0"/>
              <a:t>Ever increasing power is shifted into the hands of the producers (e.g. John Deere case, see blog)</a:t>
            </a:r>
          </a:p>
          <a:p>
            <a:pPr lvl="1" fontAlgn="base">
              <a:lnSpc>
                <a:spcPct val="120000"/>
              </a:lnSpc>
              <a:spcBef>
                <a:spcPts val="300"/>
              </a:spcBef>
            </a:pPr>
            <a:r>
              <a:rPr lang="en-GB" dirty="0" smtClean="0"/>
              <a:t>Implications </a:t>
            </a:r>
            <a:r>
              <a:rPr lang="en-GB" dirty="0"/>
              <a:t>for information and privacy rights of new business models on citizens are not known</a:t>
            </a:r>
          </a:p>
          <a:p>
            <a:pPr marL="357188" indent="-357188" fontAlgn="base">
              <a:lnSpc>
                <a:spcPct val="120000"/>
              </a:lnSpc>
              <a:spcBef>
                <a:spcPts val="300"/>
              </a:spcBef>
              <a:buFont typeface="+mj-lt"/>
              <a:buAutoNum type="arabicPeriod"/>
            </a:pPr>
            <a:r>
              <a:rPr lang="en-GB" b="1" dirty="0"/>
              <a:t>Environmental </a:t>
            </a:r>
            <a:r>
              <a:rPr lang="en-GB" b="1" dirty="0" smtClean="0"/>
              <a:t>impacts</a:t>
            </a:r>
            <a:endParaRPr lang="en-GB" b="1" dirty="0"/>
          </a:p>
          <a:p>
            <a:pPr lvl="1" fontAlgn="base">
              <a:lnSpc>
                <a:spcPct val="120000"/>
              </a:lnSpc>
              <a:spcBef>
                <a:spcPts val="300"/>
              </a:spcBef>
            </a:pPr>
            <a:r>
              <a:rPr lang="en-GB" dirty="0" smtClean="0"/>
              <a:t>CE as </a:t>
            </a:r>
            <a:r>
              <a:rPr lang="en-GB" dirty="0"/>
              <a:t>it is unfolding </a:t>
            </a:r>
            <a:r>
              <a:rPr lang="en-GB" dirty="0" smtClean="0"/>
              <a:t>is not </a:t>
            </a:r>
            <a:r>
              <a:rPr lang="en-GB" dirty="0"/>
              <a:t>adequately </a:t>
            </a:r>
            <a:r>
              <a:rPr lang="en-GB" dirty="0" smtClean="0"/>
              <a:t>addressing </a:t>
            </a:r>
            <a:r>
              <a:rPr lang="en-GB" dirty="0"/>
              <a:t>environmental issues. </a:t>
            </a:r>
          </a:p>
          <a:p>
            <a:pPr lvl="1" fontAlgn="base">
              <a:lnSpc>
                <a:spcPct val="120000"/>
              </a:lnSpc>
              <a:spcBef>
                <a:spcPts val="300"/>
              </a:spcBef>
            </a:pPr>
            <a:r>
              <a:rPr lang="en-GB" dirty="0" smtClean="0"/>
              <a:t>Misses interdependencies </a:t>
            </a:r>
            <a:r>
              <a:rPr lang="en-GB" dirty="0"/>
              <a:t>of </a:t>
            </a:r>
            <a:r>
              <a:rPr lang="en-GB" dirty="0" smtClean="0"/>
              <a:t>economics, environment </a:t>
            </a:r>
            <a:r>
              <a:rPr lang="en-GB" dirty="0"/>
              <a:t>and social </a:t>
            </a:r>
            <a:r>
              <a:rPr lang="en-GB" dirty="0" smtClean="0"/>
              <a:t>– cannot be </a:t>
            </a:r>
            <a:r>
              <a:rPr lang="en-GB" dirty="0"/>
              <a:t>treated in isolation</a:t>
            </a:r>
          </a:p>
          <a:p>
            <a:pPr marL="357188" indent="-357188" fontAlgn="base">
              <a:lnSpc>
                <a:spcPct val="120000"/>
              </a:lnSpc>
              <a:spcBef>
                <a:spcPts val="300"/>
              </a:spcBef>
              <a:buFont typeface="+mj-lt"/>
              <a:buAutoNum type="arabicPeriod"/>
            </a:pPr>
            <a:r>
              <a:rPr lang="en-GB" b="1" dirty="0"/>
              <a:t>Over-consumption</a:t>
            </a:r>
          </a:p>
          <a:p>
            <a:pPr lvl="1" fontAlgn="base">
              <a:lnSpc>
                <a:spcPct val="120000"/>
              </a:lnSpc>
              <a:spcBef>
                <a:spcPts val="300"/>
              </a:spcBef>
            </a:pPr>
            <a:r>
              <a:rPr lang="en-GB" dirty="0" smtClean="0"/>
              <a:t>Currently not </a:t>
            </a:r>
            <a:r>
              <a:rPr lang="en-GB" dirty="0"/>
              <a:t>adequately </a:t>
            </a:r>
            <a:r>
              <a:rPr lang="en-GB" dirty="0" smtClean="0"/>
              <a:t>addressing </a:t>
            </a:r>
            <a:r>
              <a:rPr lang="en-GB" dirty="0"/>
              <a:t>over-consumption issues in society (and arguably endorses ever-increasing consumption linked to point 1). </a:t>
            </a:r>
          </a:p>
          <a:p>
            <a:pPr marL="357188" indent="-357188" fontAlgn="base">
              <a:lnSpc>
                <a:spcPct val="120000"/>
              </a:lnSpc>
              <a:spcBef>
                <a:spcPts val="300"/>
              </a:spcBef>
              <a:buFont typeface="+mj-lt"/>
              <a:buAutoNum type="arabicPeriod"/>
            </a:pPr>
            <a:r>
              <a:rPr lang="en-GB" b="1" dirty="0"/>
              <a:t>Citizens and Communities</a:t>
            </a:r>
          </a:p>
          <a:p>
            <a:pPr lvl="1" fontAlgn="base">
              <a:lnSpc>
                <a:spcPct val="120000"/>
              </a:lnSpc>
              <a:spcBef>
                <a:spcPts val="300"/>
              </a:spcBef>
            </a:pPr>
            <a:r>
              <a:rPr lang="en-GB" dirty="0"/>
              <a:t>The CE paradigm does not adequately represent the voices of citizens and communities when this is critical for adaptation and mitigation of climate change as well as other environmental </a:t>
            </a:r>
            <a:r>
              <a:rPr lang="en-GB" dirty="0" smtClean="0"/>
              <a:t>issues</a:t>
            </a:r>
            <a:endParaRPr lang="en-GB" dirty="0"/>
          </a:p>
          <a:p>
            <a:pPr>
              <a:lnSpc>
                <a:spcPct val="120000"/>
              </a:lnSpc>
              <a:spcBef>
                <a:spcPts val="300"/>
              </a:spcBef>
            </a:pPr>
            <a:endParaRPr lang="en-GB" dirty="0"/>
          </a:p>
        </p:txBody>
      </p:sp>
    </p:spTree>
    <p:extLst>
      <p:ext uri="{BB962C8B-B14F-4D97-AF65-F5344CB8AC3E}">
        <p14:creationId xmlns:p14="http://schemas.microsoft.com/office/powerpoint/2010/main" val="1503932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agree on aims for the session</a:t>
            </a:r>
            <a:endParaRPr lang="en-GB" dirty="0"/>
          </a:p>
        </p:txBody>
      </p:sp>
      <p:sp>
        <p:nvSpPr>
          <p:cNvPr id="3" name="Content Placeholder 2"/>
          <p:cNvSpPr>
            <a:spLocks noGrp="1"/>
          </p:cNvSpPr>
          <p:nvPr>
            <p:ph idx="1"/>
          </p:nvPr>
        </p:nvSpPr>
        <p:spPr>
          <a:xfrm>
            <a:off x="838200" y="3077888"/>
            <a:ext cx="5867400" cy="3269225"/>
          </a:xfrm>
        </p:spPr>
        <p:txBody>
          <a:bodyPr>
            <a:noAutofit/>
          </a:bodyPr>
          <a:lstStyle/>
          <a:p>
            <a:pPr marL="0" indent="0">
              <a:lnSpc>
                <a:spcPct val="100000"/>
              </a:lnSpc>
              <a:spcBef>
                <a:spcPts val="600"/>
              </a:spcBef>
              <a:buNone/>
            </a:pPr>
            <a:r>
              <a:rPr lang="en-GB" sz="1800" b="1" dirty="0" smtClean="0"/>
              <a:t>Lets’ definitely get through: </a:t>
            </a:r>
            <a:r>
              <a:rPr lang="en-GB" sz="1800" i="1" dirty="0" smtClean="0"/>
              <a:t>may feel like old ground but all too often it’s not </a:t>
            </a:r>
            <a:r>
              <a:rPr lang="en-GB" sz="1800" b="1" i="1" dirty="0" smtClean="0"/>
              <a:t>common</a:t>
            </a:r>
            <a:r>
              <a:rPr lang="en-GB" sz="1800" i="1" dirty="0" smtClean="0"/>
              <a:t> ground until we’ve discussed it!</a:t>
            </a:r>
          </a:p>
          <a:p>
            <a:pPr>
              <a:lnSpc>
                <a:spcPct val="100000"/>
              </a:lnSpc>
              <a:spcBef>
                <a:spcPts val="600"/>
              </a:spcBef>
            </a:pPr>
            <a:r>
              <a:rPr lang="en-GB" sz="1800" dirty="0" smtClean="0"/>
              <a:t>Agree on premise i.e. pillars of OS and CE (do we all mean the same thing?!)</a:t>
            </a:r>
          </a:p>
          <a:p>
            <a:pPr>
              <a:lnSpc>
                <a:spcPct val="100000"/>
              </a:lnSpc>
              <a:spcBef>
                <a:spcPts val="600"/>
              </a:spcBef>
            </a:pPr>
            <a:r>
              <a:rPr lang="en-GB" sz="1800" dirty="0" smtClean="0"/>
              <a:t>Share agreed </a:t>
            </a:r>
            <a:r>
              <a:rPr lang="en-GB" sz="1800" dirty="0" smtClean="0">
                <a:hlinkClick r:id="rId2" action="ppaction://hlinksldjump"/>
              </a:rPr>
              <a:t>vision and mission</a:t>
            </a:r>
            <a:endParaRPr lang="en-GB" sz="1800" dirty="0" smtClean="0"/>
          </a:p>
          <a:p>
            <a:pPr>
              <a:lnSpc>
                <a:spcPct val="100000"/>
              </a:lnSpc>
              <a:spcBef>
                <a:spcPts val="600"/>
              </a:spcBef>
            </a:pPr>
            <a:r>
              <a:rPr lang="en-GB" sz="1800" dirty="0" smtClean="0"/>
              <a:t>Agree inferred Values</a:t>
            </a:r>
            <a:endParaRPr lang="en-GB" sz="1800" dirty="0"/>
          </a:p>
          <a:p>
            <a:pPr>
              <a:lnSpc>
                <a:spcPct val="100000"/>
              </a:lnSpc>
              <a:spcBef>
                <a:spcPts val="600"/>
              </a:spcBef>
            </a:pPr>
            <a:r>
              <a:rPr lang="en-GB" sz="1800" dirty="0" smtClean="0"/>
              <a:t>Brainstorm long-list of outcomes</a:t>
            </a:r>
          </a:p>
          <a:p>
            <a:pPr marL="0" indent="0">
              <a:lnSpc>
                <a:spcPct val="100000"/>
              </a:lnSpc>
              <a:spcBef>
                <a:spcPts val="600"/>
              </a:spcBef>
              <a:buNone/>
            </a:pPr>
            <a:endParaRPr lang="en-GB" sz="1800" dirty="0" smtClean="0"/>
          </a:p>
        </p:txBody>
      </p:sp>
      <p:sp>
        <p:nvSpPr>
          <p:cNvPr id="6" name="Content Placeholder 2"/>
          <p:cNvSpPr txBox="1">
            <a:spLocks/>
          </p:cNvSpPr>
          <p:nvPr/>
        </p:nvSpPr>
        <p:spPr>
          <a:xfrm>
            <a:off x="7236837" y="3077888"/>
            <a:ext cx="4398529" cy="3269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GB" sz="1800" b="1" dirty="0" smtClean="0"/>
              <a:t>Attempt to:</a:t>
            </a:r>
          </a:p>
          <a:p>
            <a:pPr>
              <a:lnSpc>
                <a:spcPct val="100000"/>
              </a:lnSpc>
              <a:spcBef>
                <a:spcPts val="600"/>
              </a:spcBef>
            </a:pPr>
            <a:r>
              <a:rPr lang="en-GB" sz="1800" dirty="0" smtClean="0"/>
              <a:t>Shortlist and consolidate outcomes</a:t>
            </a:r>
          </a:p>
          <a:p>
            <a:pPr>
              <a:lnSpc>
                <a:spcPct val="100000"/>
              </a:lnSpc>
              <a:spcBef>
                <a:spcPts val="600"/>
              </a:spcBef>
            </a:pPr>
            <a:r>
              <a:rPr lang="en-GB" sz="1800" dirty="0" smtClean="0"/>
              <a:t>Brainstorm long-list of outputs in support of agreed outcomes</a:t>
            </a:r>
          </a:p>
          <a:p>
            <a:pPr>
              <a:lnSpc>
                <a:spcPct val="100000"/>
              </a:lnSpc>
              <a:spcBef>
                <a:spcPts val="600"/>
              </a:spcBef>
            </a:pPr>
            <a:r>
              <a:rPr lang="en-GB" sz="1800" dirty="0" smtClean="0"/>
              <a:t>Shortlist outputs</a:t>
            </a:r>
          </a:p>
          <a:p>
            <a:pPr>
              <a:lnSpc>
                <a:spcPct val="100000"/>
              </a:lnSpc>
              <a:spcBef>
                <a:spcPts val="600"/>
              </a:spcBef>
            </a:pPr>
            <a:r>
              <a:rPr lang="en-GB" sz="1800" dirty="0" smtClean="0"/>
              <a:t>Derive required activities</a:t>
            </a:r>
          </a:p>
          <a:p>
            <a:pPr marL="0" indent="0">
              <a:lnSpc>
                <a:spcPct val="100000"/>
              </a:lnSpc>
              <a:spcBef>
                <a:spcPts val="600"/>
              </a:spcBef>
              <a:buFont typeface="Arial" panose="020B0604020202020204" pitchFamily="34" charset="0"/>
              <a:buNone/>
            </a:pPr>
            <a:r>
              <a:rPr lang="en-GB" sz="1800" b="1" dirty="0" smtClean="0"/>
              <a:t>We will not achieve:</a:t>
            </a:r>
          </a:p>
          <a:p>
            <a:pPr>
              <a:lnSpc>
                <a:spcPct val="100000"/>
              </a:lnSpc>
              <a:spcBef>
                <a:spcPts val="600"/>
              </a:spcBef>
            </a:pPr>
            <a:r>
              <a:rPr lang="en-GB" sz="1800" dirty="0" smtClean="0"/>
              <a:t>A (full) strategic plan</a:t>
            </a:r>
          </a:p>
          <a:p>
            <a:pPr>
              <a:lnSpc>
                <a:spcPct val="100000"/>
              </a:lnSpc>
              <a:spcBef>
                <a:spcPts val="600"/>
              </a:spcBef>
            </a:pPr>
            <a:r>
              <a:rPr lang="en-GB" sz="1800" dirty="0" smtClean="0"/>
              <a:t>A financial plan</a:t>
            </a:r>
          </a:p>
        </p:txBody>
      </p:sp>
      <p:sp>
        <p:nvSpPr>
          <p:cNvPr id="8" name="Content Placeholder 2"/>
          <p:cNvSpPr txBox="1">
            <a:spLocks/>
          </p:cNvSpPr>
          <p:nvPr/>
        </p:nvSpPr>
        <p:spPr>
          <a:xfrm>
            <a:off x="838201" y="1825094"/>
            <a:ext cx="10786532" cy="8165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GB" sz="1800" b="1" dirty="0" smtClean="0">
                <a:solidFill>
                  <a:srgbClr val="C00000"/>
                </a:solidFill>
              </a:rPr>
              <a:t>DISCLAIMER: we will not get as far as you’d like</a:t>
            </a:r>
          </a:p>
          <a:p>
            <a:pPr marL="0" indent="0">
              <a:lnSpc>
                <a:spcPct val="100000"/>
              </a:lnSpc>
              <a:spcBef>
                <a:spcPts val="600"/>
              </a:spcBef>
              <a:buFont typeface="Arial" panose="020B0604020202020204" pitchFamily="34" charset="0"/>
              <a:buNone/>
            </a:pPr>
            <a:r>
              <a:rPr lang="en-GB" sz="1800" b="1" dirty="0" smtClean="0">
                <a:solidFill>
                  <a:srgbClr val="C00000"/>
                </a:solidFill>
              </a:rPr>
              <a:t>ASSUMPTION: we’ll go as far as we can get, but will take as many sessions as needed. If appropriate, can set-up a subcommittee to report to </a:t>
            </a:r>
            <a:r>
              <a:rPr lang="en-GB" sz="1800" b="1" dirty="0" err="1" smtClean="0">
                <a:solidFill>
                  <a:srgbClr val="C00000"/>
                </a:solidFill>
              </a:rPr>
              <a:t>BoST</a:t>
            </a:r>
            <a:endParaRPr lang="en-GB" sz="1800" b="1" dirty="0" smtClean="0">
              <a:solidFill>
                <a:srgbClr val="C00000"/>
              </a:solidFill>
            </a:endParaRPr>
          </a:p>
        </p:txBody>
      </p:sp>
    </p:spTree>
    <p:extLst>
      <p:ext uri="{BB962C8B-B14F-4D97-AF65-F5344CB8AC3E}">
        <p14:creationId xmlns:p14="http://schemas.microsoft.com/office/powerpoint/2010/main" val="401541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Circular economy needs collaboration</a:t>
            </a:r>
            <a:endParaRPr lang="en-GB" dirty="0"/>
          </a:p>
        </p:txBody>
      </p:sp>
      <p:sp>
        <p:nvSpPr>
          <p:cNvPr id="3" name="Content Placeholder 2"/>
          <p:cNvSpPr>
            <a:spLocks noGrp="1"/>
          </p:cNvSpPr>
          <p:nvPr>
            <p:ph idx="1"/>
          </p:nvPr>
        </p:nvSpPr>
        <p:spPr/>
        <p:txBody>
          <a:bodyPr>
            <a:noAutofit/>
          </a:bodyPr>
          <a:lstStyle/>
          <a:p>
            <a:r>
              <a:rPr lang="en-GB" sz="2000" dirty="0" smtClean="0"/>
              <a:t>Our </a:t>
            </a:r>
            <a:r>
              <a:rPr lang="en-GB" sz="2000" dirty="0"/>
              <a:t>ecological problems are shared by all of us – any solutions need to be shared too.</a:t>
            </a:r>
          </a:p>
          <a:p>
            <a:r>
              <a:rPr lang="en-GB" sz="2000" dirty="0" smtClean="0"/>
              <a:t>Like </a:t>
            </a:r>
            <a:r>
              <a:rPr lang="en-GB" sz="2000" dirty="0"/>
              <a:t>natural ecosystems, when we think about design and manufacturing, </a:t>
            </a:r>
            <a:r>
              <a:rPr lang="en-GB" sz="2000" b="1" dirty="0"/>
              <a:t>it’s extremely unlikely that individual companies can construct perfect processes in complete </a:t>
            </a:r>
            <a:r>
              <a:rPr lang="en-GB" sz="2000" b="1" dirty="0" smtClean="0"/>
              <a:t>isolation</a:t>
            </a:r>
            <a:endParaRPr lang="en-GB" sz="2000" dirty="0"/>
          </a:p>
          <a:p>
            <a:r>
              <a:rPr lang="en-GB" sz="2000" dirty="0" smtClean="0"/>
              <a:t>This </a:t>
            </a:r>
            <a:r>
              <a:rPr lang="en-GB" sz="2000" dirty="0"/>
              <a:t>is an immensely difficult, illogical way of designing a circular economy</a:t>
            </a:r>
            <a:r>
              <a:rPr lang="en-GB" sz="2000" dirty="0" smtClean="0"/>
              <a:t>.</a:t>
            </a:r>
            <a:endParaRPr lang="en-GB" sz="2000" b="1" dirty="0" smtClean="0"/>
          </a:p>
          <a:p>
            <a:r>
              <a:rPr lang="en-GB" sz="2000" dirty="0"/>
              <a:t>The most impactful opportunities in the CE involve collaboration with citizens locally. Collaboration with citizens and communities is recognised as critical to build solutions to climate change. The current CE approach fails to achieve this objective.   </a:t>
            </a:r>
          </a:p>
          <a:p>
            <a:r>
              <a:rPr lang="en-GB" sz="2000" dirty="0"/>
              <a:t>The only way to legitimately be able to implement closed loop resource systems is to share information over and above what is shared at the moment. OS offers a way to do this.</a:t>
            </a:r>
          </a:p>
          <a:p>
            <a:r>
              <a:rPr lang="en-GB" sz="2000" b="1" dirty="0" smtClean="0"/>
              <a:t>A </a:t>
            </a:r>
            <a:r>
              <a:rPr lang="en-GB" sz="2000" b="1" dirty="0"/>
              <a:t>more radical shift is needed – in how we collaborate, how we design, produce, distribute and use our products and the services that support them</a:t>
            </a:r>
            <a:r>
              <a:rPr lang="en-GB" sz="2000" b="1" dirty="0" smtClean="0"/>
              <a:t>.</a:t>
            </a:r>
            <a:endParaRPr lang="en-GB" sz="2000" dirty="0"/>
          </a:p>
        </p:txBody>
      </p:sp>
    </p:spTree>
    <p:extLst>
      <p:ext uri="{BB962C8B-B14F-4D97-AF65-F5344CB8AC3E}">
        <p14:creationId xmlns:p14="http://schemas.microsoft.com/office/powerpoint/2010/main" val="3204195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Equitable CE – not Closed Source CE</a:t>
            </a:r>
            <a:endParaRPr lang="en-GB" dirty="0"/>
          </a:p>
        </p:txBody>
      </p:sp>
      <p:sp>
        <p:nvSpPr>
          <p:cNvPr id="3" name="Content Placeholder 2"/>
          <p:cNvSpPr>
            <a:spLocks noGrp="1"/>
          </p:cNvSpPr>
          <p:nvPr>
            <p:ph idx="1"/>
          </p:nvPr>
        </p:nvSpPr>
        <p:spPr/>
        <p:txBody>
          <a:bodyPr>
            <a:normAutofit/>
          </a:bodyPr>
          <a:lstStyle/>
          <a:p>
            <a:r>
              <a:rPr lang="en-GB" dirty="0"/>
              <a:t>The opposite of an </a:t>
            </a:r>
            <a:r>
              <a:rPr lang="en-GB" dirty="0" smtClean="0"/>
              <a:t>OSCE is </a:t>
            </a:r>
            <a:r>
              <a:rPr lang="en-GB" dirty="0"/>
              <a:t>a Closed Source Circular Economy. </a:t>
            </a:r>
            <a:endParaRPr lang="en-GB" dirty="0" smtClean="0"/>
          </a:p>
          <a:p>
            <a:r>
              <a:rPr lang="en-GB" dirty="0" smtClean="0"/>
              <a:t>Simplest </a:t>
            </a:r>
            <a:r>
              <a:rPr lang="en-GB" dirty="0"/>
              <a:t>motivation for OSCE (vs CSCE) is </a:t>
            </a:r>
            <a:r>
              <a:rPr lang="en-GB" dirty="0" smtClean="0"/>
              <a:t>that it is </a:t>
            </a:r>
            <a:r>
              <a:rPr lang="en-GB" dirty="0"/>
              <a:t>fundamentally based on an </a:t>
            </a:r>
            <a:r>
              <a:rPr lang="en-GB" b="1" dirty="0"/>
              <a:t>equitable CE</a:t>
            </a:r>
            <a:r>
              <a:rPr lang="en-GB" dirty="0"/>
              <a:t>, it democratizes CE technology so that the billions at the Base of Pyramid have access to </a:t>
            </a:r>
            <a:r>
              <a:rPr lang="en-GB" dirty="0" smtClean="0"/>
              <a:t>it</a:t>
            </a:r>
          </a:p>
          <a:p>
            <a:r>
              <a:rPr lang="en-GB" dirty="0" smtClean="0"/>
              <a:t>Many </a:t>
            </a:r>
            <a:r>
              <a:rPr lang="en-GB" dirty="0"/>
              <a:t>multi-national corporations are circularizing their supply chains right </a:t>
            </a:r>
            <a:r>
              <a:rPr lang="en-GB" dirty="0" smtClean="0"/>
              <a:t>now - but </a:t>
            </a:r>
            <a:r>
              <a:rPr lang="en-GB" dirty="0"/>
              <a:t>even if every one of them succeeded, </a:t>
            </a:r>
            <a:r>
              <a:rPr lang="en-GB" u="sng" dirty="0"/>
              <a:t>would that have a significant impact on global inequality?</a:t>
            </a:r>
            <a:r>
              <a:rPr lang="en-GB" dirty="0"/>
              <a:t> </a:t>
            </a:r>
            <a:endParaRPr lang="en-GB" dirty="0" smtClean="0"/>
          </a:p>
          <a:p>
            <a:r>
              <a:rPr lang="en-GB" dirty="0" smtClean="0"/>
              <a:t>OSCE</a:t>
            </a:r>
            <a:r>
              <a:rPr lang="en-GB" dirty="0"/>
              <a:t>, by definition is concerned with equitable distribution of technology. We cannot divorce inequality and ecological degradation, they were created together. </a:t>
            </a:r>
          </a:p>
        </p:txBody>
      </p:sp>
    </p:spTree>
    <p:extLst>
      <p:ext uri="{BB962C8B-B14F-4D97-AF65-F5344CB8AC3E}">
        <p14:creationId xmlns:p14="http://schemas.microsoft.com/office/powerpoint/2010/main" val="807038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1821" y="277854"/>
            <a:ext cx="10288359" cy="6302293"/>
          </a:xfrm>
          <a:prstGeom prst="rect">
            <a:avLst/>
          </a:prstGeom>
        </p:spPr>
      </p:pic>
      <p:sp>
        <p:nvSpPr>
          <p:cNvPr id="7" name="Rectangle 6"/>
          <p:cNvSpPr/>
          <p:nvPr/>
        </p:nvSpPr>
        <p:spPr>
          <a:xfrm>
            <a:off x="2685371" y="1523385"/>
            <a:ext cx="1663560" cy="168131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406081" y="1523385"/>
            <a:ext cx="1663560" cy="168131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863656" y="1523385"/>
            <a:ext cx="1663560" cy="168131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685371" y="4881623"/>
            <a:ext cx="1663560" cy="168131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406081" y="4927004"/>
            <a:ext cx="1663560" cy="168131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116377" y="4927004"/>
            <a:ext cx="1663560" cy="168131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933888" y="1523385"/>
            <a:ext cx="1663560" cy="168131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125902" y="1523385"/>
            <a:ext cx="1663560" cy="168131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8691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Values</a:t>
            </a:r>
            <a:endParaRPr lang="en-GB" dirty="0"/>
          </a:p>
        </p:txBody>
      </p:sp>
      <p:sp>
        <p:nvSpPr>
          <p:cNvPr id="3" name="Content Placeholder 2"/>
          <p:cNvSpPr>
            <a:spLocks noGrp="1"/>
          </p:cNvSpPr>
          <p:nvPr>
            <p:ph idx="1"/>
          </p:nvPr>
        </p:nvSpPr>
        <p:spPr/>
        <p:txBody>
          <a:bodyPr>
            <a:normAutofit/>
          </a:bodyPr>
          <a:lstStyle/>
          <a:p>
            <a:pPr>
              <a:spcAft>
                <a:spcPts val="1800"/>
              </a:spcAft>
            </a:pPr>
            <a:r>
              <a:rPr lang="en-GB" dirty="0">
                <a:solidFill>
                  <a:srgbClr val="000000"/>
                </a:solidFill>
                <a:latin typeface="Arial" panose="020B0604020202020204" pitchFamily="34" charset="0"/>
                <a:ea typeface="Arial" panose="020B0604020202020204" pitchFamily="34" charset="0"/>
                <a:cs typeface="Cambria" panose="02040503050406030204" pitchFamily="18" charset="0"/>
              </a:rPr>
              <a:t>Values are integral to all that we </a:t>
            </a:r>
            <a:r>
              <a:rPr lang="en-GB" dirty="0" smtClean="0">
                <a:solidFill>
                  <a:srgbClr val="000000"/>
                </a:solidFill>
                <a:latin typeface="Arial" panose="020B0604020202020204" pitchFamily="34" charset="0"/>
                <a:ea typeface="Arial" panose="020B0604020202020204" pitchFamily="34" charset="0"/>
                <a:cs typeface="Cambria" panose="02040503050406030204" pitchFamily="18" charset="0"/>
              </a:rPr>
              <a:t>do</a:t>
            </a:r>
          </a:p>
          <a:p>
            <a:pPr>
              <a:spcAft>
                <a:spcPts val="1800"/>
              </a:spcAft>
            </a:pPr>
            <a:r>
              <a:rPr lang="en-GB" dirty="0">
                <a:solidFill>
                  <a:srgbClr val="000000"/>
                </a:solidFill>
                <a:latin typeface="Arial" panose="020B0604020202020204" pitchFamily="34" charset="0"/>
                <a:ea typeface="Arial" panose="020B0604020202020204" pitchFamily="34" charset="0"/>
                <a:cs typeface="Cambria" panose="02040503050406030204" pitchFamily="18" charset="0"/>
              </a:rPr>
              <a:t>I</a:t>
            </a:r>
            <a:r>
              <a:rPr lang="en-GB" dirty="0" smtClean="0">
                <a:solidFill>
                  <a:srgbClr val="000000"/>
                </a:solidFill>
                <a:latin typeface="Arial" panose="020B0604020202020204" pitchFamily="34" charset="0"/>
                <a:ea typeface="Arial" panose="020B0604020202020204" pitchFamily="34" charset="0"/>
                <a:cs typeface="Cambria" panose="02040503050406030204" pitchFamily="18" charset="0"/>
              </a:rPr>
              <a:t>n </a:t>
            </a:r>
            <a:r>
              <a:rPr lang="en-GB" dirty="0">
                <a:solidFill>
                  <a:srgbClr val="000000"/>
                </a:solidFill>
                <a:latin typeface="Arial" panose="020B0604020202020204" pitchFamily="34" charset="0"/>
                <a:ea typeface="Arial" panose="020B0604020202020204" pitchFamily="34" charset="0"/>
                <a:cs typeface="Cambria" panose="02040503050406030204" pitchFamily="18" charset="0"/>
              </a:rPr>
              <a:t>fact they are our basis and are embedded throughout our approach, interactions and focus </a:t>
            </a:r>
            <a:r>
              <a:rPr lang="en-GB" dirty="0" smtClean="0">
                <a:solidFill>
                  <a:srgbClr val="000000"/>
                </a:solidFill>
                <a:latin typeface="Arial" panose="020B0604020202020204" pitchFamily="34" charset="0"/>
                <a:ea typeface="Arial" panose="020B0604020202020204" pitchFamily="34" charset="0"/>
                <a:cs typeface="Cambria" panose="02040503050406030204" pitchFamily="18" charset="0"/>
              </a:rPr>
              <a:t>areas </a:t>
            </a:r>
            <a:endParaRPr lang="en-GB" sz="3200" dirty="0">
              <a:solidFill>
                <a:srgbClr val="000000"/>
              </a:solidFill>
              <a:latin typeface="Cambria" panose="02040503050406030204" pitchFamily="18" charset="0"/>
              <a:ea typeface="Cambria" panose="02040503050406030204" pitchFamily="18" charset="0"/>
              <a:cs typeface="Cambria" panose="02040503050406030204" pitchFamily="18" charset="0"/>
            </a:endParaRPr>
          </a:p>
          <a:p>
            <a:pPr>
              <a:spcAft>
                <a:spcPts val="1800"/>
              </a:spcAft>
            </a:pPr>
            <a:r>
              <a:rPr lang="en-GB" dirty="0">
                <a:solidFill>
                  <a:srgbClr val="000000"/>
                </a:solidFill>
                <a:latin typeface="Arial" panose="020B0604020202020204" pitchFamily="34" charset="0"/>
                <a:ea typeface="Arial" panose="020B0604020202020204" pitchFamily="34" charset="0"/>
                <a:cs typeface="Cambria" panose="02040503050406030204" pitchFamily="18" charset="0"/>
              </a:rPr>
              <a:t>They guide </a:t>
            </a:r>
            <a:r>
              <a:rPr lang="en-GB" dirty="0" smtClean="0">
                <a:solidFill>
                  <a:srgbClr val="000000"/>
                </a:solidFill>
                <a:latin typeface="Arial" panose="020B0604020202020204" pitchFamily="34" charset="0"/>
                <a:ea typeface="Arial" panose="020B0604020202020204" pitchFamily="34" charset="0"/>
                <a:cs typeface="Cambria" panose="02040503050406030204" pitchFamily="18" charset="0"/>
              </a:rPr>
              <a:t>how we work, who </a:t>
            </a:r>
            <a:r>
              <a:rPr lang="en-GB" dirty="0">
                <a:solidFill>
                  <a:srgbClr val="000000"/>
                </a:solidFill>
                <a:latin typeface="Arial" panose="020B0604020202020204" pitchFamily="34" charset="0"/>
                <a:ea typeface="Arial" panose="020B0604020202020204" pitchFamily="34" charset="0"/>
                <a:cs typeface="Cambria" panose="02040503050406030204" pitchFamily="18" charset="0"/>
              </a:rPr>
              <a:t>we work with and accept funding </a:t>
            </a:r>
            <a:r>
              <a:rPr lang="en-GB" dirty="0" smtClean="0">
                <a:solidFill>
                  <a:srgbClr val="000000"/>
                </a:solidFill>
                <a:latin typeface="Arial" panose="020B0604020202020204" pitchFamily="34" charset="0"/>
                <a:ea typeface="Arial" panose="020B0604020202020204" pitchFamily="34" charset="0"/>
                <a:cs typeface="Cambria" panose="02040503050406030204" pitchFamily="18" charset="0"/>
              </a:rPr>
              <a:t>from</a:t>
            </a:r>
          </a:p>
          <a:p>
            <a:pPr>
              <a:spcAft>
                <a:spcPts val="1800"/>
              </a:spcAft>
            </a:pPr>
            <a:r>
              <a:rPr lang="en-GB" dirty="0" smtClean="0">
                <a:solidFill>
                  <a:srgbClr val="000000"/>
                </a:solidFill>
                <a:latin typeface="Arial" panose="020B0604020202020204" pitchFamily="34" charset="0"/>
                <a:ea typeface="Arial" panose="020B0604020202020204" pitchFamily="34" charset="0"/>
                <a:cs typeface="Cambria" panose="02040503050406030204" pitchFamily="18" charset="0"/>
              </a:rPr>
              <a:t>They </a:t>
            </a:r>
            <a:r>
              <a:rPr lang="en-GB" dirty="0">
                <a:solidFill>
                  <a:srgbClr val="000000"/>
                </a:solidFill>
                <a:latin typeface="Arial" panose="020B0604020202020204" pitchFamily="34" charset="0"/>
                <a:ea typeface="Arial" panose="020B0604020202020204" pitchFamily="34" charset="0"/>
                <a:cs typeface="Cambria" panose="02040503050406030204" pitchFamily="18" charset="0"/>
              </a:rPr>
              <a:t>are founded on the underlying care for community, society and the environment and making positive contributions and impact towards </a:t>
            </a:r>
            <a:r>
              <a:rPr lang="en-GB" dirty="0" smtClean="0">
                <a:solidFill>
                  <a:srgbClr val="000000"/>
                </a:solidFill>
                <a:latin typeface="Arial" panose="020B0604020202020204" pitchFamily="34" charset="0"/>
                <a:ea typeface="Arial" panose="020B0604020202020204" pitchFamily="34" charset="0"/>
                <a:cs typeface="Cambria" panose="02040503050406030204" pitchFamily="18" charset="0"/>
              </a:rPr>
              <a:t>them</a:t>
            </a:r>
            <a:endParaRPr lang="en-GB" sz="3200" dirty="0">
              <a:solidFill>
                <a:srgbClr val="000000"/>
              </a:solidFill>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1055889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Values (inferred)</a:t>
            </a:r>
            <a:endParaRPr lang="en-GB" dirty="0"/>
          </a:p>
        </p:txBody>
      </p:sp>
      <p:sp>
        <p:nvSpPr>
          <p:cNvPr id="3" name="Content Placeholder 2"/>
          <p:cNvSpPr>
            <a:spLocks noGrp="1"/>
          </p:cNvSpPr>
          <p:nvPr>
            <p:ph idx="1"/>
          </p:nvPr>
        </p:nvSpPr>
        <p:spPr/>
        <p:txBody>
          <a:bodyPr>
            <a:normAutofit fontScale="85000" lnSpcReduction="10000"/>
          </a:bodyPr>
          <a:lstStyle/>
          <a:p>
            <a:r>
              <a:rPr lang="en-GB" b="1" dirty="0" smtClean="0"/>
              <a:t>Openness:</a:t>
            </a:r>
            <a:r>
              <a:rPr lang="en-GB" dirty="0" smtClean="0"/>
              <a:t> </a:t>
            </a:r>
            <a:r>
              <a:rPr lang="en-GB" dirty="0"/>
              <a:t>Being open, honest and transparent with ourselves and others and being considerate of our communications, maintaining high integrity in all that we do to ensure that the approach and outcomes reflect the nature of our values</a:t>
            </a:r>
            <a:r>
              <a:rPr lang="en-GB" dirty="0" smtClean="0"/>
              <a:t>. Captures </a:t>
            </a:r>
            <a:r>
              <a:rPr lang="en-GB" b="1" dirty="0"/>
              <a:t>Diversity</a:t>
            </a:r>
            <a:r>
              <a:rPr lang="en-GB" dirty="0"/>
              <a:t> </a:t>
            </a:r>
            <a:r>
              <a:rPr lang="en-GB" dirty="0" smtClean="0"/>
              <a:t>and </a:t>
            </a:r>
            <a:r>
              <a:rPr lang="en-GB" b="1" dirty="0" smtClean="0"/>
              <a:t>Respect</a:t>
            </a:r>
            <a:r>
              <a:rPr lang="en-GB" dirty="0" smtClean="0"/>
              <a:t>?</a:t>
            </a:r>
          </a:p>
          <a:p>
            <a:r>
              <a:rPr lang="en-GB" b="1" dirty="0" smtClean="0"/>
              <a:t>Collaboration:</a:t>
            </a:r>
            <a:r>
              <a:rPr lang="en-GB" dirty="0" smtClean="0"/>
              <a:t> </a:t>
            </a:r>
            <a:r>
              <a:rPr lang="en-GB" dirty="0"/>
              <a:t>Building a sharing culture and relationships that foster working with rather than for others will help support the transition to more sustainable and socially beneficial systems as well as enhances the experience! Enabling and empowering others, building capacity and learning along the way. Sharing experiences and results and breaking down barriers </a:t>
            </a:r>
            <a:endParaRPr lang="en-GB" dirty="0" smtClean="0"/>
          </a:p>
          <a:p>
            <a:r>
              <a:rPr lang="en-GB" b="1" dirty="0" smtClean="0"/>
              <a:t>Passion/Motivation:</a:t>
            </a:r>
            <a:r>
              <a:rPr lang="en-GB" dirty="0" smtClean="0"/>
              <a:t> Harnessing </a:t>
            </a:r>
            <a:r>
              <a:rPr lang="en-GB" dirty="0"/>
              <a:t>and building on underlying caring motivations and passion for improved social and environmental outcomes drives good and better design for all</a:t>
            </a:r>
            <a:r>
              <a:rPr lang="en-GB" dirty="0" smtClean="0"/>
              <a:t>. Captures </a:t>
            </a:r>
            <a:r>
              <a:rPr lang="en-GB" b="1" dirty="0" smtClean="0"/>
              <a:t>Environmentalism</a:t>
            </a:r>
            <a:r>
              <a:rPr lang="en-GB" dirty="0" smtClean="0"/>
              <a:t> and </a:t>
            </a:r>
            <a:r>
              <a:rPr lang="en-GB" b="1" dirty="0" smtClean="0"/>
              <a:t>Social equity/inclusion</a:t>
            </a:r>
            <a:r>
              <a:rPr lang="en-GB" dirty="0" smtClean="0"/>
              <a:t>?</a:t>
            </a:r>
          </a:p>
          <a:p>
            <a:r>
              <a:rPr lang="en-GB" b="1" dirty="0" smtClean="0"/>
              <a:t>Innovation</a:t>
            </a:r>
          </a:p>
          <a:p>
            <a:endParaRPr lang="en-GB" dirty="0" smtClean="0"/>
          </a:p>
        </p:txBody>
      </p:sp>
    </p:spTree>
    <p:extLst>
      <p:ext uri="{BB962C8B-B14F-4D97-AF65-F5344CB8AC3E}">
        <p14:creationId xmlns:p14="http://schemas.microsoft.com/office/powerpoint/2010/main" val="1613417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Circular economy is seen as the end state </a:t>
            </a:r>
            <a:endParaRPr lang="en-GB" dirty="0"/>
          </a:p>
        </p:txBody>
      </p:sp>
      <p:sp>
        <p:nvSpPr>
          <p:cNvPr id="3" name="Content Placeholder 2"/>
          <p:cNvSpPr>
            <a:spLocks noGrp="1"/>
          </p:cNvSpPr>
          <p:nvPr>
            <p:ph idx="1"/>
          </p:nvPr>
        </p:nvSpPr>
        <p:spPr/>
        <p:txBody>
          <a:bodyPr>
            <a:normAutofit fontScale="92500" lnSpcReduction="10000"/>
          </a:bodyPr>
          <a:lstStyle/>
          <a:p>
            <a:r>
              <a:rPr lang="en-GB" dirty="0"/>
              <a:t>A</a:t>
            </a:r>
            <a:r>
              <a:rPr lang="en-GB" dirty="0" smtClean="0"/>
              <a:t> </a:t>
            </a:r>
            <a:r>
              <a:rPr lang="en-GB" dirty="0"/>
              <a:t>truly sustainable economy that works without waste, saves resources and is in synergy with the biosphere. Rather than seeing emissions, </a:t>
            </a:r>
            <a:r>
              <a:rPr lang="en-GB" dirty="0" err="1"/>
              <a:t>byproducts</a:t>
            </a:r>
            <a:r>
              <a:rPr lang="en-GB" dirty="0"/>
              <a:t>, or damaged and unwanted goods as ‘waste’, in the circular economy they become raw material, nutrients for a new production cycle.</a:t>
            </a:r>
          </a:p>
          <a:p>
            <a:r>
              <a:rPr lang="en-GB" dirty="0"/>
              <a:t>A circular economy is restorative and regenerative by design, and aims to keep products, components, and materials at their highest utility and value at all times. </a:t>
            </a:r>
          </a:p>
          <a:p>
            <a:r>
              <a:rPr lang="en-GB" dirty="0" smtClean="0"/>
              <a:t>A type </a:t>
            </a:r>
            <a:r>
              <a:rPr lang="en-GB" dirty="0"/>
              <a:t>of economic </a:t>
            </a:r>
            <a:r>
              <a:rPr lang="en-GB" dirty="0" smtClean="0"/>
              <a:t>behaviour </a:t>
            </a:r>
            <a:r>
              <a:rPr lang="en-GB" dirty="0"/>
              <a:t>that is desirable, specially from a material flow perspective. Furthermore it gives some hints on how to decrease or equilibrate the material flows of an economy (production of goods) to make it more ecologically sustainable (Social aspects, as well as real economic aspects are not discussed most of the time) </a:t>
            </a:r>
          </a:p>
        </p:txBody>
      </p:sp>
    </p:spTree>
    <p:extLst>
      <p:ext uri="{BB962C8B-B14F-4D97-AF65-F5344CB8AC3E}">
        <p14:creationId xmlns:p14="http://schemas.microsoft.com/office/powerpoint/2010/main" val="3674699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 is seen as an approach</a:t>
            </a:r>
            <a:endParaRPr lang="en-GB" dirty="0"/>
          </a:p>
        </p:txBody>
      </p:sp>
      <p:sp>
        <p:nvSpPr>
          <p:cNvPr id="3" name="Content Placeholder 2"/>
          <p:cNvSpPr>
            <a:spLocks noGrp="1"/>
          </p:cNvSpPr>
          <p:nvPr>
            <p:ph idx="1"/>
          </p:nvPr>
        </p:nvSpPr>
        <p:spPr/>
        <p:txBody>
          <a:bodyPr>
            <a:normAutofit fontScale="55000" lnSpcReduction="20000"/>
          </a:bodyPr>
          <a:lstStyle/>
          <a:p>
            <a:r>
              <a:rPr lang="en-GB" b="1" dirty="0" smtClean="0"/>
              <a:t>OS</a:t>
            </a:r>
            <a:r>
              <a:rPr lang="en-GB" b="1" dirty="0"/>
              <a:t>: </a:t>
            </a:r>
            <a:r>
              <a:rPr lang="en-GB" dirty="0"/>
              <a:t>is a successful collaboration method for developing software, hardware and design. It is based on transparent (and often distributed) development, and the open sharing of files and solutions</a:t>
            </a:r>
            <a:r>
              <a:rPr lang="en-GB" dirty="0" smtClean="0"/>
              <a:t>. It can also describe certain business models, product focus (rather than service) and financing.</a:t>
            </a:r>
          </a:p>
          <a:p>
            <a:r>
              <a:rPr lang="en-GB" b="1" dirty="0"/>
              <a:t>Open source means publishing how things are made</a:t>
            </a:r>
            <a:r>
              <a:rPr lang="en-GB" dirty="0"/>
              <a:t>, such as a recipe, software code, production data, or design files so that anyone can study, use, and build upon this information. This often occurs through </a:t>
            </a:r>
            <a:r>
              <a:rPr lang="en-GB" b="1" dirty="0"/>
              <a:t>decentralised and distributed collaboration</a:t>
            </a:r>
            <a:r>
              <a:rPr lang="en-GB" dirty="0"/>
              <a:t>: diverse groups discussing project ideas, giving feedback, fixing bugs, prototyping solutions and building useful, customisable software, hardware, tools and culture.  </a:t>
            </a:r>
          </a:p>
          <a:p>
            <a:r>
              <a:rPr lang="en-GB" b="1" dirty="0"/>
              <a:t>From the Free/</a:t>
            </a:r>
            <a:r>
              <a:rPr lang="en-GB" b="1" dirty="0" err="1"/>
              <a:t>Libre</a:t>
            </a:r>
            <a:r>
              <a:rPr lang="en-GB" b="1" dirty="0"/>
              <a:t> Open Source Software</a:t>
            </a:r>
            <a:r>
              <a:rPr lang="en-GB" dirty="0"/>
              <a:t> underlying most of the internet to Wikipedia and Open Street Map, we can see that such distributed collaboration can do great things. We can use </a:t>
            </a:r>
            <a:r>
              <a:rPr lang="en-GB" b="1" dirty="0"/>
              <a:t>the tools and techniques developed in this tradition</a:t>
            </a:r>
            <a:r>
              <a:rPr lang="en-GB" dirty="0"/>
              <a:t> to work together in an international and interdisciplinary way. Following success in the world of software, the open source model has now grown into an ever-widening movement</a:t>
            </a:r>
            <a:r>
              <a:rPr lang="en-GB" b="1" dirty="0"/>
              <a:t>, open design,</a:t>
            </a:r>
            <a:r>
              <a:rPr lang="en-GB" dirty="0"/>
              <a:t> and </a:t>
            </a:r>
            <a:r>
              <a:rPr lang="en-GB" b="1" dirty="0"/>
              <a:t>open data</a:t>
            </a:r>
            <a:r>
              <a:rPr lang="en-GB" dirty="0"/>
              <a:t> to </a:t>
            </a:r>
            <a:r>
              <a:rPr lang="en-GB" b="1" dirty="0"/>
              <a:t>open government</a:t>
            </a:r>
            <a:r>
              <a:rPr lang="en-GB" dirty="0"/>
              <a:t>.</a:t>
            </a:r>
          </a:p>
          <a:p>
            <a:r>
              <a:rPr lang="en-GB" dirty="0" smtClean="0"/>
              <a:t>Is </a:t>
            </a:r>
            <a:r>
              <a:rPr lang="en-GB" dirty="0"/>
              <a:t>a way of producing goods (not services, and this is important). We tend to call open source to everything. So Open Source is so far Open Software and Open Hardware, both orbit around use </a:t>
            </a:r>
            <a:r>
              <a:rPr lang="en-GB" dirty="0" smtClean="0"/>
              <a:t>values (</a:t>
            </a:r>
            <a:r>
              <a:rPr lang="en-GB" dirty="0"/>
              <a:t>products) and how they are made (know-how</a:t>
            </a:r>
            <a:r>
              <a:rPr lang="en-GB" dirty="0" smtClean="0"/>
              <a:t>). </a:t>
            </a:r>
            <a:r>
              <a:rPr lang="en-GB" u="sng" dirty="0" smtClean="0"/>
              <a:t>This </a:t>
            </a:r>
            <a:r>
              <a:rPr lang="en-GB" u="sng" dirty="0"/>
              <a:t>is more important than collaboration itself.</a:t>
            </a:r>
            <a:r>
              <a:rPr lang="en-GB" dirty="0"/>
              <a:t> </a:t>
            </a:r>
            <a:endParaRPr lang="en-GB" dirty="0" smtClean="0"/>
          </a:p>
          <a:p>
            <a:r>
              <a:rPr lang="en-GB" dirty="0" smtClean="0"/>
              <a:t>Firms </a:t>
            </a:r>
            <a:r>
              <a:rPr lang="en-GB" dirty="0"/>
              <a:t>collaborate internally or with partnerships as well, thus collaboration is not enough to describe OS. What makes the difference is the socialization of (know-how) so that anyone can reproduce it. </a:t>
            </a:r>
            <a:endParaRPr lang="en-GB" dirty="0" smtClean="0"/>
          </a:p>
          <a:p>
            <a:r>
              <a:rPr lang="en-GB" dirty="0" smtClean="0"/>
              <a:t>Is </a:t>
            </a:r>
            <a:r>
              <a:rPr lang="en-GB" dirty="0"/>
              <a:t>basically access to Capital (Capital = accumulated </a:t>
            </a:r>
            <a:r>
              <a:rPr lang="en-GB" dirty="0" err="1"/>
              <a:t>labor</a:t>
            </a:r>
            <a:r>
              <a:rPr lang="en-GB" dirty="0"/>
              <a:t>). When we are talking in CE about not wasting value we are talking about not wasting accumulated </a:t>
            </a:r>
            <a:r>
              <a:rPr lang="en-GB" dirty="0" err="1"/>
              <a:t>labor</a:t>
            </a:r>
            <a:r>
              <a:rPr lang="en-GB" dirty="0" smtClean="0"/>
              <a:t>.</a:t>
            </a:r>
          </a:p>
          <a:p>
            <a:endParaRPr lang="en-GB" dirty="0" smtClean="0"/>
          </a:p>
          <a:p>
            <a:endParaRPr lang="en-GB" dirty="0"/>
          </a:p>
        </p:txBody>
      </p:sp>
    </p:spTree>
    <p:extLst>
      <p:ext uri="{BB962C8B-B14F-4D97-AF65-F5344CB8AC3E}">
        <p14:creationId xmlns:p14="http://schemas.microsoft.com/office/powerpoint/2010/main" val="994445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OSCE – a true CE enabled by OS</a:t>
            </a:r>
            <a:endParaRPr lang="en-GB" dirty="0"/>
          </a:p>
        </p:txBody>
      </p:sp>
      <p:sp>
        <p:nvSpPr>
          <p:cNvPr id="3" name="Content Placeholder 2"/>
          <p:cNvSpPr>
            <a:spLocks noGrp="1"/>
          </p:cNvSpPr>
          <p:nvPr>
            <p:ph idx="1"/>
          </p:nvPr>
        </p:nvSpPr>
        <p:spPr/>
        <p:txBody>
          <a:bodyPr>
            <a:normAutofit lnSpcReduction="10000"/>
          </a:bodyPr>
          <a:lstStyle/>
          <a:p>
            <a:r>
              <a:rPr lang="en-GB" dirty="0" smtClean="0"/>
              <a:t>We </a:t>
            </a:r>
            <a:r>
              <a:rPr lang="en-GB" dirty="0"/>
              <a:t>believe that a sustainable, waste free, circular economy needs transparency, open access to information and open source solutions. </a:t>
            </a:r>
            <a:r>
              <a:rPr lang="en-GB" i="1" dirty="0"/>
              <a:t>We believe that with Open Source, a Circular Economy is possible</a:t>
            </a:r>
            <a:r>
              <a:rPr lang="en-GB" i="1" dirty="0" smtClean="0"/>
              <a:t>.</a:t>
            </a:r>
          </a:p>
          <a:p>
            <a:r>
              <a:rPr lang="en-GB" dirty="0"/>
              <a:t>OS is a strategy to enable fast transition to a CE “ecological steady state”. OS is related to changing production, and activating distributed, socialized, democratized production vs centralized, inefficient, monopolized production. </a:t>
            </a:r>
            <a:endParaRPr lang="en-GB" dirty="0" smtClean="0"/>
          </a:p>
          <a:p>
            <a:r>
              <a:rPr lang="en-GB" dirty="0" smtClean="0"/>
              <a:t>It </a:t>
            </a:r>
            <a:r>
              <a:rPr lang="en-GB" dirty="0"/>
              <a:t>is a strategy that </a:t>
            </a:r>
            <a:r>
              <a:rPr lang="en-GB" dirty="0" smtClean="0"/>
              <a:t>is also more </a:t>
            </a:r>
            <a:r>
              <a:rPr lang="en-GB" dirty="0"/>
              <a:t>suitable to create local economic resilience and development. </a:t>
            </a:r>
            <a:endParaRPr lang="en-GB" dirty="0" smtClean="0"/>
          </a:p>
          <a:p>
            <a:r>
              <a:rPr lang="en-GB" dirty="0" smtClean="0"/>
              <a:t>OS </a:t>
            </a:r>
            <a:r>
              <a:rPr lang="en-GB" dirty="0"/>
              <a:t>economic agents with low capital could develop and overcome scarcity without waiting for big investments, corporations</a:t>
            </a:r>
            <a:r>
              <a:rPr lang="en-GB" dirty="0" smtClean="0"/>
              <a:t>, etc.</a:t>
            </a:r>
            <a:endParaRPr lang="en-GB" i="1" dirty="0"/>
          </a:p>
          <a:p>
            <a:endParaRPr lang="en-GB" dirty="0"/>
          </a:p>
        </p:txBody>
      </p:sp>
    </p:spTree>
    <p:extLst>
      <p:ext uri="{BB962C8B-B14F-4D97-AF65-F5344CB8AC3E}">
        <p14:creationId xmlns:p14="http://schemas.microsoft.com/office/powerpoint/2010/main" val="3018562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OSCE</a:t>
            </a:r>
            <a:endParaRPr lang="en-GB" dirty="0"/>
          </a:p>
        </p:txBody>
      </p:sp>
      <p:sp>
        <p:nvSpPr>
          <p:cNvPr id="3" name="Content Placeholder 2"/>
          <p:cNvSpPr>
            <a:spLocks noGrp="1"/>
          </p:cNvSpPr>
          <p:nvPr>
            <p:ph idx="1"/>
          </p:nvPr>
        </p:nvSpPr>
        <p:spPr/>
        <p:txBody>
          <a:bodyPr>
            <a:noAutofit/>
          </a:bodyPr>
          <a:lstStyle/>
          <a:p>
            <a:r>
              <a:rPr lang="en-GB" sz="1600" b="1" i="1" dirty="0"/>
              <a:t>Why </a:t>
            </a:r>
            <a:r>
              <a:rPr lang="en-GB" sz="1600" b="1" i="1" dirty="0" smtClean="0"/>
              <a:t>open </a:t>
            </a:r>
            <a:r>
              <a:rPr lang="en-GB" sz="1600" b="1" i="1" dirty="0"/>
              <a:t>source approach to </a:t>
            </a:r>
            <a:r>
              <a:rPr lang="en-GB" sz="1600" b="1" i="1" dirty="0" smtClean="0"/>
              <a:t>CE? </a:t>
            </a:r>
            <a:r>
              <a:rPr lang="en-GB" sz="1600" dirty="0" smtClean="0"/>
              <a:t>Our </a:t>
            </a:r>
            <a:r>
              <a:rPr lang="en-GB" sz="1600" dirty="0"/>
              <a:t>ecological problems are shared by all of us </a:t>
            </a:r>
            <a:r>
              <a:rPr lang="en-GB" sz="1600" i="1" dirty="0"/>
              <a:t>– </a:t>
            </a:r>
            <a:r>
              <a:rPr lang="en-GB" sz="1600" dirty="0"/>
              <a:t>any solutions need to be shared too.</a:t>
            </a:r>
          </a:p>
          <a:p>
            <a:r>
              <a:rPr lang="en-GB" sz="1600" b="1" dirty="0"/>
              <a:t>A future where every product is designed for multiple cycles of use</a:t>
            </a:r>
            <a:r>
              <a:rPr lang="en-GB" sz="1600" dirty="0"/>
              <a:t>, and different material or manufacturing cycles are carefully aligned, so that the output of one process feeds the input of another. Rather than seeing emissions, manufacturing </a:t>
            </a:r>
            <a:r>
              <a:rPr lang="en-GB" sz="1600" dirty="0" err="1"/>
              <a:t>byproducts</a:t>
            </a:r>
            <a:r>
              <a:rPr lang="en-GB" sz="1600" dirty="0"/>
              <a:t>, or damaged and unwanted goods as ‘waste’, in the circular economy they become raw material, nutrients for a new production cycle.</a:t>
            </a:r>
          </a:p>
          <a:p>
            <a:r>
              <a:rPr lang="en-GB" sz="1600" b="1" dirty="0"/>
              <a:t>Open source means publishing how things are made</a:t>
            </a:r>
            <a:r>
              <a:rPr lang="en-GB" sz="1600" dirty="0"/>
              <a:t>, such as a recipe, software code, production data, or design files so that anyone can study, use, and build upon this information. This often occurs through </a:t>
            </a:r>
            <a:r>
              <a:rPr lang="en-GB" sz="1600" b="1" dirty="0"/>
              <a:t>decentralised and distributed collaboration</a:t>
            </a:r>
            <a:r>
              <a:rPr lang="en-GB" sz="1600" dirty="0"/>
              <a:t>: diverse groups discussing project ideas, giving feedback, fixing bugs, prototyping solutions and building useful, customisable software, hardware, tools and culture.</a:t>
            </a:r>
          </a:p>
          <a:p>
            <a:r>
              <a:rPr lang="en-GB" sz="1600" b="1" dirty="0"/>
              <a:t>From the Free/</a:t>
            </a:r>
            <a:r>
              <a:rPr lang="en-GB" sz="1600" b="1" dirty="0" err="1"/>
              <a:t>Libre</a:t>
            </a:r>
            <a:r>
              <a:rPr lang="en-GB" sz="1600" b="1" dirty="0"/>
              <a:t> Open Source Software</a:t>
            </a:r>
            <a:r>
              <a:rPr lang="en-GB" sz="1600" dirty="0"/>
              <a:t> underlying most of the internet to Wikipedia and Open Street Map, we can see that such distributed collaboration can do great things. We can use </a:t>
            </a:r>
            <a:r>
              <a:rPr lang="en-GB" sz="1600" b="1" dirty="0"/>
              <a:t>the tools and techniques developed in this tradition</a:t>
            </a:r>
            <a:r>
              <a:rPr lang="en-GB" sz="1600" dirty="0"/>
              <a:t> to work together in an international and interdisciplinary way. Following success in the world of software, the open source model has now grown into an ever-widening movement</a:t>
            </a:r>
            <a:r>
              <a:rPr lang="en-GB" sz="1600" b="1" dirty="0"/>
              <a:t>, open design,</a:t>
            </a:r>
            <a:r>
              <a:rPr lang="en-GB" sz="1600" dirty="0"/>
              <a:t> and </a:t>
            </a:r>
            <a:r>
              <a:rPr lang="en-GB" sz="1600" b="1" dirty="0"/>
              <a:t>open data</a:t>
            </a:r>
            <a:r>
              <a:rPr lang="en-GB" sz="1600" dirty="0"/>
              <a:t> to </a:t>
            </a:r>
            <a:r>
              <a:rPr lang="en-GB" sz="1600" b="1" dirty="0"/>
              <a:t>open government</a:t>
            </a:r>
            <a:r>
              <a:rPr lang="en-GB" sz="1600" dirty="0"/>
              <a:t>.</a:t>
            </a:r>
          </a:p>
          <a:p>
            <a:r>
              <a:rPr lang="en-GB" sz="1600" b="1" i="1" dirty="0"/>
              <a:t>&gt; This way of collaboration – the open source way – and the transparency and freedom it entails, is key to make a highly diverse, complex and rapidly developing economy work in cycles.</a:t>
            </a:r>
            <a:endParaRPr lang="en-GB" sz="1600" dirty="0"/>
          </a:p>
          <a:p>
            <a:r>
              <a:rPr lang="en-GB" sz="1600" dirty="0"/>
              <a:t>The </a:t>
            </a:r>
            <a:r>
              <a:rPr lang="en-GB" sz="1600" dirty="0" err="1" smtClean="0"/>
              <a:t>OSCEdays</a:t>
            </a:r>
            <a:r>
              <a:rPr lang="en-GB" sz="1600" dirty="0" smtClean="0"/>
              <a:t> is </a:t>
            </a:r>
            <a:r>
              <a:rPr lang="en-GB" sz="1600" dirty="0"/>
              <a:t>about taking a holistic approach to understanding how different systems can interact, getting to grips with the challenges we’re facing, sharing experience and inspiration openly and </a:t>
            </a:r>
            <a:r>
              <a:rPr lang="en-GB" sz="1600" b="1" dirty="0"/>
              <a:t>starting to build an </a:t>
            </a:r>
            <a:r>
              <a:rPr lang="en-GB" sz="1600" b="1" dirty="0" smtClean="0"/>
              <a:t>n </a:t>
            </a:r>
            <a:r>
              <a:rPr lang="en-GB" sz="1600" b="1" dirty="0"/>
              <a:t>source circular economy.</a:t>
            </a:r>
            <a:r>
              <a:rPr lang="en-GB" sz="1600" dirty="0"/>
              <a:t> </a:t>
            </a:r>
          </a:p>
        </p:txBody>
      </p:sp>
    </p:spTree>
    <p:extLst>
      <p:ext uri="{BB962C8B-B14F-4D97-AF65-F5344CB8AC3E}">
        <p14:creationId xmlns:p14="http://schemas.microsoft.com/office/powerpoint/2010/main" val="893452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suggested objectives (1)</a:t>
            </a:r>
            <a:endParaRPr lang="en-GB" dirty="0"/>
          </a:p>
        </p:txBody>
      </p:sp>
      <p:sp>
        <p:nvSpPr>
          <p:cNvPr id="3" name="Content Placeholder 2"/>
          <p:cNvSpPr>
            <a:spLocks noGrp="1"/>
          </p:cNvSpPr>
          <p:nvPr>
            <p:ph idx="1"/>
          </p:nvPr>
        </p:nvSpPr>
        <p:spPr/>
        <p:txBody>
          <a:bodyPr>
            <a:normAutofit fontScale="55000" lnSpcReduction="20000"/>
          </a:bodyPr>
          <a:lstStyle/>
          <a:p>
            <a:pPr marL="0" lvl="0" indent="0">
              <a:buNone/>
            </a:pPr>
            <a:r>
              <a:rPr lang="en-GB" b="1" dirty="0"/>
              <a:t>Stimulate an Open Source-Circular Economy debate</a:t>
            </a:r>
            <a:r>
              <a:rPr lang="en-GB" dirty="0"/>
              <a:t>   </a:t>
            </a:r>
          </a:p>
          <a:p>
            <a:r>
              <a:rPr lang="en-GB" b="1" dirty="0" smtClean="0"/>
              <a:t>Bring </a:t>
            </a:r>
            <a:r>
              <a:rPr lang="en-GB" b="1" dirty="0"/>
              <a:t>together </a:t>
            </a:r>
            <a:r>
              <a:rPr lang="en-GB" dirty="0"/>
              <a:t>and include a broad set of stakeholders to stimulate debate, sharing and beneficial alignment between the open source and the grassroots circular economy communities.</a:t>
            </a:r>
          </a:p>
          <a:p>
            <a:pPr marL="0" lvl="0" indent="0">
              <a:buNone/>
            </a:pPr>
            <a:r>
              <a:rPr lang="en-GB" b="1" dirty="0"/>
              <a:t>Take a hands on approach to create and share practical solutions</a:t>
            </a:r>
            <a:r>
              <a:rPr lang="en-GB" dirty="0"/>
              <a:t>   </a:t>
            </a:r>
          </a:p>
          <a:p>
            <a:r>
              <a:rPr lang="en-GB" b="1" dirty="0"/>
              <a:t>Work on</a:t>
            </a:r>
            <a:r>
              <a:rPr lang="en-GB" dirty="0"/>
              <a:t> defined needs and identified challenges, creating and sharing practical open concepts and solutions through an inclusive practical approach - local/ global and online/offline</a:t>
            </a:r>
          </a:p>
          <a:p>
            <a:pPr lvl="1"/>
            <a:r>
              <a:rPr lang="en-GB" dirty="0" smtClean="0"/>
              <a:t>Developing </a:t>
            </a:r>
            <a:r>
              <a:rPr lang="en-GB" dirty="0"/>
              <a:t>projects</a:t>
            </a:r>
          </a:p>
          <a:p>
            <a:pPr lvl="1"/>
            <a:r>
              <a:rPr lang="en-GB" dirty="0"/>
              <a:t>Developing and supporting local events</a:t>
            </a:r>
          </a:p>
          <a:p>
            <a:pPr lvl="1"/>
            <a:r>
              <a:rPr lang="en-GB" dirty="0"/>
              <a:t>Provide openly accessible circular solutions</a:t>
            </a:r>
          </a:p>
          <a:p>
            <a:pPr marL="0" indent="0">
              <a:buNone/>
            </a:pPr>
            <a:r>
              <a:rPr lang="en-GB" b="1" dirty="0" smtClean="0"/>
              <a:t>Build </a:t>
            </a:r>
            <a:r>
              <a:rPr lang="en-GB" b="1" dirty="0"/>
              <a:t>a lasting evolving and enabling Open Source Circular Economy space</a:t>
            </a:r>
            <a:r>
              <a:rPr lang="en-GB" dirty="0"/>
              <a:t>    </a:t>
            </a:r>
          </a:p>
          <a:p>
            <a:r>
              <a:rPr lang="en-GB" b="1" dirty="0"/>
              <a:t>Explore and create</a:t>
            </a:r>
            <a:r>
              <a:rPr lang="en-GB" dirty="0"/>
              <a:t> a lasting space for people and organisations to be able to access, connect through, contribute to, use and build upon practical and hands on open source circular economy resources and actions – that benefit the environment, society and the economy.</a:t>
            </a:r>
          </a:p>
          <a:p>
            <a:pPr lvl="1"/>
            <a:r>
              <a:rPr lang="en-GB" dirty="0"/>
              <a:t> </a:t>
            </a:r>
            <a:r>
              <a:rPr lang="en-GB" dirty="0" smtClean="0"/>
              <a:t>A </a:t>
            </a:r>
            <a:r>
              <a:rPr lang="en-GB" dirty="0"/>
              <a:t>space to enable, empower and facilitate practical action and development to a circular economy</a:t>
            </a:r>
          </a:p>
          <a:p>
            <a:pPr lvl="1"/>
            <a:r>
              <a:rPr lang="en-GB" dirty="0"/>
              <a:t>To simplify and break down barriers for people and organisations  (of all sizes &amp; from all backgrounds) to participate in and contribute to an open source circular economy.   </a:t>
            </a:r>
          </a:p>
          <a:p>
            <a:r>
              <a:rPr lang="en-GB" dirty="0" smtClean="0"/>
              <a:t>Take </a:t>
            </a:r>
            <a:r>
              <a:rPr lang="en-GB" dirty="0"/>
              <a:t>hands on is very broad, are we focusing on developing projects, or take hands on in creating local events, workshops, etc.? In my case hands on has meant to go inside a concrete Open Source Development project and learn from it. Does it means for all of us to experience Open Source </a:t>
            </a:r>
            <a:r>
              <a:rPr lang="en-GB" dirty="0" smtClean="0"/>
              <a:t>development?</a:t>
            </a:r>
            <a:endParaRPr lang="en-GB" dirty="0"/>
          </a:p>
        </p:txBody>
      </p:sp>
    </p:spTree>
    <p:extLst>
      <p:ext uri="{BB962C8B-B14F-4D97-AF65-F5344CB8AC3E}">
        <p14:creationId xmlns:p14="http://schemas.microsoft.com/office/powerpoint/2010/main" val="214227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Parking: in case we need to ‘park’ threads</a:t>
            </a:r>
            <a:endParaRPr lang="en-GB" dirty="0"/>
          </a:p>
        </p:txBody>
      </p:sp>
      <p:sp>
        <p:nvSpPr>
          <p:cNvPr id="3" name="Content Placeholder 2"/>
          <p:cNvSpPr>
            <a:spLocks noGrp="1"/>
          </p:cNvSpPr>
          <p:nvPr>
            <p:ph idx="1"/>
          </p:nvPr>
        </p:nvSpPr>
        <p:spPr/>
        <p:txBody>
          <a:bodyPr/>
          <a:lstStyle/>
          <a:p>
            <a:r>
              <a:rPr lang="en-GB" dirty="0" smtClean="0"/>
              <a:t>xxx</a:t>
            </a:r>
            <a:endParaRPr lang="en-GB" dirty="0"/>
          </a:p>
        </p:txBody>
      </p:sp>
      <p:sp>
        <p:nvSpPr>
          <p:cNvPr id="4" name="Rounded Rectangle 3"/>
          <p:cNvSpPr/>
          <p:nvPr/>
        </p:nvSpPr>
        <p:spPr>
          <a:xfrm>
            <a:off x="10649416" y="230188"/>
            <a:ext cx="1215483" cy="12154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b="1" dirty="0" smtClean="0"/>
              <a:t>P</a:t>
            </a:r>
            <a:endParaRPr lang="en-GB" sz="8800" b="1" dirty="0"/>
          </a:p>
        </p:txBody>
      </p:sp>
    </p:spTree>
    <p:extLst>
      <p:ext uri="{BB962C8B-B14F-4D97-AF65-F5344CB8AC3E}">
        <p14:creationId xmlns:p14="http://schemas.microsoft.com/office/powerpoint/2010/main" val="41778183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suggested objectives </a:t>
            </a:r>
            <a:r>
              <a:rPr lang="en-GB" dirty="0" smtClean="0"/>
              <a:t>(2)</a:t>
            </a:r>
            <a:endParaRPr lang="en-GB" dirty="0"/>
          </a:p>
        </p:txBody>
      </p:sp>
      <p:sp>
        <p:nvSpPr>
          <p:cNvPr id="3" name="Content Placeholder 2"/>
          <p:cNvSpPr>
            <a:spLocks noGrp="1"/>
          </p:cNvSpPr>
          <p:nvPr>
            <p:ph idx="1"/>
          </p:nvPr>
        </p:nvSpPr>
        <p:spPr/>
        <p:txBody>
          <a:bodyPr>
            <a:normAutofit/>
          </a:bodyPr>
          <a:lstStyle/>
          <a:p>
            <a:r>
              <a:rPr lang="en-GB" b="1" dirty="0" smtClean="0"/>
              <a:t>Community development / foundation: </a:t>
            </a:r>
            <a:r>
              <a:rPr lang="en-GB" dirty="0" smtClean="0"/>
              <a:t>Shape </a:t>
            </a:r>
            <a:r>
              <a:rPr lang="en-GB" dirty="0"/>
              <a:t>and contribute to the CE debate through development of citizen and community focused projects and activities based on OS</a:t>
            </a:r>
          </a:p>
          <a:p>
            <a:pPr lvl="0"/>
            <a:r>
              <a:rPr lang="en-GB" b="1" dirty="0" smtClean="0"/>
              <a:t>Education:</a:t>
            </a:r>
            <a:r>
              <a:rPr lang="en-GB" dirty="0" smtClean="0"/>
              <a:t> Enable </a:t>
            </a:r>
            <a:r>
              <a:rPr lang="en-GB" dirty="0"/>
              <a:t>OSCE through outreach activities such as campaigning and evidence building and knowledge development to inform policy-making to support an OSCE</a:t>
            </a:r>
          </a:p>
          <a:p>
            <a:pPr lvl="0"/>
            <a:r>
              <a:rPr lang="en-GB" b="1" dirty="0" smtClean="0"/>
              <a:t>Practical actions and impact:</a:t>
            </a:r>
            <a:r>
              <a:rPr lang="en-GB" dirty="0" smtClean="0"/>
              <a:t> </a:t>
            </a:r>
          </a:p>
          <a:p>
            <a:pPr lvl="1"/>
            <a:r>
              <a:rPr lang="en-GB" dirty="0" smtClean="0"/>
              <a:t>Establish </a:t>
            </a:r>
            <a:r>
              <a:rPr lang="en-GB" dirty="0"/>
              <a:t>a self-sustainable OSCE organisation and global </a:t>
            </a:r>
            <a:r>
              <a:rPr lang="en-GB" dirty="0" smtClean="0"/>
              <a:t>community; </a:t>
            </a:r>
          </a:p>
          <a:p>
            <a:pPr lvl="1"/>
            <a:r>
              <a:rPr lang="en-GB" dirty="0" smtClean="0"/>
              <a:t>Build </a:t>
            </a:r>
            <a:r>
              <a:rPr lang="en-GB" dirty="0"/>
              <a:t>foundational knowledge and practical guidance on OSCE for </a:t>
            </a:r>
            <a:r>
              <a:rPr lang="en-GB" dirty="0" smtClean="0"/>
              <a:t>education; </a:t>
            </a:r>
          </a:p>
          <a:p>
            <a:pPr lvl="1"/>
            <a:r>
              <a:rPr lang="en-GB" dirty="0" smtClean="0"/>
              <a:t>Undertake </a:t>
            </a:r>
            <a:r>
              <a:rPr lang="en-GB" dirty="0"/>
              <a:t>practical projects that contribute to </a:t>
            </a:r>
            <a:r>
              <a:rPr lang="en-GB" dirty="0" smtClean="0"/>
              <a:t>development </a:t>
            </a:r>
            <a:r>
              <a:rPr lang="en-GB" dirty="0"/>
              <a:t>of </a:t>
            </a:r>
            <a:r>
              <a:rPr lang="en-GB" dirty="0" smtClean="0"/>
              <a:t>OSCE </a:t>
            </a:r>
            <a:r>
              <a:rPr lang="en-GB" dirty="0"/>
              <a:t>concept</a:t>
            </a:r>
          </a:p>
          <a:p>
            <a:endParaRPr lang="en-GB" dirty="0"/>
          </a:p>
        </p:txBody>
      </p:sp>
    </p:spTree>
    <p:extLst>
      <p:ext uri="{BB962C8B-B14F-4D97-AF65-F5344CB8AC3E}">
        <p14:creationId xmlns:p14="http://schemas.microsoft.com/office/powerpoint/2010/main" val="40014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suggested objectives </a:t>
            </a:r>
            <a:r>
              <a:rPr lang="en-GB" dirty="0" smtClean="0"/>
              <a:t>(3)</a:t>
            </a:r>
            <a:endParaRPr lang="en-GB" dirty="0"/>
          </a:p>
        </p:txBody>
      </p:sp>
      <p:sp>
        <p:nvSpPr>
          <p:cNvPr id="3" name="Content Placeholder 2"/>
          <p:cNvSpPr>
            <a:spLocks noGrp="1"/>
          </p:cNvSpPr>
          <p:nvPr>
            <p:ph idx="1"/>
          </p:nvPr>
        </p:nvSpPr>
        <p:spPr/>
        <p:txBody>
          <a:bodyPr>
            <a:noAutofit/>
          </a:bodyPr>
          <a:lstStyle/>
          <a:p>
            <a:pPr marL="0" indent="0">
              <a:spcBef>
                <a:spcPts val="0"/>
              </a:spcBef>
              <a:buNone/>
            </a:pPr>
            <a:r>
              <a:rPr lang="en-GB" sz="1400" b="1" dirty="0"/>
              <a:t>COMMUNITY / FOUNDATION</a:t>
            </a:r>
            <a:r>
              <a:rPr lang="en-GB" sz="1400" dirty="0"/>
              <a:t>   </a:t>
            </a:r>
          </a:p>
          <a:p>
            <a:pPr lvl="0">
              <a:spcBef>
                <a:spcPts val="0"/>
              </a:spcBef>
            </a:pPr>
            <a:r>
              <a:rPr lang="en-GB" sz="1400" dirty="0"/>
              <a:t>Establish the </a:t>
            </a:r>
            <a:r>
              <a:rPr lang="en-GB" sz="1400" dirty="0" err="1"/>
              <a:t>OSCEdays</a:t>
            </a:r>
            <a:r>
              <a:rPr lang="en-GB" sz="1400" dirty="0"/>
              <a:t> community/foundation as a decentralised autonomous </a:t>
            </a:r>
            <a:r>
              <a:rPr lang="en-GB" sz="1400" dirty="0" smtClean="0"/>
              <a:t>organisation </a:t>
            </a:r>
            <a:r>
              <a:rPr lang="en-GB" sz="1400" dirty="0"/>
              <a:t>that has a sustainable </a:t>
            </a:r>
            <a:r>
              <a:rPr lang="en-GB" sz="1400" dirty="0" smtClean="0"/>
              <a:t>income </a:t>
            </a:r>
            <a:r>
              <a:rPr lang="en-GB" sz="1400" dirty="0"/>
              <a:t>(beyond grants?)</a:t>
            </a:r>
          </a:p>
          <a:p>
            <a:pPr lvl="0">
              <a:spcBef>
                <a:spcPts val="0"/>
              </a:spcBef>
            </a:pPr>
            <a:r>
              <a:rPr lang="en-GB" sz="1400" dirty="0"/>
              <a:t>Establish active local chapters in 100+ towns &amp; cities (or 500+ ?)</a:t>
            </a:r>
          </a:p>
          <a:p>
            <a:pPr lvl="0">
              <a:spcBef>
                <a:spcPts val="0"/>
              </a:spcBef>
            </a:pPr>
            <a:r>
              <a:rPr lang="en-GB" sz="1400" dirty="0"/>
              <a:t>Continue to build the OSCE association/foundation to be truly governed by a global members base</a:t>
            </a:r>
          </a:p>
          <a:p>
            <a:pPr lvl="0">
              <a:spcBef>
                <a:spcPts val="0"/>
              </a:spcBef>
            </a:pPr>
            <a:r>
              <a:rPr lang="en-GB" sz="1400" dirty="0"/>
              <a:t>Develop a </a:t>
            </a:r>
            <a:r>
              <a:rPr lang="en-GB" sz="1400" dirty="0" smtClean="0"/>
              <a:t>space </a:t>
            </a:r>
            <a:r>
              <a:rPr lang="en-GB" sz="1400" dirty="0"/>
              <a:t>for people to develop non-commercial or alternative projects on OSCE</a:t>
            </a:r>
          </a:p>
          <a:p>
            <a:pPr lvl="0">
              <a:spcBef>
                <a:spcPts val="0"/>
              </a:spcBef>
            </a:pPr>
            <a:r>
              <a:rPr lang="en-GB" sz="1400" dirty="0"/>
              <a:t>A</a:t>
            </a:r>
            <a:r>
              <a:rPr lang="en-GB" sz="1400" dirty="0" smtClean="0"/>
              <a:t> </a:t>
            </a:r>
            <a:r>
              <a:rPr lang="en-GB" sz="1400" dirty="0"/>
              <a:t>crowdsourcing/collaboration platform for people working on OSCE</a:t>
            </a:r>
          </a:p>
          <a:p>
            <a:pPr lvl="0">
              <a:spcBef>
                <a:spcPts val="0"/>
              </a:spcBef>
            </a:pPr>
            <a:r>
              <a:rPr lang="en-GB" sz="1400" dirty="0" smtClean="0"/>
              <a:t>People </a:t>
            </a:r>
            <a:r>
              <a:rPr lang="en-GB" sz="1400" dirty="0"/>
              <a:t>are enabled to make a living with OSCE projects</a:t>
            </a:r>
          </a:p>
          <a:p>
            <a:pPr lvl="0">
              <a:spcBef>
                <a:spcPts val="0"/>
              </a:spcBef>
            </a:pPr>
            <a:r>
              <a:rPr lang="en-GB" sz="1400" dirty="0"/>
              <a:t>Make OSCE ‘</a:t>
            </a:r>
            <a:r>
              <a:rPr lang="en-GB" sz="1400" dirty="0" err="1"/>
              <a:t>forkable</a:t>
            </a:r>
            <a:r>
              <a:rPr lang="en-GB" sz="1400" dirty="0"/>
              <a:t>’ so that OSCE-like projects/communities can emerge with their own identity and focus</a:t>
            </a:r>
          </a:p>
          <a:p>
            <a:pPr marL="0" indent="0">
              <a:spcBef>
                <a:spcPts val="0"/>
              </a:spcBef>
              <a:buNone/>
            </a:pPr>
            <a:r>
              <a:rPr lang="en-GB" sz="1400" b="1" dirty="0" smtClean="0"/>
              <a:t>SCIENCE/EDUCATION/OUTREACH</a:t>
            </a:r>
            <a:endParaRPr lang="en-GB" sz="1400" dirty="0"/>
          </a:p>
          <a:p>
            <a:pPr lvl="0">
              <a:spcBef>
                <a:spcPts val="0"/>
              </a:spcBef>
            </a:pPr>
            <a:r>
              <a:rPr lang="en-GB" sz="1400" dirty="0"/>
              <a:t>Develop a body of knowledge on OSCE through practical projects, events, forum discussions and (to a lesser extent) analysis of the concept</a:t>
            </a:r>
          </a:p>
          <a:p>
            <a:pPr lvl="0">
              <a:spcBef>
                <a:spcPts val="0"/>
              </a:spcBef>
            </a:pPr>
            <a:r>
              <a:rPr lang="en-GB" sz="1400" dirty="0"/>
              <a:t>Develop knowledge to make communication of OSCE compelling and understandable to support engagement</a:t>
            </a:r>
          </a:p>
          <a:p>
            <a:pPr lvl="0">
              <a:spcBef>
                <a:spcPts val="0"/>
              </a:spcBef>
            </a:pPr>
            <a:r>
              <a:rPr lang="en-GB" sz="1400" dirty="0"/>
              <a:t>Develop an educational toolkit, curriculum and resources for anyone to use to learn and teach the basic ideas of an OSCE in an inspirational way </a:t>
            </a:r>
            <a:r>
              <a:rPr lang="en-GB" sz="1400" i="1" dirty="0"/>
              <a:t>(which are actually used!)</a:t>
            </a:r>
            <a:endParaRPr lang="en-GB" sz="1400" dirty="0"/>
          </a:p>
          <a:p>
            <a:pPr marL="539750" lvl="1" indent="-184150">
              <a:spcBef>
                <a:spcPts val="0"/>
              </a:spcBef>
            </a:pPr>
            <a:r>
              <a:rPr lang="en-GB" sz="1400" dirty="0"/>
              <a:t>University-level curriculum about OSCE  </a:t>
            </a:r>
          </a:p>
          <a:p>
            <a:pPr lvl="0">
              <a:spcBef>
                <a:spcPts val="0"/>
              </a:spcBef>
            </a:pPr>
            <a:r>
              <a:rPr lang="en-GB" sz="1400" dirty="0"/>
              <a:t>Support the development of scientific research, papers, tools, resources and datasets that are available to all, to enable citizen science </a:t>
            </a:r>
          </a:p>
          <a:p>
            <a:pPr marL="0" indent="0">
              <a:spcBef>
                <a:spcPts val="0"/>
              </a:spcBef>
              <a:buNone/>
            </a:pPr>
            <a:r>
              <a:rPr lang="en-GB" sz="1400" b="1" dirty="0"/>
              <a:t>PROJECTS/ACTIONS</a:t>
            </a:r>
            <a:r>
              <a:rPr lang="en-GB" sz="1400" dirty="0"/>
              <a:t>     </a:t>
            </a:r>
          </a:p>
          <a:p>
            <a:pPr lvl="0">
              <a:spcBef>
                <a:spcPts val="0"/>
              </a:spcBef>
            </a:pPr>
            <a:r>
              <a:rPr lang="en-GB" sz="1400" dirty="0"/>
              <a:t>Conceive and deliver meaningful practice-focused projects that clarify and demonstrate the concept of </a:t>
            </a:r>
            <a:r>
              <a:rPr lang="en-GB" sz="1400" dirty="0" smtClean="0"/>
              <a:t>OSCE e.g. develop</a:t>
            </a:r>
          </a:p>
          <a:p>
            <a:pPr marL="539750" lvl="1" indent="-184150">
              <a:spcBef>
                <a:spcPts val="0"/>
              </a:spcBef>
            </a:pPr>
            <a:r>
              <a:rPr lang="en-GB" sz="1400" dirty="0" smtClean="0"/>
              <a:t>Practical </a:t>
            </a:r>
            <a:r>
              <a:rPr lang="en-GB" sz="1400" dirty="0"/>
              <a:t>and shareable resources e.g. toolboxes for sustainability  in makerspaces</a:t>
            </a:r>
          </a:p>
          <a:p>
            <a:pPr marL="539750" lvl="1" indent="-184150">
              <a:spcBef>
                <a:spcPts val="0"/>
              </a:spcBef>
            </a:pPr>
            <a:r>
              <a:rPr lang="en-GB" sz="1400" dirty="0" smtClean="0"/>
              <a:t>A </a:t>
            </a:r>
            <a:r>
              <a:rPr lang="en-GB" sz="1400" dirty="0"/>
              <a:t>Git-like distributed version control &amp; documentation system for Open Source Circular Hardware </a:t>
            </a:r>
          </a:p>
          <a:p>
            <a:pPr marL="539750" lvl="1" indent="-184150">
              <a:spcBef>
                <a:spcPts val="0"/>
              </a:spcBef>
            </a:pPr>
            <a:r>
              <a:rPr lang="en-GB" sz="1400" dirty="0" smtClean="0"/>
              <a:t>An </a:t>
            </a:r>
            <a:r>
              <a:rPr lang="en-GB" sz="1400" dirty="0"/>
              <a:t>open Cradle-to-Cradle database (either the existing C2C database is opened, or we create our own)</a:t>
            </a:r>
          </a:p>
          <a:p>
            <a:pPr marL="539750" lvl="1" indent="-184150">
              <a:spcBef>
                <a:spcPts val="0"/>
              </a:spcBef>
            </a:pPr>
            <a:r>
              <a:rPr lang="en-GB" sz="1400" dirty="0" smtClean="0"/>
              <a:t>Software </a:t>
            </a:r>
            <a:r>
              <a:rPr lang="en-GB" sz="1400" dirty="0"/>
              <a:t>solutions to enable every level of manufacturing (hobby to industry) to measure, publish and exchange inputs and outputs</a:t>
            </a:r>
          </a:p>
          <a:p>
            <a:pPr marL="539750" lvl="1" indent="-184150">
              <a:spcBef>
                <a:spcPts val="0"/>
              </a:spcBef>
            </a:pPr>
            <a:r>
              <a:rPr lang="en-GB" sz="1400" dirty="0"/>
              <a:t>Examples of large-scale, industrial collaboration on open source circular hardware - </a:t>
            </a:r>
            <a:r>
              <a:rPr lang="en-GB" sz="1400" dirty="0" err="1"/>
              <a:t>eg</a:t>
            </a:r>
            <a:r>
              <a:rPr lang="en-GB" sz="1400" dirty="0"/>
              <a:t> "the Linux of OSCE"</a:t>
            </a:r>
          </a:p>
        </p:txBody>
      </p:sp>
    </p:spTree>
    <p:extLst>
      <p:ext uri="{BB962C8B-B14F-4D97-AF65-F5344CB8AC3E}">
        <p14:creationId xmlns:p14="http://schemas.microsoft.com/office/powerpoint/2010/main" val="3055406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suggested objectives </a:t>
            </a:r>
            <a:r>
              <a:rPr lang="en-GB" dirty="0" smtClean="0"/>
              <a:t>(4)</a:t>
            </a:r>
            <a:endParaRPr lang="en-GB" dirty="0"/>
          </a:p>
        </p:txBody>
      </p:sp>
      <p:sp>
        <p:nvSpPr>
          <p:cNvPr id="3" name="Content Placeholder 2"/>
          <p:cNvSpPr>
            <a:spLocks noGrp="1"/>
          </p:cNvSpPr>
          <p:nvPr>
            <p:ph idx="1"/>
          </p:nvPr>
        </p:nvSpPr>
        <p:spPr/>
        <p:txBody>
          <a:bodyPr>
            <a:noAutofit/>
          </a:bodyPr>
          <a:lstStyle/>
          <a:p>
            <a:pPr marL="0" lvl="0" indent="0">
              <a:lnSpc>
                <a:spcPct val="100000"/>
              </a:lnSpc>
              <a:spcBef>
                <a:spcPts val="0"/>
              </a:spcBef>
            </a:pPr>
            <a:r>
              <a:rPr lang="en-GB" sz="1400" dirty="0" smtClean="0"/>
              <a:t>Establish </a:t>
            </a:r>
            <a:r>
              <a:rPr lang="en-GB" sz="1400" dirty="0"/>
              <a:t>a policy precedent </a:t>
            </a:r>
            <a:r>
              <a:rPr lang="en-GB" sz="1400" i="1" dirty="0"/>
              <a:t>(along the lines of existing governmental F/LOSS policies).</a:t>
            </a:r>
            <a:r>
              <a:rPr lang="en-GB" sz="1400" dirty="0"/>
              <a:t> For example: </a:t>
            </a:r>
            <a:endParaRPr lang="en-GB" sz="1400" dirty="0" smtClean="0"/>
          </a:p>
          <a:p>
            <a:pPr marL="457200" lvl="1" indent="0">
              <a:lnSpc>
                <a:spcPct val="100000"/>
              </a:lnSpc>
              <a:spcBef>
                <a:spcPts val="0"/>
              </a:spcBef>
            </a:pPr>
            <a:r>
              <a:rPr lang="en-GB" sz="1000" dirty="0" smtClean="0"/>
              <a:t>"</a:t>
            </a:r>
            <a:r>
              <a:rPr lang="en-GB" sz="1000" dirty="0"/>
              <a:t>Funds earmarked for Circular Economy, or government projects focused on Circular Economy, must use and produce open source solutions wherever possible. Where apparently not possible, documentation and explanations must be provided to back up such claims."</a:t>
            </a:r>
          </a:p>
          <a:p>
            <a:pPr marL="0" lvl="0" indent="0">
              <a:lnSpc>
                <a:spcPct val="100000"/>
              </a:lnSpc>
              <a:spcBef>
                <a:spcPts val="0"/>
              </a:spcBef>
            </a:pPr>
            <a:r>
              <a:rPr lang="en-GB" sz="1400" dirty="0"/>
              <a:t>Create a list of open international standards to promote as common ground for open source circular products   </a:t>
            </a:r>
          </a:p>
          <a:p>
            <a:pPr marL="0" lvl="0" indent="0">
              <a:lnSpc>
                <a:spcPct val="100000"/>
              </a:lnSpc>
              <a:spcBef>
                <a:spcPts val="0"/>
              </a:spcBef>
            </a:pPr>
            <a:r>
              <a:rPr lang="en-GB" sz="1400" dirty="0" smtClean="0"/>
              <a:t>The </a:t>
            </a:r>
            <a:r>
              <a:rPr lang="en-GB" sz="1400" dirty="0"/>
              <a:t>social/people side of supply-chain transparency is interlinked with Circular Economy</a:t>
            </a:r>
          </a:p>
          <a:p>
            <a:pPr marL="0" lvl="0" indent="0">
              <a:lnSpc>
                <a:spcPct val="100000"/>
              </a:lnSpc>
              <a:spcBef>
                <a:spcPts val="0"/>
              </a:spcBef>
            </a:pPr>
            <a:r>
              <a:rPr lang="en-GB" sz="1400" dirty="0" smtClean="0"/>
              <a:t>The </a:t>
            </a:r>
            <a:r>
              <a:rPr lang="en-GB" sz="1400" dirty="0"/>
              <a:t>issue of consumption is addressed in both Open Source and Circular </a:t>
            </a:r>
            <a:r>
              <a:rPr lang="en-GB" sz="1400" dirty="0" smtClean="0"/>
              <a:t>Economy</a:t>
            </a:r>
          </a:p>
          <a:p>
            <a:pPr marL="0" lvl="0" indent="0">
              <a:lnSpc>
                <a:spcPct val="100000"/>
              </a:lnSpc>
              <a:spcBef>
                <a:spcPts val="0"/>
              </a:spcBef>
            </a:pPr>
            <a:r>
              <a:rPr lang="en-GB" sz="1400" dirty="0" smtClean="0"/>
              <a:t>This would require proactively engaging with relevant policy / governance institutions </a:t>
            </a:r>
          </a:p>
          <a:p>
            <a:pPr marL="0" indent="0">
              <a:lnSpc>
                <a:spcPct val="100000"/>
              </a:lnSpc>
              <a:spcBef>
                <a:spcPts val="0"/>
              </a:spcBef>
            </a:pPr>
            <a:r>
              <a:rPr lang="en-GB" sz="1400" dirty="0" smtClean="0"/>
              <a:t>Becoming </a:t>
            </a:r>
            <a:r>
              <a:rPr lang="en-GB" sz="1400" dirty="0"/>
              <a:t>financially sustainable is a critical objective </a:t>
            </a:r>
            <a:r>
              <a:rPr lang="en-GB" sz="1400" dirty="0" smtClean="0"/>
              <a:t>and </a:t>
            </a:r>
            <a:r>
              <a:rPr lang="en-GB" sz="1400" dirty="0"/>
              <a:t>should be listed as one on our website. Currently, we are kind of dabbling in </a:t>
            </a:r>
            <a:r>
              <a:rPr lang="en-GB" sz="1400" dirty="0" smtClean="0"/>
              <a:t>OSCE. </a:t>
            </a:r>
            <a:endParaRPr lang="en-GB" sz="1400" dirty="0"/>
          </a:p>
          <a:p>
            <a:pPr marL="0" indent="0">
              <a:lnSpc>
                <a:spcPct val="100000"/>
              </a:lnSpc>
              <a:spcBef>
                <a:spcPts val="0"/>
              </a:spcBef>
            </a:pPr>
            <a:r>
              <a:rPr lang="en-GB" sz="1400" dirty="0" smtClean="0"/>
              <a:t>Need a roadmap of how to achieve this and collectively assess if this roadmap is feasible. OSCE could be a </a:t>
            </a:r>
            <a:r>
              <a:rPr lang="en-GB" sz="1400" dirty="0" err="1" smtClean="0"/>
              <a:t>cosmo</a:t>
            </a:r>
            <a:r>
              <a:rPr lang="en-GB" sz="1400" dirty="0" smtClean="0"/>
              <a:t>-localization platform - know global, fabricate local. All </a:t>
            </a:r>
            <a:r>
              <a:rPr lang="en-GB" sz="1400" dirty="0"/>
              <a:t>our contributions can be shared across the network and innovation communities in each major city (to begin with) can become circular production communities. </a:t>
            </a:r>
            <a:endParaRPr lang="en-GB" sz="1400" dirty="0" smtClean="0"/>
          </a:p>
          <a:p>
            <a:pPr marL="0" indent="0">
              <a:lnSpc>
                <a:spcPct val="100000"/>
              </a:lnSpc>
              <a:spcBef>
                <a:spcPts val="0"/>
              </a:spcBef>
            </a:pPr>
            <a:r>
              <a:rPr lang="en-GB" sz="1400" dirty="0" smtClean="0"/>
              <a:t>Each </a:t>
            </a:r>
            <a:r>
              <a:rPr lang="en-GB" sz="1400" dirty="0"/>
              <a:t>of this projects are long-term projects. Each by them self look like a venture on its own. F</a:t>
            </a:r>
            <a:r>
              <a:rPr lang="en-GB" sz="1400" dirty="0" smtClean="0"/>
              <a:t>irst </a:t>
            </a:r>
            <a:r>
              <a:rPr lang="en-GB" sz="1400" dirty="0"/>
              <a:t>recommendation would be to start using existing tools and </a:t>
            </a:r>
            <a:r>
              <a:rPr lang="en-GB" sz="1400" dirty="0" smtClean="0"/>
              <a:t>proven </a:t>
            </a:r>
            <a:r>
              <a:rPr lang="en-GB" sz="1400" dirty="0"/>
              <a:t>approaches. For example Wikis, Git-hub, Grab-Cad. If we are creating literacy in regard to Open Source and Circular Economy we should start using the available tools, not creating new ones. After we have experience we create better </a:t>
            </a:r>
            <a:r>
              <a:rPr lang="en-GB" sz="1400" dirty="0" smtClean="0"/>
              <a:t>solutions. We should commit to practice what we say. Instead of creating new methodologies, grab one and apply it. For instance: using IDEO’s circular design guide; applying for funds and projects; take action.</a:t>
            </a:r>
          </a:p>
          <a:p>
            <a:pPr marL="0" indent="0">
              <a:lnSpc>
                <a:spcPct val="100000"/>
              </a:lnSpc>
              <a:spcBef>
                <a:spcPts val="0"/>
              </a:spcBef>
            </a:pPr>
            <a:r>
              <a:rPr lang="en-GB" sz="1400" dirty="0" smtClean="0"/>
              <a:t>A sensible </a:t>
            </a:r>
            <a:r>
              <a:rPr lang="en-GB" sz="1400" dirty="0"/>
              <a:t>business model of how </a:t>
            </a:r>
            <a:r>
              <a:rPr lang="en-GB" sz="1400" dirty="0" err="1"/>
              <a:t>cosmo</a:t>
            </a:r>
            <a:r>
              <a:rPr lang="en-GB" sz="1400" dirty="0"/>
              <a:t>-localized innovation communities can actually achieve prosperity at very large scale if there is a critical mass of network innovation. The critical level is one in which each local innovation community in the network begins to produce significant output, large enough to start displacing a significant fraction of goods and services consumed from the mainstream economy. If we can maintain a significant year-on-year output of innovations, we can begin to lessen our capital requirement for mainstream goods and services. Theoretically, we should produce enough for each innovation community cooperative with surplus left over to sell into the mainstream market</a:t>
            </a:r>
            <a:r>
              <a:rPr lang="en-GB" sz="1400" dirty="0" smtClean="0"/>
              <a:t>.</a:t>
            </a:r>
            <a:endParaRPr lang="en-GB" sz="1400" dirty="0"/>
          </a:p>
          <a:p>
            <a:pPr marL="0" indent="0">
              <a:lnSpc>
                <a:spcPct val="100000"/>
              </a:lnSpc>
              <a:spcBef>
                <a:spcPts val="0"/>
              </a:spcBef>
            </a:pPr>
            <a:endParaRPr lang="en-GB" sz="1400" dirty="0"/>
          </a:p>
        </p:txBody>
      </p:sp>
    </p:spTree>
    <p:extLst>
      <p:ext uri="{BB962C8B-B14F-4D97-AF65-F5344CB8AC3E}">
        <p14:creationId xmlns:p14="http://schemas.microsoft.com/office/powerpoint/2010/main" val="4890913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535" y="112871"/>
            <a:ext cx="9387036" cy="6627246"/>
          </a:xfrm>
          <a:prstGeom prst="rect">
            <a:avLst/>
          </a:prstGeom>
        </p:spPr>
      </p:pic>
    </p:spTree>
    <p:extLst>
      <p:ext uri="{BB962C8B-B14F-4D97-AF65-F5344CB8AC3E}">
        <p14:creationId xmlns:p14="http://schemas.microsoft.com/office/powerpoint/2010/main" val="12649505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Lars’ vision</a:t>
            </a:r>
            <a:endParaRPr lang="en-GB" dirty="0"/>
          </a:p>
        </p:txBody>
      </p:sp>
      <p:sp>
        <p:nvSpPr>
          <p:cNvPr id="3" name="Content Placeholder 2"/>
          <p:cNvSpPr>
            <a:spLocks noGrp="1"/>
          </p:cNvSpPr>
          <p:nvPr>
            <p:ph idx="1"/>
          </p:nvPr>
        </p:nvSpPr>
        <p:spPr/>
        <p:txBody>
          <a:bodyPr>
            <a:noAutofit/>
          </a:bodyPr>
          <a:lstStyle/>
          <a:p>
            <a:r>
              <a:rPr lang="en-GB" sz="1600" dirty="0"/>
              <a:t>I like the ‘Days’ part in our name. And I like that we have some concrete resources/documentation for solutions on our homepage. Concrete solutions will help to grow and make impact. Behind most concrete solutions is an external partner. </a:t>
            </a:r>
          </a:p>
          <a:p>
            <a:r>
              <a:rPr lang="en-GB" sz="1600" dirty="0"/>
              <a:t> </a:t>
            </a:r>
            <a:r>
              <a:rPr lang="en-GB" sz="1600" dirty="0" smtClean="0"/>
              <a:t>How </a:t>
            </a:r>
            <a:r>
              <a:rPr lang="en-GB" sz="1600" dirty="0"/>
              <a:t>about we look for partners to post those concrete tutorials. We help them. And then we create a global event to celebrate each new tutorial inviting people to use it right away. For example ‘Global Smartphone Repair Day (I </a:t>
            </a:r>
            <a:r>
              <a:rPr lang="en-GB" sz="1600" dirty="0" err="1"/>
              <a:t>Fixit</a:t>
            </a:r>
            <a:r>
              <a:rPr lang="en-GB" sz="1600" dirty="0"/>
              <a:t>)’ is March 11 and around. From that day on March 11 will always be ‘Global Smartphone Repair Day’ and tutorial is available of course. But it will only be celebrated with a global event when it is published. And that way we try to fill up the calendar till it is full – and we have an ‘Open Source Circular Economy Year !’  </a:t>
            </a:r>
          </a:p>
          <a:p>
            <a:r>
              <a:rPr lang="en-GB" sz="1600" dirty="0"/>
              <a:t> </a:t>
            </a:r>
            <a:r>
              <a:rPr lang="en-GB" sz="1600" dirty="0" smtClean="0"/>
              <a:t>That </a:t>
            </a:r>
            <a:r>
              <a:rPr lang="en-GB" sz="1600" dirty="0"/>
              <a:t>is our long term vision: The </a:t>
            </a:r>
            <a:r>
              <a:rPr lang="en-GB" sz="1600" b="1" dirty="0"/>
              <a:t>Open Source Circular Economy Year</a:t>
            </a:r>
            <a:r>
              <a:rPr lang="en-GB" sz="1600" dirty="0"/>
              <a:t>! And we do it step by step. Tutorial after tutorial. With partner after partner. Trying to free infrastructure and solutions. Supporting people &amp; companies with making things Open Source, campaigning and advertising their solutions.</a:t>
            </a:r>
          </a:p>
          <a:p>
            <a:r>
              <a:rPr lang="en-GB" sz="1600" dirty="0"/>
              <a:t> </a:t>
            </a:r>
            <a:r>
              <a:rPr lang="en-GB" sz="1600" dirty="0" smtClean="0"/>
              <a:t>365 </a:t>
            </a:r>
            <a:r>
              <a:rPr lang="en-GB" sz="1600" dirty="0"/>
              <a:t>– this reflects the complexity of the goal (an Open Source Circular Economy) but breaks it down into small steps. If we are ambitious for now we could do … maybe 5 a year. </a:t>
            </a:r>
          </a:p>
          <a:p>
            <a:r>
              <a:rPr lang="en-GB" sz="1600" dirty="0"/>
              <a:t> </a:t>
            </a:r>
            <a:r>
              <a:rPr lang="en-GB" sz="1600" dirty="0" smtClean="0"/>
              <a:t>There </a:t>
            </a:r>
            <a:r>
              <a:rPr lang="en-GB" sz="1600" dirty="0"/>
              <a:t>are already ideas for future tutorials on the forum. And I got some more. They key part is that those tutorials can then be </a:t>
            </a:r>
            <a:r>
              <a:rPr lang="en-GB" sz="1600" b="1" dirty="0"/>
              <a:t>very concrete</a:t>
            </a:r>
            <a:r>
              <a:rPr lang="en-GB" sz="1600" dirty="0"/>
              <a:t>! That helps to focus. And the projects that are successful long term have usually something really concrete. Our question is to vague. An ‘Open Source Factory To Recycle Batteries’. That would make sense.  </a:t>
            </a:r>
          </a:p>
          <a:p>
            <a:r>
              <a:rPr lang="en-GB" sz="1600" dirty="0"/>
              <a:t> </a:t>
            </a:r>
            <a:r>
              <a:rPr lang="en-GB" sz="1600" dirty="0" smtClean="0"/>
              <a:t>To </a:t>
            </a:r>
            <a:r>
              <a:rPr lang="en-GB" sz="1600" dirty="0"/>
              <a:t>facilitate, inspire change and provide practical action towards a circular economy by exploring, enabling practical examples, sharing, using and advocating for an Open Source approach    </a:t>
            </a:r>
          </a:p>
          <a:p>
            <a:pPr marL="0" indent="0">
              <a:buNone/>
            </a:pPr>
            <a:endParaRPr lang="en-GB" sz="1600" dirty="0"/>
          </a:p>
        </p:txBody>
      </p:sp>
    </p:spTree>
    <p:extLst>
      <p:ext uri="{BB962C8B-B14F-4D97-AF65-F5344CB8AC3E}">
        <p14:creationId xmlns:p14="http://schemas.microsoft.com/office/powerpoint/2010/main" val="30393698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Objectives with measures</a:t>
            </a:r>
          </a:p>
        </p:txBody>
      </p:sp>
      <p:sp>
        <p:nvSpPr>
          <p:cNvPr id="3" name="Content Placeholder 2"/>
          <p:cNvSpPr>
            <a:spLocks noGrp="1"/>
          </p:cNvSpPr>
          <p:nvPr>
            <p:ph idx="1"/>
          </p:nvPr>
        </p:nvSpPr>
        <p:spPr/>
        <p:txBody>
          <a:bodyPr>
            <a:normAutofit fontScale="70000" lnSpcReduction="20000"/>
          </a:bodyPr>
          <a:lstStyle/>
          <a:p>
            <a:r>
              <a:rPr lang="en-GB" dirty="0" smtClean="0"/>
              <a:t>How </a:t>
            </a:r>
            <a:r>
              <a:rPr lang="en-GB" dirty="0"/>
              <a:t>will we get there</a:t>
            </a:r>
            <a:r>
              <a:rPr lang="en-GB" dirty="0" smtClean="0"/>
              <a:t>?</a:t>
            </a:r>
          </a:p>
          <a:p>
            <a:r>
              <a:rPr lang="en-GB" dirty="0" smtClean="0"/>
              <a:t>Examples:</a:t>
            </a:r>
          </a:p>
          <a:p>
            <a:pPr lvl="1"/>
            <a:r>
              <a:rPr lang="en-GB" dirty="0" smtClean="0"/>
              <a:t>Develop and share 365 concrete solutions</a:t>
            </a:r>
          </a:p>
          <a:p>
            <a:pPr lvl="1"/>
            <a:r>
              <a:rPr lang="en-GB" dirty="0" smtClean="0"/>
              <a:t>1,000 research centres globally contributing OSCE solutions</a:t>
            </a:r>
          </a:p>
          <a:p>
            <a:pPr lvl="1"/>
            <a:r>
              <a:rPr lang="en-GB" dirty="0" smtClean="0"/>
              <a:t>Develop university and school courses around OSCE</a:t>
            </a:r>
          </a:p>
          <a:p>
            <a:pPr lvl="1"/>
            <a:r>
              <a:rPr lang="en-GB" dirty="0"/>
              <a:t>Take a hands on approach to create and share practical solutions</a:t>
            </a:r>
          </a:p>
          <a:p>
            <a:pPr lvl="1"/>
            <a:r>
              <a:rPr lang="en-GB" dirty="0"/>
              <a:t>Stimulate an Open Source-Circular Economy </a:t>
            </a:r>
            <a:r>
              <a:rPr lang="en-GB" dirty="0" smtClean="0"/>
              <a:t>debate</a:t>
            </a:r>
          </a:p>
          <a:p>
            <a:pPr lvl="1"/>
            <a:r>
              <a:rPr lang="en-GB" dirty="0" smtClean="0"/>
              <a:t>Develop and support local events</a:t>
            </a:r>
          </a:p>
          <a:p>
            <a:pPr lvl="1"/>
            <a:r>
              <a:rPr lang="en-GB" dirty="0" smtClean="0"/>
              <a:t>Develop and support projects</a:t>
            </a:r>
          </a:p>
          <a:p>
            <a:pPr lvl="1"/>
            <a:r>
              <a:rPr lang="en-GB" dirty="0" smtClean="0"/>
              <a:t>Provide openly accessible circular solutions</a:t>
            </a:r>
          </a:p>
          <a:p>
            <a:pPr lvl="1"/>
            <a:r>
              <a:rPr lang="en-GB" dirty="0"/>
              <a:t>Shape and contribute to the CE debate through development of citizen and community focused projects and activities based on OS</a:t>
            </a:r>
          </a:p>
          <a:p>
            <a:pPr lvl="1"/>
            <a:r>
              <a:rPr lang="en-GB" dirty="0"/>
              <a:t>Enable OSCE through outreach activities such as campaigning and evidence building and knowledge development to inform policy-making to support an OSCE</a:t>
            </a:r>
          </a:p>
          <a:p>
            <a:pPr lvl="1"/>
            <a:r>
              <a:rPr lang="en-GB" dirty="0"/>
              <a:t>Establish a self-sustainable OSCE organisation and global community</a:t>
            </a:r>
          </a:p>
          <a:p>
            <a:pPr lvl="1"/>
            <a:r>
              <a:rPr lang="en-GB" dirty="0"/>
              <a:t>Build foundational knowledge and practical guidance on OSCE for educational purposes</a:t>
            </a:r>
          </a:p>
          <a:p>
            <a:pPr lvl="1"/>
            <a:r>
              <a:rPr lang="en-GB" dirty="0"/>
              <a:t>Undertake practical projects that contribute to the development of the OSCE concept</a:t>
            </a:r>
          </a:p>
          <a:p>
            <a:pPr lvl="1"/>
            <a:endParaRPr lang="en-GB" dirty="0" smtClean="0"/>
          </a:p>
          <a:p>
            <a:pPr lvl="1"/>
            <a:endParaRPr lang="en-GB" dirty="0" smtClean="0"/>
          </a:p>
          <a:p>
            <a:pPr lvl="1"/>
            <a:endParaRPr lang="en-GB" dirty="0"/>
          </a:p>
          <a:p>
            <a:endParaRPr lang="en-GB" dirty="0"/>
          </a:p>
        </p:txBody>
      </p:sp>
    </p:spTree>
    <p:extLst>
      <p:ext uri="{BB962C8B-B14F-4D97-AF65-F5344CB8AC3E}">
        <p14:creationId xmlns:p14="http://schemas.microsoft.com/office/powerpoint/2010/main" val="10220278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a:t>
            </a:r>
            <a:endParaRPr lang="en-GB" dirty="0"/>
          </a:p>
        </p:txBody>
      </p:sp>
      <p:sp>
        <p:nvSpPr>
          <p:cNvPr id="3" name="Content Placeholder 2"/>
          <p:cNvSpPr>
            <a:spLocks noGrp="1"/>
          </p:cNvSpPr>
          <p:nvPr>
            <p:ph idx="1"/>
          </p:nvPr>
        </p:nvSpPr>
        <p:spPr/>
        <p:txBody>
          <a:bodyPr>
            <a:normAutofit fontScale="70000" lnSpcReduction="20000"/>
          </a:bodyPr>
          <a:lstStyle/>
          <a:p>
            <a:pPr fontAlgn="base"/>
            <a:r>
              <a:rPr lang="en-GB" dirty="0">
                <a:latin typeface="Arial" panose="020B0604020202020204" pitchFamily="34" charset="0"/>
                <a:ea typeface="Arial" panose="020B0604020202020204" pitchFamily="34" charset="0"/>
              </a:rPr>
              <a:t>What are the outputs that make a difference? How do we measure success? By doing more events, or by keeping stable the amount of cities involved? By the amount of projects that are initiated in our platform?</a:t>
            </a:r>
            <a:endParaRPr lang="en-GB" dirty="0"/>
          </a:p>
          <a:p>
            <a:pPr fontAlgn="base"/>
            <a:r>
              <a:rPr lang="en-GB" b="1" i="1" dirty="0" smtClean="0"/>
              <a:t>Connect </a:t>
            </a:r>
            <a:r>
              <a:rPr lang="en-GB" b="1" i="1" dirty="0"/>
              <a:t>and stimulate</a:t>
            </a:r>
            <a:r>
              <a:rPr lang="en-GB" i="1" dirty="0"/>
              <a:t> - create practical examples</a:t>
            </a:r>
          </a:p>
          <a:p>
            <a:pPr fontAlgn="base"/>
            <a:r>
              <a:rPr lang="en-GB" b="1" i="1" dirty="0"/>
              <a:t>Review and evidence</a:t>
            </a:r>
          </a:p>
          <a:p>
            <a:pPr fontAlgn="base"/>
            <a:r>
              <a:rPr lang="en-GB" b="1" i="1" dirty="0"/>
              <a:t>Communicate and champion</a:t>
            </a:r>
          </a:p>
          <a:p>
            <a:pPr fontAlgn="base"/>
            <a:r>
              <a:rPr lang="en-GB" b="1" dirty="0" smtClean="0"/>
              <a:t>Connecting </a:t>
            </a:r>
            <a:r>
              <a:rPr lang="en-GB" b="1" dirty="0"/>
              <a:t>and facilitating dialogue from further afield, </a:t>
            </a:r>
            <a:r>
              <a:rPr lang="en-GB" dirty="0"/>
              <a:t>open up to wider perspectives to identify and showcase international best-practice</a:t>
            </a:r>
          </a:p>
          <a:p>
            <a:pPr fontAlgn="base"/>
            <a:r>
              <a:rPr lang="en-GB" b="1" dirty="0"/>
              <a:t>Collaborate and open standards</a:t>
            </a:r>
            <a:r>
              <a:rPr lang="en-GB" dirty="0"/>
              <a:t> across countries and industries</a:t>
            </a:r>
          </a:p>
          <a:p>
            <a:pPr fontAlgn="base"/>
            <a:r>
              <a:rPr lang="en-GB" b="1" dirty="0"/>
              <a:t>Create knowledge of how resources flow throughout our system</a:t>
            </a:r>
            <a:endParaRPr lang="en-GB" dirty="0"/>
          </a:p>
          <a:p>
            <a:pPr fontAlgn="base"/>
            <a:r>
              <a:rPr lang="en-GB" b="1" dirty="0"/>
              <a:t>Share and use the good solutions,</a:t>
            </a:r>
            <a:r>
              <a:rPr lang="en-GB" dirty="0"/>
              <a:t> build upon them and improve them, for the benefit of our planet and our society</a:t>
            </a:r>
          </a:p>
          <a:p>
            <a:pPr fontAlgn="base"/>
            <a:r>
              <a:rPr lang="en-GB" b="1" dirty="0"/>
              <a:t>Champion and develop products that can be understood, taken apart and repaired</a:t>
            </a:r>
            <a:endParaRPr lang="en-GB" dirty="0"/>
          </a:p>
          <a:p>
            <a:r>
              <a:rPr lang="en-GB" b="1" dirty="0"/>
              <a:t>Advocate and create greater transparency </a:t>
            </a:r>
            <a:r>
              <a:rPr lang="en-GB" dirty="0"/>
              <a:t>in manufacturing processes and material production</a:t>
            </a:r>
          </a:p>
        </p:txBody>
      </p:sp>
    </p:spTree>
    <p:extLst>
      <p:ext uri="{BB962C8B-B14F-4D97-AF65-F5344CB8AC3E}">
        <p14:creationId xmlns:p14="http://schemas.microsoft.com/office/powerpoint/2010/main" val="7601207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Stakeholders</a:t>
            </a:r>
            <a:endParaRPr lang="en-GB" dirty="0"/>
          </a:p>
        </p:txBody>
      </p:sp>
      <p:sp>
        <p:nvSpPr>
          <p:cNvPr id="3" name="Content Placeholder 2"/>
          <p:cNvSpPr>
            <a:spLocks noGrp="1"/>
          </p:cNvSpPr>
          <p:nvPr>
            <p:ph idx="1"/>
          </p:nvPr>
        </p:nvSpPr>
        <p:spPr/>
        <p:txBody>
          <a:bodyPr/>
          <a:lstStyle/>
          <a:p>
            <a:r>
              <a:rPr lang="en-GB" dirty="0" err="1" smtClean="0"/>
              <a:t>BoST</a:t>
            </a:r>
            <a:endParaRPr lang="en-GB" dirty="0" smtClean="0"/>
          </a:p>
          <a:p>
            <a:r>
              <a:rPr lang="en-GB" dirty="0"/>
              <a:t>Event </a:t>
            </a:r>
            <a:r>
              <a:rPr lang="en-GB" dirty="0" smtClean="0"/>
              <a:t>organisers</a:t>
            </a:r>
            <a:endParaRPr lang="en-GB" dirty="0"/>
          </a:p>
          <a:p>
            <a:r>
              <a:rPr lang="en-GB" dirty="0" smtClean="0"/>
              <a:t>Universities (students, researchers)</a:t>
            </a:r>
            <a:endParaRPr lang="en-GB" dirty="0"/>
          </a:p>
          <a:p>
            <a:r>
              <a:rPr lang="en-GB" dirty="0" smtClean="0"/>
              <a:t>Educational institutions</a:t>
            </a:r>
          </a:p>
          <a:p>
            <a:r>
              <a:rPr lang="en-GB" dirty="0" err="1" smtClean="0"/>
              <a:t>Fablabs</a:t>
            </a:r>
            <a:endParaRPr lang="en-GB" dirty="0" smtClean="0"/>
          </a:p>
          <a:p>
            <a:r>
              <a:rPr lang="en-GB" dirty="0" smtClean="0"/>
              <a:t>Industry</a:t>
            </a:r>
          </a:p>
          <a:p>
            <a:r>
              <a:rPr lang="en-GB" dirty="0" smtClean="0"/>
              <a:t>Government </a:t>
            </a:r>
          </a:p>
          <a:p>
            <a:r>
              <a:rPr lang="en-GB" dirty="0" smtClean="0"/>
              <a:t>Community organisations </a:t>
            </a:r>
          </a:p>
        </p:txBody>
      </p:sp>
    </p:spTree>
    <p:extLst>
      <p:ext uri="{BB962C8B-B14F-4D97-AF65-F5344CB8AC3E}">
        <p14:creationId xmlns:p14="http://schemas.microsoft.com/office/powerpoint/2010/main" val="24354876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OSCE Board of Stewards</a:t>
            </a:r>
            <a:endParaRPr lang="en-GB" dirty="0"/>
          </a:p>
        </p:txBody>
      </p:sp>
      <p:sp>
        <p:nvSpPr>
          <p:cNvPr id="3" name="Content Placeholder 2"/>
          <p:cNvSpPr>
            <a:spLocks noGrp="1"/>
          </p:cNvSpPr>
          <p:nvPr>
            <p:ph idx="1"/>
          </p:nvPr>
        </p:nvSpPr>
        <p:spPr/>
        <p:txBody>
          <a:bodyPr>
            <a:normAutofit/>
          </a:bodyPr>
          <a:lstStyle/>
          <a:p>
            <a:r>
              <a:rPr lang="en-GB" dirty="0" smtClean="0"/>
              <a:t>Caretakers whose </a:t>
            </a:r>
            <a:r>
              <a:rPr lang="en-GB" dirty="0"/>
              <a:t>roles involve stewarding the community </a:t>
            </a:r>
            <a:r>
              <a:rPr lang="en-GB" dirty="0" smtClean="0"/>
              <a:t>by:</a:t>
            </a:r>
          </a:p>
          <a:p>
            <a:pPr lvl="1"/>
            <a:r>
              <a:rPr lang="en-GB" dirty="0" smtClean="0"/>
              <a:t>Nurturing </a:t>
            </a:r>
            <a:r>
              <a:rPr lang="en-GB" dirty="0"/>
              <a:t>communication between members of the </a:t>
            </a:r>
            <a:r>
              <a:rPr lang="en-GB" dirty="0" smtClean="0"/>
              <a:t>community</a:t>
            </a:r>
          </a:p>
          <a:p>
            <a:pPr lvl="1"/>
            <a:r>
              <a:rPr lang="en-GB" dirty="0" smtClean="0"/>
              <a:t>Ensuring </a:t>
            </a:r>
            <a:r>
              <a:rPr lang="en-GB" dirty="0"/>
              <a:t>a general sense of shared values and cooperation </a:t>
            </a:r>
            <a:endParaRPr lang="en-GB" dirty="0" smtClean="0"/>
          </a:p>
          <a:p>
            <a:pPr lvl="1"/>
            <a:r>
              <a:rPr lang="en-GB" dirty="0"/>
              <a:t>M</a:t>
            </a:r>
            <a:r>
              <a:rPr lang="en-GB" dirty="0" smtClean="0"/>
              <a:t>aintaining </a:t>
            </a:r>
            <a:r>
              <a:rPr lang="en-GB" dirty="0"/>
              <a:t>practical and administrative matters that are necessary for the ongoing activities of the </a:t>
            </a:r>
            <a:r>
              <a:rPr lang="en-GB" dirty="0" smtClean="0"/>
              <a:t>community</a:t>
            </a:r>
          </a:p>
          <a:p>
            <a:pPr lvl="2"/>
            <a:r>
              <a:rPr lang="en-GB" dirty="0"/>
              <a:t>Participate in monthly meetings</a:t>
            </a:r>
          </a:p>
          <a:p>
            <a:pPr lvl="2"/>
            <a:r>
              <a:rPr lang="en-GB" dirty="0"/>
              <a:t>Maintain the platform and website</a:t>
            </a:r>
          </a:p>
          <a:p>
            <a:endParaRPr lang="en-GB" dirty="0" smtClean="0"/>
          </a:p>
          <a:p>
            <a:r>
              <a:rPr lang="en-GB" dirty="0" smtClean="0"/>
              <a:t>Anyone </a:t>
            </a:r>
            <a:r>
              <a:rPr lang="en-GB" dirty="0"/>
              <a:t>who is willing can join the </a:t>
            </a:r>
            <a:r>
              <a:rPr lang="en-GB" dirty="0" err="1"/>
              <a:t>BoST</a:t>
            </a:r>
            <a:r>
              <a:rPr lang="en-GB" dirty="0"/>
              <a:t>. The </a:t>
            </a:r>
            <a:r>
              <a:rPr lang="en-GB" dirty="0" err="1"/>
              <a:t>BoST</a:t>
            </a:r>
            <a:r>
              <a:rPr lang="en-GB" dirty="0"/>
              <a:t> is permanently </a:t>
            </a:r>
            <a:r>
              <a:rPr lang="en-GB" dirty="0">
                <a:hlinkClick r:id="rId2"/>
              </a:rPr>
              <a:t>open</a:t>
            </a:r>
            <a:endParaRPr lang="en-GB" dirty="0"/>
          </a:p>
          <a:p>
            <a:endParaRPr lang="en-GB" dirty="0"/>
          </a:p>
        </p:txBody>
      </p:sp>
    </p:spTree>
    <p:extLst>
      <p:ext uri="{BB962C8B-B14F-4D97-AF65-F5344CB8AC3E}">
        <p14:creationId xmlns:p14="http://schemas.microsoft.com/office/powerpoint/2010/main" val="35787765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Stewards</a:t>
            </a:r>
            <a:endParaRPr lang="en-GB" dirty="0"/>
          </a:p>
        </p:txBody>
      </p:sp>
      <p:sp>
        <p:nvSpPr>
          <p:cNvPr id="3" name="Content Placeholder 2"/>
          <p:cNvSpPr>
            <a:spLocks noGrp="1"/>
          </p:cNvSpPr>
          <p:nvPr>
            <p:ph idx="1"/>
          </p:nvPr>
        </p:nvSpPr>
        <p:spPr>
          <a:xfrm>
            <a:off x="1066800" y="1569152"/>
            <a:ext cx="4715107" cy="4351338"/>
          </a:xfrm>
        </p:spPr>
        <p:txBody>
          <a:bodyPr>
            <a:noAutofit/>
          </a:bodyPr>
          <a:lstStyle/>
          <a:p>
            <a:pPr marL="0" indent="0">
              <a:buNone/>
            </a:pPr>
            <a:r>
              <a:rPr lang="en-GB" sz="1600" b="1" dirty="0" smtClean="0"/>
              <a:t>Acting Board</a:t>
            </a:r>
            <a:endParaRPr lang="en-GB" sz="1600" b="1" dirty="0"/>
          </a:p>
          <a:p>
            <a:pPr fontAlgn="base"/>
            <a:r>
              <a:rPr lang="en-GB" sz="1600" dirty="0" smtClean="0"/>
              <a:t>Lars </a:t>
            </a:r>
            <a:r>
              <a:rPr lang="en-GB" sz="1600" dirty="0"/>
              <a:t>Zimmerman</a:t>
            </a:r>
          </a:p>
          <a:p>
            <a:pPr fontAlgn="base"/>
            <a:r>
              <a:rPr lang="en-GB" sz="1600" dirty="0" err="1"/>
              <a:t>Gien</a:t>
            </a:r>
            <a:r>
              <a:rPr lang="en-GB" sz="1600" dirty="0"/>
              <a:t> Wong</a:t>
            </a:r>
          </a:p>
          <a:p>
            <a:pPr fontAlgn="base"/>
            <a:r>
              <a:rPr lang="en-GB" sz="1600" dirty="0"/>
              <a:t>Sharon </a:t>
            </a:r>
            <a:r>
              <a:rPr lang="en-GB" sz="1600" dirty="0" err="1"/>
              <a:t>Prendeville</a:t>
            </a:r>
            <a:endParaRPr lang="en-GB" sz="1600" dirty="0"/>
          </a:p>
          <a:p>
            <a:pPr fontAlgn="base"/>
            <a:r>
              <a:rPr lang="en-GB" sz="1600" dirty="0"/>
              <a:t>Silvia </a:t>
            </a:r>
            <a:r>
              <a:rPr lang="en-GB" sz="1600" dirty="0" err="1"/>
              <a:t>Leahu-Aluas</a:t>
            </a:r>
            <a:endParaRPr lang="en-GB" sz="1600" dirty="0"/>
          </a:p>
          <a:p>
            <a:pPr fontAlgn="base"/>
            <a:r>
              <a:rPr lang="en-GB" sz="1600" dirty="0"/>
              <a:t>Seigo Robinson</a:t>
            </a:r>
          </a:p>
          <a:p>
            <a:pPr fontAlgn="base"/>
            <a:r>
              <a:rPr lang="en-GB" sz="1600" dirty="0"/>
              <a:t>Jose </a:t>
            </a:r>
            <a:r>
              <a:rPr lang="en-GB" sz="1600" dirty="0" err="1"/>
              <a:t>Urra</a:t>
            </a:r>
            <a:endParaRPr lang="en-GB" sz="1600" dirty="0"/>
          </a:p>
          <a:p>
            <a:pPr fontAlgn="base"/>
            <a:r>
              <a:rPr lang="en-GB" sz="1600" dirty="0"/>
              <a:t>Ricardo </a:t>
            </a:r>
            <a:r>
              <a:rPr lang="en-GB" sz="1600" dirty="0" err="1"/>
              <a:t>Rugeles</a:t>
            </a:r>
            <a:endParaRPr lang="en-GB" sz="1600" dirty="0"/>
          </a:p>
          <a:p>
            <a:pPr fontAlgn="base"/>
            <a:r>
              <a:rPr lang="en-GB" sz="1600" dirty="0" err="1"/>
              <a:t>JuliaP</a:t>
            </a:r>
            <a:endParaRPr lang="en-GB" sz="1600" dirty="0"/>
          </a:p>
          <a:p>
            <a:pPr fontAlgn="base"/>
            <a:r>
              <a:rPr lang="en-GB" sz="1600" dirty="0" smtClean="0"/>
              <a:t>Anastasia </a:t>
            </a:r>
            <a:r>
              <a:rPr lang="en-GB" sz="1600" dirty="0" err="1" smtClean="0"/>
              <a:t>Nikulina</a:t>
            </a:r>
            <a:endParaRPr lang="en-GB" sz="1600" dirty="0" smtClean="0"/>
          </a:p>
          <a:p>
            <a:pPr fontAlgn="base"/>
            <a:r>
              <a:rPr lang="en-GB" sz="1600" dirty="0" smtClean="0"/>
              <a:t>Qing </a:t>
            </a:r>
            <a:r>
              <a:rPr lang="en-GB" sz="1600" dirty="0" err="1"/>
              <a:t>Xiuqing</a:t>
            </a:r>
            <a:r>
              <a:rPr lang="en-GB" sz="1600" dirty="0"/>
              <a:t> Zhang</a:t>
            </a:r>
          </a:p>
          <a:p>
            <a:pPr fontAlgn="base"/>
            <a:r>
              <a:rPr lang="en-GB" sz="1600" dirty="0"/>
              <a:t>Johnny </a:t>
            </a:r>
            <a:r>
              <a:rPr lang="en-GB" sz="1600" dirty="0" err="1"/>
              <a:t>Kerkhof</a:t>
            </a:r>
            <a:endParaRPr lang="en-GB" sz="1600" dirty="0"/>
          </a:p>
          <a:p>
            <a:pPr fontAlgn="base"/>
            <a:r>
              <a:rPr lang="en-GB" sz="1600" dirty="0" err="1"/>
              <a:t>Frans</a:t>
            </a:r>
            <a:r>
              <a:rPr lang="en-GB" sz="1600" dirty="0"/>
              <a:t> </a:t>
            </a:r>
            <a:r>
              <a:rPr lang="en-GB" sz="1600" dirty="0" err="1" smtClean="0"/>
              <a:t>Prins</a:t>
            </a:r>
            <a:endParaRPr lang="en-GB" sz="1600" dirty="0" smtClean="0"/>
          </a:p>
          <a:p>
            <a:pPr fontAlgn="base"/>
            <a:r>
              <a:rPr lang="en-GB" sz="1600" dirty="0" err="1" smtClean="0"/>
              <a:t>Nikusha</a:t>
            </a:r>
            <a:endParaRPr lang="en-GB" sz="1600" dirty="0"/>
          </a:p>
        </p:txBody>
      </p:sp>
      <p:sp>
        <p:nvSpPr>
          <p:cNvPr id="4" name="Content Placeholder 2"/>
          <p:cNvSpPr txBox="1">
            <a:spLocks/>
          </p:cNvSpPr>
          <p:nvPr/>
        </p:nvSpPr>
        <p:spPr>
          <a:xfrm>
            <a:off x="5295900" y="1569152"/>
            <a:ext cx="471510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1600" b="1" dirty="0" smtClean="0"/>
              <a:t>Former</a:t>
            </a:r>
          </a:p>
          <a:p>
            <a:pPr fontAlgn="base"/>
            <a:r>
              <a:rPr lang="en-GB" sz="1600" dirty="0" smtClean="0"/>
              <a:t>Transition </a:t>
            </a:r>
            <a:r>
              <a:rPr lang="en-GB" sz="1600" dirty="0" err="1" smtClean="0"/>
              <a:t>Maike</a:t>
            </a:r>
            <a:endParaRPr lang="en-GB" sz="1600" dirty="0" smtClean="0"/>
          </a:p>
          <a:p>
            <a:pPr fontAlgn="base"/>
            <a:r>
              <a:rPr lang="en-GB" sz="1600" dirty="0" smtClean="0"/>
              <a:t>Sam </a:t>
            </a:r>
            <a:r>
              <a:rPr lang="en-GB" sz="1600" dirty="0" err="1" smtClean="0"/>
              <a:t>Muirhead</a:t>
            </a:r>
            <a:endParaRPr lang="en-GB" sz="1600" dirty="0" smtClean="0"/>
          </a:p>
          <a:p>
            <a:pPr fontAlgn="base"/>
            <a:r>
              <a:rPr lang="en-GB" sz="1600" dirty="0" err="1" smtClean="0"/>
              <a:t>Timothee</a:t>
            </a:r>
            <a:r>
              <a:rPr lang="en-GB" sz="1600" dirty="0" smtClean="0"/>
              <a:t> Gosselin</a:t>
            </a:r>
          </a:p>
          <a:p>
            <a:pPr fontAlgn="base"/>
            <a:r>
              <a:rPr lang="en-GB" sz="1600" dirty="0" smtClean="0"/>
              <a:t>Erica Purvis</a:t>
            </a:r>
          </a:p>
          <a:p>
            <a:endParaRPr lang="en-GB" sz="1600" dirty="0"/>
          </a:p>
        </p:txBody>
      </p:sp>
    </p:spTree>
    <p:extLst>
      <p:ext uri="{BB962C8B-B14F-4D97-AF65-F5344CB8AC3E}">
        <p14:creationId xmlns:p14="http://schemas.microsoft.com/office/powerpoint/2010/main" val="2753498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reminder of successes/failures to date</a:t>
            </a:r>
            <a:endParaRPr lang="en-GB" dirty="0"/>
          </a:p>
        </p:txBody>
      </p:sp>
      <p:sp>
        <p:nvSpPr>
          <p:cNvPr id="3" name="Content Placeholder 2"/>
          <p:cNvSpPr>
            <a:spLocks noGrp="1"/>
          </p:cNvSpPr>
          <p:nvPr>
            <p:ph idx="1"/>
          </p:nvPr>
        </p:nvSpPr>
        <p:spPr/>
        <p:txBody>
          <a:bodyPr/>
          <a:lstStyle/>
          <a:p>
            <a:r>
              <a:rPr lang="en-GB" dirty="0" smtClean="0"/>
              <a:t>[Discussion / group input]</a:t>
            </a:r>
          </a:p>
          <a:p>
            <a:r>
              <a:rPr lang="en-GB" dirty="0" smtClean="0"/>
              <a:t>Examples:</a:t>
            </a:r>
          </a:p>
          <a:p>
            <a:pPr lvl="1"/>
            <a:r>
              <a:rPr lang="en-GB" dirty="0" smtClean="0"/>
              <a:t>70+ events in year 2</a:t>
            </a:r>
          </a:p>
          <a:p>
            <a:pPr lvl="1"/>
            <a:r>
              <a:rPr lang="en-GB" dirty="0" smtClean="0"/>
              <a:t>Some great projects initiated</a:t>
            </a:r>
          </a:p>
          <a:p>
            <a:pPr lvl="1"/>
            <a:r>
              <a:rPr lang="en-GB" dirty="0" smtClean="0"/>
              <a:t>Forum can be confusing to use</a:t>
            </a:r>
          </a:p>
          <a:p>
            <a:pPr lvl="1"/>
            <a:r>
              <a:rPr lang="en-GB" dirty="0" smtClean="0"/>
              <a:t>Contributions are reducing, centred around a few key people</a:t>
            </a:r>
          </a:p>
          <a:p>
            <a:pPr lvl="1"/>
            <a:r>
              <a:rPr lang="en-GB" dirty="0" smtClean="0"/>
              <a:t>Lack of quality and continuing improvements to solutions</a:t>
            </a:r>
            <a:endParaRPr lang="en-GB" dirty="0"/>
          </a:p>
        </p:txBody>
      </p:sp>
    </p:spTree>
    <p:extLst>
      <p:ext uri="{BB962C8B-B14F-4D97-AF65-F5344CB8AC3E}">
        <p14:creationId xmlns:p14="http://schemas.microsoft.com/office/powerpoint/2010/main" val="2162960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High-level summary</a:t>
            </a:r>
            <a:endParaRPr lang="en-GB" dirty="0"/>
          </a:p>
        </p:txBody>
      </p:sp>
      <p:sp>
        <p:nvSpPr>
          <p:cNvPr id="3" name="Content Placeholder 2"/>
          <p:cNvSpPr>
            <a:spLocks noGrp="1"/>
          </p:cNvSpPr>
          <p:nvPr>
            <p:ph idx="1"/>
          </p:nvPr>
        </p:nvSpPr>
        <p:spPr/>
        <p:txBody>
          <a:bodyPr>
            <a:normAutofit fontScale="92500" lnSpcReduction="20000"/>
          </a:bodyPr>
          <a:lstStyle/>
          <a:p>
            <a:pPr marL="0" indent="0">
              <a:lnSpc>
                <a:spcPct val="100000"/>
              </a:lnSpc>
              <a:spcBef>
                <a:spcPts val="2400"/>
              </a:spcBef>
              <a:buNone/>
            </a:pPr>
            <a:r>
              <a:rPr lang="en-GB" dirty="0" smtClean="0"/>
              <a:t>Lots of great activity and energy…</a:t>
            </a:r>
          </a:p>
          <a:p>
            <a:pPr marL="0" indent="0">
              <a:lnSpc>
                <a:spcPct val="100000"/>
              </a:lnSpc>
              <a:spcBef>
                <a:spcPts val="2400"/>
              </a:spcBef>
              <a:buNone/>
            </a:pPr>
            <a:r>
              <a:rPr lang="en-GB" dirty="0" smtClean="0"/>
              <a:t>… but have not articulated the exact challenges we’re trying to tackle…</a:t>
            </a:r>
          </a:p>
          <a:p>
            <a:pPr marL="0" indent="0">
              <a:lnSpc>
                <a:spcPct val="100000"/>
              </a:lnSpc>
              <a:spcBef>
                <a:spcPts val="2400"/>
              </a:spcBef>
              <a:buNone/>
            </a:pPr>
            <a:r>
              <a:rPr lang="en-GB" dirty="0" smtClean="0"/>
              <a:t>… so we don’t know if we’re producing the right outputs, let alone the heading toward the right outcomes…</a:t>
            </a:r>
          </a:p>
          <a:p>
            <a:pPr marL="0" indent="0">
              <a:lnSpc>
                <a:spcPct val="100000"/>
              </a:lnSpc>
              <a:spcBef>
                <a:spcPts val="2400"/>
              </a:spcBef>
              <a:buNone/>
            </a:pPr>
            <a:r>
              <a:rPr lang="en-GB" dirty="0" smtClean="0"/>
              <a:t>…and the inputs/resources we need to deliver them…</a:t>
            </a:r>
          </a:p>
          <a:p>
            <a:pPr marL="0" indent="0">
              <a:lnSpc>
                <a:spcPct val="100000"/>
              </a:lnSpc>
              <a:spcBef>
                <a:spcPts val="2400"/>
              </a:spcBef>
              <a:buNone/>
            </a:pPr>
            <a:r>
              <a:rPr lang="en-GB" dirty="0" smtClean="0"/>
              <a:t>… so we can’t clearly communicate, provide transparency and make requests to the wider community, stakeholders and funders… </a:t>
            </a:r>
          </a:p>
          <a:p>
            <a:pPr marL="0" indent="0">
              <a:lnSpc>
                <a:spcPct val="100000"/>
              </a:lnSpc>
              <a:spcBef>
                <a:spcPts val="2400"/>
              </a:spcBef>
              <a:buNone/>
            </a:pPr>
            <a:r>
              <a:rPr lang="en-GB" dirty="0" smtClean="0"/>
              <a:t>…so we need a </a:t>
            </a:r>
            <a:r>
              <a:rPr lang="en-GB" b="1" dirty="0" smtClean="0"/>
              <a:t>strategy!</a:t>
            </a:r>
            <a:endParaRPr lang="en-GB" b="1" dirty="0"/>
          </a:p>
        </p:txBody>
      </p:sp>
    </p:spTree>
    <p:extLst>
      <p:ext uri="{BB962C8B-B14F-4D97-AF65-F5344CB8AC3E}">
        <p14:creationId xmlns:p14="http://schemas.microsoft.com/office/powerpoint/2010/main" val="189740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strategy?</a:t>
            </a:r>
            <a:endParaRPr lang="en-GB" dirty="0"/>
          </a:p>
        </p:txBody>
      </p:sp>
      <p:sp>
        <p:nvSpPr>
          <p:cNvPr id="3" name="Content Placeholder 2"/>
          <p:cNvSpPr>
            <a:spLocks noGrp="1"/>
          </p:cNvSpPr>
          <p:nvPr>
            <p:ph idx="1"/>
          </p:nvPr>
        </p:nvSpPr>
        <p:spPr/>
        <p:txBody>
          <a:bodyPr>
            <a:normAutofit lnSpcReduction="10000"/>
          </a:bodyPr>
          <a:lstStyle/>
          <a:p>
            <a:pPr>
              <a:spcBef>
                <a:spcPts val="1800"/>
              </a:spcBef>
            </a:pPr>
            <a:r>
              <a:rPr lang="en-GB" sz="3600" dirty="0" smtClean="0"/>
              <a:t>An organisation’s </a:t>
            </a:r>
            <a:r>
              <a:rPr lang="en-GB" sz="3600" b="1" dirty="0" smtClean="0"/>
              <a:t>internal response</a:t>
            </a:r>
            <a:r>
              <a:rPr lang="en-GB" sz="3600" dirty="0" smtClean="0"/>
              <a:t> to the needs of the </a:t>
            </a:r>
            <a:r>
              <a:rPr lang="en-GB" sz="3600" i="1" dirty="0" smtClean="0"/>
              <a:t>external environment</a:t>
            </a:r>
            <a:r>
              <a:rPr lang="en-GB" sz="3600" dirty="0" smtClean="0"/>
              <a:t> – a ‘plan’</a:t>
            </a:r>
          </a:p>
          <a:p>
            <a:pPr>
              <a:spcBef>
                <a:spcPts val="1800"/>
              </a:spcBef>
            </a:pPr>
            <a:r>
              <a:rPr lang="en-GB" sz="3600" dirty="0" smtClean="0"/>
              <a:t>A description of how an organisation generates value</a:t>
            </a:r>
          </a:p>
          <a:p>
            <a:pPr>
              <a:spcBef>
                <a:spcPts val="1800"/>
              </a:spcBef>
            </a:pPr>
            <a:r>
              <a:rPr lang="en-GB" sz="3600" dirty="0" smtClean="0"/>
              <a:t>Thus, we must clearly articulate:</a:t>
            </a:r>
            <a:endParaRPr lang="en-GB" sz="3600" dirty="0"/>
          </a:p>
          <a:p>
            <a:pPr lvl="1">
              <a:spcBef>
                <a:spcPts val="1800"/>
              </a:spcBef>
            </a:pPr>
            <a:r>
              <a:rPr lang="en-GB" sz="3200" b="1" dirty="0" smtClean="0">
                <a:solidFill>
                  <a:srgbClr val="00B050"/>
                </a:solidFill>
              </a:rPr>
              <a:t>The needs / issues we are tackling </a:t>
            </a:r>
            <a:endParaRPr lang="en-GB" sz="3200" dirty="0">
              <a:solidFill>
                <a:srgbClr val="00B050"/>
              </a:solidFill>
            </a:endParaRPr>
          </a:p>
          <a:p>
            <a:pPr lvl="2">
              <a:spcBef>
                <a:spcPts val="1800"/>
              </a:spcBef>
            </a:pPr>
            <a:r>
              <a:rPr lang="en-GB" sz="2400" dirty="0" smtClean="0"/>
              <a:t>Deeper than just “linear economy”</a:t>
            </a:r>
          </a:p>
          <a:p>
            <a:pPr lvl="1">
              <a:spcBef>
                <a:spcPts val="1800"/>
              </a:spcBef>
            </a:pPr>
            <a:r>
              <a:rPr lang="en-GB" sz="3200" b="1" dirty="0" smtClean="0">
                <a:solidFill>
                  <a:srgbClr val="00B050"/>
                </a:solidFill>
              </a:rPr>
              <a:t>The change we will make</a:t>
            </a:r>
          </a:p>
          <a:p>
            <a:pPr lvl="1">
              <a:spcBef>
                <a:spcPts val="1800"/>
              </a:spcBef>
            </a:pPr>
            <a:endParaRPr lang="en-GB" dirty="0"/>
          </a:p>
          <a:p>
            <a:pPr lvl="1">
              <a:spcBef>
                <a:spcPts val="1800"/>
              </a:spcBef>
            </a:pPr>
            <a:endParaRPr lang="en-GB" sz="3200" i="1" dirty="0"/>
          </a:p>
        </p:txBody>
      </p:sp>
    </p:spTree>
    <p:extLst>
      <p:ext uri="{BB962C8B-B14F-4D97-AF65-F5344CB8AC3E}">
        <p14:creationId xmlns:p14="http://schemas.microsoft.com/office/powerpoint/2010/main" val="1057435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Proposed session approach: logic model</a:t>
            </a:r>
            <a:endParaRPr lang="en-GB" dirty="0"/>
          </a:p>
        </p:txBody>
      </p:sp>
      <p:sp>
        <p:nvSpPr>
          <p:cNvPr id="3" name="Content Placeholder 2"/>
          <p:cNvSpPr>
            <a:spLocks noGrp="1"/>
          </p:cNvSpPr>
          <p:nvPr>
            <p:ph idx="1"/>
          </p:nvPr>
        </p:nvSpPr>
        <p:spPr/>
        <p:txBody>
          <a:bodyPr/>
          <a:lstStyle/>
          <a:p>
            <a:r>
              <a:rPr lang="en-GB" dirty="0" smtClean="0"/>
              <a:t>Use the </a:t>
            </a:r>
            <a:r>
              <a:rPr lang="en-GB" b="1" i="1" dirty="0" smtClean="0"/>
              <a:t>Reverse Logic</a:t>
            </a:r>
            <a:r>
              <a:rPr lang="en-GB" i="1" dirty="0" smtClean="0"/>
              <a:t> </a:t>
            </a:r>
            <a:r>
              <a:rPr lang="en-GB" dirty="0" smtClean="0"/>
              <a:t>approach - from </a:t>
            </a:r>
            <a:r>
              <a:rPr lang="en-GB" i="1" dirty="0" smtClean="0"/>
              <a:t>Outcomes</a:t>
            </a:r>
            <a:r>
              <a:rPr lang="en-GB" dirty="0" smtClean="0"/>
              <a:t> to </a:t>
            </a:r>
            <a:r>
              <a:rPr lang="en-GB" i="1" dirty="0" smtClean="0"/>
              <a:t>Inputs</a:t>
            </a:r>
          </a:p>
          <a:p>
            <a:r>
              <a:rPr lang="en-GB" dirty="0" smtClean="0"/>
              <a:t>Ensures </a:t>
            </a:r>
            <a:r>
              <a:rPr lang="en-GB" dirty="0"/>
              <a:t>that </a:t>
            </a:r>
            <a:r>
              <a:rPr lang="en-GB" dirty="0" smtClean="0"/>
              <a:t>planned activities </a:t>
            </a:r>
            <a:r>
              <a:rPr lang="en-GB" i="1" dirty="0" smtClean="0"/>
              <a:t>logically</a:t>
            </a:r>
            <a:r>
              <a:rPr lang="en-GB" dirty="0" smtClean="0"/>
              <a:t> </a:t>
            </a:r>
            <a:r>
              <a:rPr lang="en-GB" dirty="0"/>
              <a:t>lead to </a:t>
            </a:r>
            <a:r>
              <a:rPr lang="en-GB" dirty="0" smtClean="0"/>
              <a:t>specified outcomes</a:t>
            </a:r>
          </a:p>
          <a:p>
            <a:r>
              <a:rPr lang="en-GB" dirty="0" smtClean="0"/>
              <a:t>Ask the question “but how?” to step back</a:t>
            </a:r>
            <a:endParaRPr lang="en-GB" dirty="0"/>
          </a:p>
        </p:txBody>
      </p:sp>
      <p:sp>
        <p:nvSpPr>
          <p:cNvPr id="19" name="TextBox 18"/>
          <p:cNvSpPr txBox="1"/>
          <p:nvPr/>
        </p:nvSpPr>
        <p:spPr>
          <a:xfrm>
            <a:off x="1459419" y="4532084"/>
            <a:ext cx="1790237" cy="863600"/>
          </a:xfrm>
          <a:prstGeom prst="rect">
            <a:avLst/>
          </a:prstGeom>
          <a:noFill/>
          <a:ln>
            <a:solidFill>
              <a:schemeClr val="bg1">
                <a:lumMod val="85000"/>
              </a:schemeClr>
            </a:solidFill>
          </a:ln>
        </p:spPr>
        <p:txBody>
          <a:bodyPr wrap="square" rtlCol="0" anchor="ctr">
            <a:noAutofit/>
          </a:bodyPr>
          <a:lstStyle/>
          <a:p>
            <a:pPr algn="ctr"/>
            <a:r>
              <a:rPr lang="en-GB" sz="2800" b="1" dirty="0" smtClean="0"/>
              <a:t>Inputs</a:t>
            </a:r>
            <a:endParaRPr lang="en-GB" sz="2800" b="1" dirty="0"/>
          </a:p>
        </p:txBody>
      </p:sp>
      <p:sp>
        <p:nvSpPr>
          <p:cNvPr id="20" name="TextBox 19"/>
          <p:cNvSpPr txBox="1"/>
          <p:nvPr/>
        </p:nvSpPr>
        <p:spPr>
          <a:xfrm>
            <a:off x="3890229" y="4532084"/>
            <a:ext cx="1790237" cy="863600"/>
          </a:xfrm>
          <a:prstGeom prst="rect">
            <a:avLst/>
          </a:prstGeom>
          <a:noFill/>
          <a:ln>
            <a:solidFill>
              <a:schemeClr val="bg1">
                <a:lumMod val="85000"/>
              </a:schemeClr>
            </a:solidFill>
          </a:ln>
        </p:spPr>
        <p:txBody>
          <a:bodyPr wrap="square" rtlCol="0" anchor="ctr">
            <a:noAutofit/>
          </a:bodyPr>
          <a:lstStyle/>
          <a:p>
            <a:pPr algn="ctr"/>
            <a:r>
              <a:rPr lang="en-GB" sz="2800" b="1" dirty="0" smtClean="0"/>
              <a:t>Activities</a:t>
            </a:r>
            <a:endParaRPr lang="en-GB" sz="2800" b="1" dirty="0"/>
          </a:p>
        </p:txBody>
      </p:sp>
      <p:sp>
        <p:nvSpPr>
          <p:cNvPr id="21" name="TextBox 20"/>
          <p:cNvSpPr txBox="1"/>
          <p:nvPr/>
        </p:nvSpPr>
        <p:spPr>
          <a:xfrm>
            <a:off x="6321038" y="4532084"/>
            <a:ext cx="1790237" cy="863600"/>
          </a:xfrm>
          <a:prstGeom prst="rect">
            <a:avLst/>
          </a:prstGeom>
          <a:noFill/>
          <a:ln>
            <a:solidFill>
              <a:schemeClr val="bg1">
                <a:lumMod val="85000"/>
              </a:schemeClr>
            </a:solidFill>
          </a:ln>
        </p:spPr>
        <p:txBody>
          <a:bodyPr wrap="square" rtlCol="0" anchor="ctr">
            <a:noAutofit/>
          </a:bodyPr>
          <a:lstStyle/>
          <a:p>
            <a:pPr algn="ctr"/>
            <a:r>
              <a:rPr lang="en-GB" sz="2800" b="1" dirty="0" smtClean="0"/>
              <a:t>Outputs</a:t>
            </a:r>
            <a:endParaRPr lang="en-GB" sz="2800" b="1" dirty="0"/>
          </a:p>
        </p:txBody>
      </p:sp>
      <p:sp>
        <p:nvSpPr>
          <p:cNvPr id="22" name="TextBox 21"/>
          <p:cNvSpPr txBox="1"/>
          <p:nvPr/>
        </p:nvSpPr>
        <p:spPr>
          <a:xfrm>
            <a:off x="8751846" y="4532084"/>
            <a:ext cx="1790237" cy="863600"/>
          </a:xfrm>
          <a:prstGeom prst="rect">
            <a:avLst/>
          </a:prstGeom>
          <a:noFill/>
          <a:ln>
            <a:solidFill>
              <a:schemeClr val="bg1">
                <a:lumMod val="85000"/>
              </a:schemeClr>
            </a:solidFill>
          </a:ln>
        </p:spPr>
        <p:txBody>
          <a:bodyPr wrap="square" rtlCol="0" anchor="ctr">
            <a:noAutofit/>
          </a:bodyPr>
          <a:lstStyle/>
          <a:p>
            <a:pPr algn="ctr"/>
            <a:r>
              <a:rPr lang="en-GB" sz="2800" b="1" dirty="0" smtClean="0"/>
              <a:t>Outcomes</a:t>
            </a:r>
            <a:endParaRPr lang="en-GB" sz="2800" b="1" dirty="0"/>
          </a:p>
        </p:txBody>
      </p:sp>
      <p:sp>
        <p:nvSpPr>
          <p:cNvPr id="23" name="TextBox 22"/>
          <p:cNvSpPr txBox="1"/>
          <p:nvPr/>
        </p:nvSpPr>
        <p:spPr>
          <a:xfrm>
            <a:off x="1459418" y="5411903"/>
            <a:ext cx="1790237" cy="369332"/>
          </a:xfrm>
          <a:prstGeom prst="rect">
            <a:avLst/>
          </a:prstGeom>
          <a:noFill/>
        </p:spPr>
        <p:txBody>
          <a:bodyPr wrap="square" rtlCol="0">
            <a:spAutoFit/>
          </a:bodyPr>
          <a:lstStyle/>
          <a:p>
            <a:pPr algn="ctr"/>
            <a:r>
              <a:rPr lang="en-GB" i="1" dirty="0" smtClean="0">
                <a:solidFill>
                  <a:schemeClr val="bg1">
                    <a:lumMod val="50000"/>
                  </a:schemeClr>
                </a:solidFill>
              </a:rPr>
              <a:t>What you invest</a:t>
            </a:r>
            <a:endParaRPr lang="en-GB" i="1" dirty="0">
              <a:solidFill>
                <a:schemeClr val="bg1">
                  <a:lumMod val="50000"/>
                </a:schemeClr>
              </a:solidFill>
            </a:endParaRPr>
          </a:p>
        </p:txBody>
      </p:sp>
      <p:sp>
        <p:nvSpPr>
          <p:cNvPr id="24" name="TextBox 23"/>
          <p:cNvSpPr txBox="1"/>
          <p:nvPr/>
        </p:nvSpPr>
        <p:spPr>
          <a:xfrm>
            <a:off x="3890228" y="5411903"/>
            <a:ext cx="1790237" cy="369332"/>
          </a:xfrm>
          <a:prstGeom prst="rect">
            <a:avLst/>
          </a:prstGeom>
          <a:noFill/>
        </p:spPr>
        <p:txBody>
          <a:bodyPr wrap="square" rtlCol="0">
            <a:spAutoFit/>
          </a:bodyPr>
          <a:lstStyle/>
          <a:p>
            <a:pPr algn="ctr"/>
            <a:r>
              <a:rPr lang="en-GB" i="1" dirty="0" smtClean="0">
                <a:solidFill>
                  <a:schemeClr val="bg1">
                    <a:lumMod val="50000"/>
                  </a:schemeClr>
                </a:solidFill>
              </a:rPr>
              <a:t>The work you do</a:t>
            </a:r>
            <a:endParaRPr lang="en-GB" i="1" dirty="0">
              <a:solidFill>
                <a:schemeClr val="bg1">
                  <a:lumMod val="50000"/>
                </a:schemeClr>
              </a:solidFill>
            </a:endParaRPr>
          </a:p>
        </p:txBody>
      </p:sp>
      <p:sp>
        <p:nvSpPr>
          <p:cNvPr id="25" name="Left Brace 24"/>
          <p:cNvSpPr/>
          <p:nvPr/>
        </p:nvSpPr>
        <p:spPr>
          <a:xfrm rot="16200000">
            <a:off x="3443941" y="3790315"/>
            <a:ext cx="252000" cy="4221045"/>
          </a:xfrm>
          <a:prstGeom prst="leftBrace">
            <a:avLst>
              <a:gd name="adj1" fmla="val 85021"/>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1">
                  <a:lumMod val="50000"/>
                </a:schemeClr>
              </a:solidFill>
            </a:endParaRPr>
          </a:p>
        </p:txBody>
      </p:sp>
      <p:sp>
        <p:nvSpPr>
          <p:cNvPr id="26" name="Left Brace 25"/>
          <p:cNvSpPr/>
          <p:nvPr/>
        </p:nvSpPr>
        <p:spPr>
          <a:xfrm rot="16200000">
            <a:off x="8305561" y="3790315"/>
            <a:ext cx="252000" cy="4221045"/>
          </a:xfrm>
          <a:prstGeom prst="leftBrace">
            <a:avLst>
              <a:gd name="adj1" fmla="val 85021"/>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1">
                  <a:lumMod val="50000"/>
                </a:schemeClr>
              </a:solidFill>
            </a:endParaRPr>
          </a:p>
        </p:txBody>
      </p:sp>
      <p:sp>
        <p:nvSpPr>
          <p:cNvPr id="27" name="TextBox 26"/>
          <p:cNvSpPr txBox="1"/>
          <p:nvPr/>
        </p:nvSpPr>
        <p:spPr>
          <a:xfrm>
            <a:off x="1459417" y="6231200"/>
            <a:ext cx="4221047" cy="400110"/>
          </a:xfrm>
          <a:prstGeom prst="rect">
            <a:avLst/>
          </a:prstGeom>
          <a:noFill/>
        </p:spPr>
        <p:txBody>
          <a:bodyPr wrap="square" rtlCol="0">
            <a:spAutoFit/>
          </a:bodyPr>
          <a:lstStyle/>
          <a:p>
            <a:pPr algn="ctr"/>
            <a:r>
              <a:rPr lang="en-GB" sz="2000" b="1" i="1" dirty="0" smtClean="0">
                <a:solidFill>
                  <a:schemeClr val="bg1">
                    <a:lumMod val="50000"/>
                  </a:schemeClr>
                </a:solidFill>
              </a:rPr>
              <a:t>Planned work</a:t>
            </a:r>
            <a:endParaRPr lang="en-GB" sz="2000" b="1" i="1" dirty="0">
              <a:solidFill>
                <a:schemeClr val="bg1">
                  <a:lumMod val="50000"/>
                </a:schemeClr>
              </a:solidFill>
            </a:endParaRPr>
          </a:p>
        </p:txBody>
      </p:sp>
      <p:sp>
        <p:nvSpPr>
          <p:cNvPr id="28" name="TextBox 27"/>
          <p:cNvSpPr txBox="1"/>
          <p:nvPr/>
        </p:nvSpPr>
        <p:spPr>
          <a:xfrm>
            <a:off x="6321036" y="6231200"/>
            <a:ext cx="4221047" cy="400110"/>
          </a:xfrm>
          <a:prstGeom prst="rect">
            <a:avLst/>
          </a:prstGeom>
          <a:noFill/>
        </p:spPr>
        <p:txBody>
          <a:bodyPr wrap="square" rtlCol="0">
            <a:spAutoFit/>
          </a:bodyPr>
          <a:lstStyle/>
          <a:p>
            <a:pPr algn="ctr"/>
            <a:r>
              <a:rPr lang="en-GB" sz="2000" b="1" i="1" dirty="0" smtClean="0">
                <a:solidFill>
                  <a:schemeClr val="bg1">
                    <a:lumMod val="50000"/>
                  </a:schemeClr>
                </a:solidFill>
              </a:rPr>
              <a:t>Effects of planned work</a:t>
            </a:r>
            <a:endParaRPr lang="en-GB" sz="2000" b="1" i="1" dirty="0">
              <a:solidFill>
                <a:schemeClr val="bg1">
                  <a:lumMod val="50000"/>
                </a:schemeClr>
              </a:solidFill>
            </a:endParaRPr>
          </a:p>
        </p:txBody>
      </p:sp>
      <p:sp>
        <p:nvSpPr>
          <p:cNvPr id="30" name="Isosceles Triangle 29"/>
          <p:cNvSpPr/>
          <p:nvPr/>
        </p:nvSpPr>
        <p:spPr>
          <a:xfrm rot="5400000">
            <a:off x="3137370" y="4885952"/>
            <a:ext cx="865145" cy="155865"/>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1" name="Isosceles Triangle 30"/>
          <p:cNvSpPr/>
          <p:nvPr/>
        </p:nvSpPr>
        <p:spPr>
          <a:xfrm rot="5400000">
            <a:off x="5568179" y="4885952"/>
            <a:ext cx="865145" cy="155865"/>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2" name="Isosceles Triangle 31"/>
          <p:cNvSpPr/>
          <p:nvPr/>
        </p:nvSpPr>
        <p:spPr>
          <a:xfrm rot="5400000">
            <a:off x="7998989" y="4885952"/>
            <a:ext cx="865145" cy="155865"/>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5" name="Right Arrow 34"/>
          <p:cNvSpPr/>
          <p:nvPr/>
        </p:nvSpPr>
        <p:spPr>
          <a:xfrm rot="10800000">
            <a:off x="2099689" y="3605667"/>
            <a:ext cx="7842112" cy="48281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p:cNvGrpSpPr/>
          <p:nvPr/>
        </p:nvGrpSpPr>
        <p:grpSpPr>
          <a:xfrm>
            <a:off x="8033624" y="4122942"/>
            <a:ext cx="1974185" cy="632114"/>
            <a:chOff x="7904691" y="3881652"/>
            <a:chExt cx="1974185" cy="632114"/>
          </a:xfrm>
        </p:grpSpPr>
        <p:sp>
          <p:nvSpPr>
            <p:cNvPr id="40" name="Freeform 39"/>
            <p:cNvSpPr/>
            <p:nvPr/>
          </p:nvSpPr>
          <p:spPr>
            <a:xfrm>
              <a:off x="7904691" y="4107366"/>
              <a:ext cx="728133" cy="406400"/>
            </a:xfrm>
            <a:custGeom>
              <a:avLst/>
              <a:gdLst>
                <a:gd name="connsiteX0" fmla="*/ 0 w 728133"/>
                <a:gd name="connsiteY0" fmla="*/ 592749 h 592749"/>
                <a:gd name="connsiteX1" fmla="*/ 364066 w 728133"/>
                <a:gd name="connsiteY1" fmla="*/ 83 h 592749"/>
                <a:gd name="connsiteX2" fmla="*/ 728133 w 728133"/>
                <a:gd name="connsiteY2" fmla="*/ 558883 h 592749"/>
              </a:gdLst>
              <a:ahLst/>
              <a:cxnLst>
                <a:cxn ang="0">
                  <a:pos x="connsiteX0" y="connsiteY0"/>
                </a:cxn>
                <a:cxn ang="0">
                  <a:pos x="connsiteX1" y="connsiteY1"/>
                </a:cxn>
                <a:cxn ang="0">
                  <a:pos x="connsiteX2" y="connsiteY2"/>
                </a:cxn>
              </a:cxnLst>
              <a:rect l="l" t="t" r="r" b="b"/>
              <a:pathLst>
                <a:path w="728133" h="592749">
                  <a:moveTo>
                    <a:pt x="0" y="592749"/>
                  </a:moveTo>
                  <a:cubicBezTo>
                    <a:pt x="121355" y="299238"/>
                    <a:pt x="242711" y="5727"/>
                    <a:pt x="364066" y="83"/>
                  </a:cubicBezTo>
                  <a:cubicBezTo>
                    <a:pt x="485421" y="-5561"/>
                    <a:pt x="606777" y="276661"/>
                    <a:pt x="728133" y="558883"/>
                  </a:cubicBezTo>
                </a:path>
              </a:pathLst>
            </a:custGeom>
            <a:noFill/>
            <a:ln w="57150">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8241630" y="3881652"/>
              <a:ext cx="1637246" cy="400110"/>
            </a:xfrm>
            <a:prstGeom prst="rect">
              <a:avLst/>
            </a:prstGeom>
            <a:noFill/>
          </p:spPr>
          <p:txBody>
            <a:bodyPr wrap="square" rtlCol="0">
              <a:spAutoFit/>
            </a:bodyPr>
            <a:lstStyle/>
            <a:p>
              <a:pPr algn="ctr"/>
              <a:r>
                <a:rPr lang="en-GB" sz="2000" b="1" i="1" dirty="0" smtClean="0">
                  <a:solidFill>
                    <a:schemeClr val="accent5">
                      <a:lumMod val="75000"/>
                    </a:schemeClr>
                  </a:solidFill>
                </a:rPr>
                <a:t>But how?</a:t>
              </a:r>
              <a:endParaRPr lang="en-GB" sz="2000" b="1" i="1" dirty="0">
                <a:solidFill>
                  <a:schemeClr val="accent5">
                    <a:lumMod val="75000"/>
                  </a:schemeClr>
                </a:solidFill>
              </a:endParaRPr>
            </a:p>
          </p:txBody>
        </p:sp>
      </p:grpSp>
      <p:grpSp>
        <p:nvGrpSpPr>
          <p:cNvPr id="43" name="Group 42"/>
          <p:cNvGrpSpPr/>
          <p:nvPr/>
        </p:nvGrpSpPr>
        <p:grpSpPr>
          <a:xfrm>
            <a:off x="5571607" y="4122942"/>
            <a:ext cx="1974185" cy="632114"/>
            <a:chOff x="7904691" y="3881652"/>
            <a:chExt cx="1974185" cy="632114"/>
          </a:xfrm>
        </p:grpSpPr>
        <p:sp>
          <p:nvSpPr>
            <p:cNvPr id="44" name="Freeform 43"/>
            <p:cNvSpPr/>
            <p:nvPr/>
          </p:nvSpPr>
          <p:spPr>
            <a:xfrm>
              <a:off x="7904691" y="4107366"/>
              <a:ext cx="728133" cy="406400"/>
            </a:xfrm>
            <a:custGeom>
              <a:avLst/>
              <a:gdLst>
                <a:gd name="connsiteX0" fmla="*/ 0 w 728133"/>
                <a:gd name="connsiteY0" fmla="*/ 592749 h 592749"/>
                <a:gd name="connsiteX1" fmla="*/ 364066 w 728133"/>
                <a:gd name="connsiteY1" fmla="*/ 83 h 592749"/>
                <a:gd name="connsiteX2" fmla="*/ 728133 w 728133"/>
                <a:gd name="connsiteY2" fmla="*/ 558883 h 592749"/>
              </a:gdLst>
              <a:ahLst/>
              <a:cxnLst>
                <a:cxn ang="0">
                  <a:pos x="connsiteX0" y="connsiteY0"/>
                </a:cxn>
                <a:cxn ang="0">
                  <a:pos x="connsiteX1" y="connsiteY1"/>
                </a:cxn>
                <a:cxn ang="0">
                  <a:pos x="connsiteX2" y="connsiteY2"/>
                </a:cxn>
              </a:cxnLst>
              <a:rect l="l" t="t" r="r" b="b"/>
              <a:pathLst>
                <a:path w="728133" h="592749">
                  <a:moveTo>
                    <a:pt x="0" y="592749"/>
                  </a:moveTo>
                  <a:cubicBezTo>
                    <a:pt x="121355" y="299238"/>
                    <a:pt x="242711" y="5727"/>
                    <a:pt x="364066" y="83"/>
                  </a:cubicBezTo>
                  <a:cubicBezTo>
                    <a:pt x="485421" y="-5561"/>
                    <a:pt x="606777" y="276661"/>
                    <a:pt x="728133" y="558883"/>
                  </a:cubicBezTo>
                </a:path>
              </a:pathLst>
            </a:custGeom>
            <a:noFill/>
            <a:ln w="57150">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8241630" y="3881652"/>
              <a:ext cx="1637246" cy="400110"/>
            </a:xfrm>
            <a:prstGeom prst="rect">
              <a:avLst/>
            </a:prstGeom>
            <a:noFill/>
          </p:spPr>
          <p:txBody>
            <a:bodyPr wrap="square" rtlCol="0">
              <a:spAutoFit/>
            </a:bodyPr>
            <a:lstStyle/>
            <a:p>
              <a:pPr algn="ctr"/>
              <a:r>
                <a:rPr lang="en-GB" sz="2000" b="1" i="1" dirty="0" smtClean="0">
                  <a:solidFill>
                    <a:schemeClr val="accent5">
                      <a:lumMod val="75000"/>
                    </a:schemeClr>
                  </a:solidFill>
                </a:rPr>
                <a:t>But how?</a:t>
              </a:r>
              <a:endParaRPr lang="en-GB" sz="2000" b="1" i="1" dirty="0">
                <a:solidFill>
                  <a:schemeClr val="accent5">
                    <a:lumMod val="75000"/>
                  </a:schemeClr>
                </a:solidFill>
              </a:endParaRPr>
            </a:p>
          </p:txBody>
        </p:sp>
      </p:grpSp>
      <p:grpSp>
        <p:nvGrpSpPr>
          <p:cNvPr id="46" name="Group 45"/>
          <p:cNvGrpSpPr/>
          <p:nvPr/>
        </p:nvGrpSpPr>
        <p:grpSpPr>
          <a:xfrm>
            <a:off x="3109590" y="4122942"/>
            <a:ext cx="1974185" cy="632114"/>
            <a:chOff x="7904691" y="3881652"/>
            <a:chExt cx="1974185" cy="632114"/>
          </a:xfrm>
        </p:grpSpPr>
        <p:sp>
          <p:nvSpPr>
            <p:cNvPr id="47" name="Freeform 46"/>
            <p:cNvSpPr/>
            <p:nvPr/>
          </p:nvSpPr>
          <p:spPr>
            <a:xfrm>
              <a:off x="7904691" y="4107366"/>
              <a:ext cx="728133" cy="406400"/>
            </a:xfrm>
            <a:custGeom>
              <a:avLst/>
              <a:gdLst>
                <a:gd name="connsiteX0" fmla="*/ 0 w 728133"/>
                <a:gd name="connsiteY0" fmla="*/ 592749 h 592749"/>
                <a:gd name="connsiteX1" fmla="*/ 364066 w 728133"/>
                <a:gd name="connsiteY1" fmla="*/ 83 h 592749"/>
                <a:gd name="connsiteX2" fmla="*/ 728133 w 728133"/>
                <a:gd name="connsiteY2" fmla="*/ 558883 h 592749"/>
              </a:gdLst>
              <a:ahLst/>
              <a:cxnLst>
                <a:cxn ang="0">
                  <a:pos x="connsiteX0" y="connsiteY0"/>
                </a:cxn>
                <a:cxn ang="0">
                  <a:pos x="connsiteX1" y="connsiteY1"/>
                </a:cxn>
                <a:cxn ang="0">
                  <a:pos x="connsiteX2" y="connsiteY2"/>
                </a:cxn>
              </a:cxnLst>
              <a:rect l="l" t="t" r="r" b="b"/>
              <a:pathLst>
                <a:path w="728133" h="592749">
                  <a:moveTo>
                    <a:pt x="0" y="592749"/>
                  </a:moveTo>
                  <a:cubicBezTo>
                    <a:pt x="121355" y="299238"/>
                    <a:pt x="242711" y="5727"/>
                    <a:pt x="364066" y="83"/>
                  </a:cubicBezTo>
                  <a:cubicBezTo>
                    <a:pt x="485421" y="-5561"/>
                    <a:pt x="606777" y="276661"/>
                    <a:pt x="728133" y="558883"/>
                  </a:cubicBezTo>
                </a:path>
              </a:pathLst>
            </a:custGeom>
            <a:noFill/>
            <a:ln w="57150">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p:nvSpPr>
          <p:spPr>
            <a:xfrm>
              <a:off x="8241630" y="3881652"/>
              <a:ext cx="1637246" cy="400110"/>
            </a:xfrm>
            <a:prstGeom prst="rect">
              <a:avLst/>
            </a:prstGeom>
            <a:noFill/>
          </p:spPr>
          <p:txBody>
            <a:bodyPr wrap="square" rtlCol="0">
              <a:spAutoFit/>
            </a:bodyPr>
            <a:lstStyle/>
            <a:p>
              <a:pPr algn="ctr"/>
              <a:r>
                <a:rPr lang="en-GB" sz="2000" b="1" i="1" dirty="0" smtClean="0">
                  <a:solidFill>
                    <a:schemeClr val="accent5">
                      <a:lumMod val="75000"/>
                    </a:schemeClr>
                  </a:solidFill>
                </a:rPr>
                <a:t>But how?</a:t>
              </a:r>
              <a:endParaRPr lang="en-GB" sz="2000" b="1" i="1" dirty="0">
                <a:solidFill>
                  <a:schemeClr val="accent5">
                    <a:lumMod val="75000"/>
                  </a:schemeClr>
                </a:solidFill>
              </a:endParaRPr>
            </a:p>
          </p:txBody>
        </p:sp>
      </p:grpSp>
    </p:spTree>
    <p:extLst>
      <p:ext uri="{BB962C8B-B14F-4D97-AF65-F5344CB8AC3E}">
        <p14:creationId xmlns:p14="http://schemas.microsoft.com/office/powerpoint/2010/main" val="2292073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12643</TotalTime>
  <Words>3892</Words>
  <Application>Microsoft Office PowerPoint</Application>
  <PresentationFormat>Widescreen</PresentationFormat>
  <Paragraphs>507</Paragraphs>
  <Slides>59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Calibri Light</vt:lpstr>
      <vt:lpstr>Cambria</vt:lpstr>
      <vt:lpstr>Office Theme</vt:lpstr>
      <vt:lpstr>OSCEdays Strategy Session</vt:lpstr>
      <vt:lpstr>Agenda</vt:lpstr>
      <vt:lpstr>Strategy session</vt:lpstr>
      <vt:lpstr>Let’s agree on aims for the session</vt:lpstr>
      <vt:lpstr>Parking: in case we need to ‘park’ threads</vt:lpstr>
      <vt:lpstr>A reminder of successes/failures to date</vt:lpstr>
      <vt:lpstr>High-level summary</vt:lpstr>
      <vt:lpstr>What is strategy?</vt:lpstr>
      <vt:lpstr>Proposed session approach: logic model</vt:lpstr>
      <vt:lpstr>Do we really need a logic model?</vt:lpstr>
      <vt:lpstr>Communication with stakeholders / funders</vt:lpstr>
      <vt:lpstr>An example…</vt:lpstr>
      <vt:lpstr>A one-page summary of strategy</vt:lpstr>
      <vt:lpstr>PowerPoint Presentation</vt:lpstr>
      <vt:lpstr>System diagnosis: high-level</vt:lpstr>
      <vt:lpstr>Linear economy…</vt:lpstr>
      <vt:lpstr>Unbalanced socio-economic system</vt:lpstr>
      <vt:lpstr>Linear economy, social/economic inequality</vt:lpstr>
      <vt:lpstr>Spoiler alert… OSCE is the answer</vt:lpstr>
      <vt:lpstr>Circular economy is seen as the end state </vt:lpstr>
      <vt:lpstr>Current CE trajectory lacks whole system view</vt:lpstr>
      <vt:lpstr>Circular economy needs collaboration/equity</vt:lpstr>
      <vt:lpstr>‘True’ CE enabled by OS – OSCE!</vt:lpstr>
      <vt:lpstr>Strategic framework review</vt:lpstr>
      <vt:lpstr>Vision and mission (already agreed!)</vt:lpstr>
      <vt:lpstr>Values are integral</vt:lpstr>
      <vt:lpstr>PowerPoint Presentation</vt:lpstr>
      <vt:lpstr>Back to system diagnosis: a deeper dig</vt:lpstr>
      <vt:lpstr>What needs / gaps are we trying to meet?</vt:lpstr>
      <vt:lpstr>What needs / gaps are we trying to meet?</vt:lpstr>
      <vt:lpstr>Translate to Outcomes</vt:lpstr>
      <vt:lpstr>Translate to Outcomes</vt:lpstr>
      <vt:lpstr>What outputs support the desired outcomes? </vt:lpstr>
      <vt:lpstr>What outputs support the desired outcomes? </vt:lpstr>
      <vt:lpstr>What activities support the required outputs? </vt:lpstr>
      <vt:lpstr>Appendix</vt:lpstr>
      <vt:lpstr>A need for a circular economy</vt:lpstr>
      <vt:lpstr>CE demands supply and demand changes</vt:lpstr>
      <vt:lpstr>CE trajectory missing/ignoring key issues</vt:lpstr>
      <vt:lpstr>Circular economy needs collaboration</vt:lpstr>
      <vt:lpstr>Equitable CE – not Closed Source CE</vt:lpstr>
      <vt:lpstr>PowerPoint Presentation</vt:lpstr>
      <vt:lpstr>Values</vt:lpstr>
      <vt:lpstr>Values (inferred)</vt:lpstr>
      <vt:lpstr>Circular economy is seen as the end state </vt:lpstr>
      <vt:lpstr>OS is seen as an approach</vt:lpstr>
      <vt:lpstr>OSCE – a true CE enabled by OS</vt:lpstr>
      <vt:lpstr>OSCE</vt:lpstr>
      <vt:lpstr>Some suggested objectives (1)</vt:lpstr>
      <vt:lpstr>Some suggested objectives (2)</vt:lpstr>
      <vt:lpstr>Some suggested objectives (3)</vt:lpstr>
      <vt:lpstr>Some suggested objectives (4)</vt:lpstr>
      <vt:lpstr>PowerPoint Presentation</vt:lpstr>
      <vt:lpstr>Lars’ vision</vt:lpstr>
      <vt:lpstr>Objectives with measures</vt:lpstr>
      <vt:lpstr>Approach</vt:lpstr>
      <vt:lpstr>Stakeholders</vt:lpstr>
      <vt:lpstr>OSCE Board of Stewards</vt:lpstr>
      <vt:lpstr>Stewards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Seigo Robinson</dc:creator>
  <cp:lastModifiedBy>Seigo Robinson</cp:lastModifiedBy>
  <cp:revision>153</cp:revision>
  <dcterms:created xsi:type="dcterms:W3CDTF">2017-08-14T14:35:40Z</dcterms:created>
  <dcterms:modified xsi:type="dcterms:W3CDTF">2017-09-06T11:51:57Z</dcterms:modified>
</cp:coreProperties>
</file>