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88" r:id="rId2"/>
  </p:sldMasterIdLst>
  <p:notesMasterIdLst>
    <p:notesMasterId r:id="rId18"/>
  </p:notesMasterIdLst>
  <p:sldIdLst>
    <p:sldId id="257" r:id="rId3"/>
    <p:sldId id="259" r:id="rId4"/>
    <p:sldId id="276" r:id="rId5"/>
    <p:sldId id="295" r:id="rId6"/>
    <p:sldId id="296" r:id="rId7"/>
    <p:sldId id="297" r:id="rId8"/>
    <p:sldId id="305" r:id="rId9"/>
    <p:sldId id="306" r:id="rId10"/>
    <p:sldId id="298" r:id="rId11"/>
    <p:sldId id="301" r:id="rId12"/>
    <p:sldId id="302" r:id="rId13"/>
    <p:sldId id="303" r:id="rId14"/>
    <p:sldId id="309" r:id="rId15"/>
    <p:sldId id="307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F5"/>
    <a:srgbClr val="D0FAE7"/>
    <a:srgbClr val="D6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263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762FE-4D00-435C-980E-28CE9BF85540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B142-89A6-4A1B-BCCE-713CBC6B9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6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0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hidden reality and costs of textile</a:t>
            </a:r>
            <a:r>
              <a:rPr lang="en-US" baseline="0" dirty="0" smtClean="0"/>
              <a:t> manufacturing</a:t>
            </a:r>
          </a:p>
          <a:p>
            <a:r>
              <a:rPr lang="en-US" baseline="0" dirty="0" smtClean="0"/>
              <a:t>If you really need to buy a piece of clothing, whenever you check the label, before you look at the price, take a moment to think who made it, in what conditions, what are its impacts on the sustainability of your community and the planet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3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Textiles include a wide range of consumer and industrial</a:t>
            </a:r>
            <a:r>
              <a:rPr lang="en-US" baseline="0" dirty="0" smtClean="0"/>
              <a:t> products: from clothing to ship sails.</a:t>
            </a:r>
          </a:p>
          <a:p>
            <a:r>
              <a:rPr lang="en-US" baseline="0" dirty="0" smtClean="0"/>
              <a:t>Textiles cover basic needs, but also a myriad of wants. Let’s focus on the basic needs and reduce the wants created by relentless marketing and status seeking.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02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examples of how</a:t>
            </a:r>
            <a:r>
              <a:rPr lang="en-US" baseline="0" dirty="0" smtClean="0"/>
              <a:t> the principles of open source circular economy apply to textiles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0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3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3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4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7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2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All individual and business decisions and actions, no matter how small, lead to large</a:t>
            </a:r>
            <a:r>
              <a:rPr lang="en-US" sz="1200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 aggregate impacts</a:t>
            </a:r>
            <a:endParaRPr lang="en-US" sz="120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  <a:rtl val="0"/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Bring human life and activities </a:t>
            </a:r>
            <a:r>
              <a:rPr lang="en-US" sz="12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in balance 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with Earth’s main cycles and finitude</a:t>
            </a:r>
          </a:p>
          <a:p>
            <a:pPr marL="171450" lvl="0" indent="-17145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Bring human-made world </a:t>
            </a:r>
            <a:r>
              <a:rPr lang="en-US" sz="12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in balance 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with the natural world where diversity, </a:t>
            </a:r>
            <a:r>
              <a:rPr lang="en-US" sz="12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resilience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, redundancy, smallness, </a:t>
            </a:r>
            <a:r>
              <a:rPr lang="en-US" sz="12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interdependence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, waste-is-food, </a:t>
            </a:r>
            <a:r>
              <a:rPr lang="en-US" sz="12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slowness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 are the keys to survive and thrive</a:t>
            </a:r>
          </a:p>
          <a:p>
            <a:pPr marL="171450" lvl="0" indent="-17145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There is no trash,</a:t>
            </a:r>
            <a:r>
              <a:rPr lang="en-US" sz="1200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 no waste, no landfill in nature</a:t>
            </a:r>
            <a:endParaRPr dirty="0"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044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4" name="Shape 1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800" dirty="0" smtClean="0"/>
              <a:t>A solution to the wicked problems we have created</a:t>
            </a:r>
            <a:r>
              <a:rPr lang="en-US" sz="2800" baseline="0" dirty="0" smtClean="0"/>
              <a:t> in the last 300 years</a:t>
            </a:r>
          </a:p>
          <a:p>
            <a:r>
              <a:rPr lang="en-US" sz="2800" baseline="0" dirty="0" smtClean="0"/>
              <a:t>A major opportunity for doing things differently with a positive impact on all 3 sustainability dimensions</a:t>
            </a:r>
          </a:p>
          <a:p>
            <a:r>
              <a:rPr lang="en-US" sz="2800" baseline="0" dirty="0" smtClean="0"/>
              <a:t>	Economic: good jobs, meaningful work, equity, fairness, dematerialize, renewable resources, local prosperity and resilience</a:t>
            </a:r>
          </a:p>
          <a:p>
            <a:r>
              <a:rPr lang="en-US" sz="2800" baseline="0" dirty="0" smtClean="0"/>
              <a:t>	Social: human rights, good life, health, no poverty, dignity, equal opportunity for 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/>
              <a:t>	Natural: eliminate waste and emissions, value biodiversity</a:t>
            </a:r>
            <a:r>
              <a:rPr lang="en-US" sz="2800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rtl val="0"/>
              </a:rPr>
              <a:t>, don’t be “the most invasive species”</a:t>
            </a:r>
            <a:endParaRPr lang="en-US" sz="280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  <a:rtl val="0"/>
            </a:endParaRPr>
          </a:p>
          <a:p>
            <a:endParaRPr lang="en-US" sz="280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Calibri"/>
              <a:rtl val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  <a:rtl val="0"/>
              </a:rPr>
              <a:t>Operates on two planes</a:t>
            </a:r>
          </a:p>
          <a:p>
            <a:pPr marL="5715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  <a:rtl val="0"/>
              </a:rPr>
              <a:t>Product circles within flows of natural and technical materials between producers, servicers and users</a:t>
            </a:r>
          </a:p>
          <a:p>
            <a:pPr marL="5715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  <a:rtl val="0"/>
              </a:rPr>
              <a:t>Growth and disposal are replaced by circles of maintenance, long-lasting value and usage</a:t>
            </a:r>
          </a:p>
          <a:p>
            <a:pPr marL="5715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  <a:rtl val="0"/>
              </a:rPr>
              <a:t>Local symbiosis connects market and non-market stakeholders with the shared goal of prosperity and sustainability for all</a:t>
            </a:r>
          </a:p>
          <a:p>
            <a:pPr marL="5715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Calibri"/>
              <a:rtl val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  <a:rtl val="0"/>
              </a:rPr>
              <a:t>In both planes, waste not acceptable</a:t>
            </a:r>
          </a:p>
          <a:p>
            <a:pPr marL="1143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3456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  <a:rtl val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  <a:rtl val="0"/>
              </a:rPr>
              <a:t>For every waste flow, feedstock demand is searched or created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674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change since our June 2016 </a:t>
            </a:r>
            <a:r>
              <a:rPr lang="en-US" dirty="0" err="1" smtClean="0"/>
              <a:t>OSCEdays</a:t>
            </a:r>
            <a:r>
              <a:rPr lang="en-US" dirty="0" smtClean="0"/>
              <a:t> event. Not good.</a:t>
            </a:r>
          </a:p>
          <a:p>
            <a:r>
              <a:rPr lang="en-US" dirty="0" smtClean="0"/>
              <a:t>Note the re-scaling due to data points moving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B142-89A6-4A1B-BCCE-713CBC6B97E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6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50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263050"/>
                </a:solidFill>
              </a:rPr>
              <a:t>March 23, 2017</a:t>
            </a:r>
            <a:endParaRPr dirty="0"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 dirty="0"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5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5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263050"/>
                </a:solidFill>
              </a:rPr>
              <a:t>March 23, 2017</a:t>
            </a:r>
            <a:endParaRPr dirty="0"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263050"/>
                </a:solidFill>
              </a:rPr>
              <a:t>Open Source Circular Economy Days 2017 - Indianapolis IN</a:t>
            </a:r>
            <a:endParaRPr dirty="0"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 dirty="0"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BF5"/>
            </a:gs>
            <a:gs pos="17000">
              <a:schemeClr val="accent3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AFBF5"/>
            </a:gs>
            <a:gs pos="17000">
              <a:schemeClr val="accent3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Open Source Circular Economy Days 2017 - Indianapolis 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9602-21DB-465C-9D78-C7D041B7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1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giss.nasa.gov/gistemp/map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T3xjfxMmoc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OrSOWXkPGM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community.oscedays.org/t/public-wiki-circular-textiles/784" TargetMode="External"/><Relationship Id="rId7" Type="http://schemas.openxmlformats.org/officeDocument/2006/relationships/hyperlink" Target="https://resail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s://www.ifixit.com/Guide/How+to+repair+a+Snag+in+Knit+Clothing/53938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ardonaterecycle.org/about/issu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osceday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silvia@sustainablemanufacturing.b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hyperlink" Target="http://www.esrl.noaa.gov/gmd/ccgg/trends/weekl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378719"/>
            <a:ext cx="4417453" cy="1725769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Circular Textiles Workshop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body" sz="half" idx="2"/>
          </p:nvPr>
        </p:nvSpPr>
        <p:spPr>
          <a:xfrm>
            <a:off x="283335" y="4367308"/>
            <a:ext cx="3677477" cy="162201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Partner: KHEPRW Institute</a:t>
            </a:r>
          </a:p>
          <a:p>
            <a:endParaRPr lang="en-US" sz="1800" b="1" dirty="0" smtClean="0"/>
          </a:p>
          <a:p>
            <a:r>
              <a:rPr lang="en-US" dirty="0" smtClean="0"/>
              <a:t>Indianapolis, IN</a:t>
            </a:r>
            <a:endParaRPr lang="en-US" dirty="0"/>
          </a:p>
          <a:p>
            <a:r>
              <a:rPr lang="en-US" dirty="0" smtClean="0"/>
              <a:t>March 23rd, 2017</a:t>
            </a:r>
            <a:endParaRPr lang="en-US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4213" y="1241603"/>
            <a:ext cx="7697787" cy="48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146279"/>
            <a:ext cx="9509760" cy="575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Source Circular Economy – Why should you care?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1120" y="6093044"/>
            <a:ext cx="4036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http://data.giss.nasa.gov/gistemp/maps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" name="Picture 2" descr="Open Source Circular Economy D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20" y="852819"/>
            <a:ext cx="6402705" cy="52072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33730" y="1020544"/>
            <a:ext cx="37147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“Earth's </a:t>
            </a:r>
            <a:r>
              <a:rPr lang="en-US" dirty="0"/>
              <a:t>2016 surface temperatures were the warmest since modern recordkeeping began in 1880, according to independent analyses by NASA and the National Oceanic and Atmospheric Administration (NOAA).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Globally-averaged temperatures in 2016 were 1.78 degrees Fahrenheit (0.99 degrees Celsius) warmer than the mid-20th century mean. This makes 2016 the third year in a row to set a new record for global average surface temperatures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12" name="Picture 2" descr="Open Source Circular Economy D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T3xjfxMmo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28775" y="180685"/>
            <a:ext cx="8729663" cy="60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146279"/>
            <a:ext cx="9509760" cy="575829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Circular Textiles – What are they?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12" name="Picture 2" descr="Open Source Circular Economy D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OrSOWXkPG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68582" y="1143000"/>
            <a:ext cx="922712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7587"/>
            <a:ext cx="9509760" cy="607554"/>
          </a:xfrm>
        </p:spPr>
        <p:txBody>
          <a:bodyPr/>
          <a:lstStyle/>
          <a:p>
            <a:r>
              <a:rPr lang="en-US" dirty="0"/>
              <a:t>Open Source Circular Textiles – What are they?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Shape 630"/>
          <p:cNvSpPr txBox="1"/>
          <p:nvPr/>
        </p:nvSpPr>
        <p:spPr>
          <a:xfrm>
            <a:off x="956687" y="1443124"/>
            <a:ext cx="881460" cy="389663"/>
          </a:xfrm>
          <a:prstGeom prst="rect">
            <a:avLst/>
          </a:prstGeom>
          <a:noFill/>
          <a:ln>
            <a:noFill/>
          </a:ln>
        </p:spPr>
        <p:txBody>
          <a:bodyPr lIns="5225" tIns="5225" rIns="5225" bIns="522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  <a:buSzPct val="25000"/>
            </a:pPr>
            <a:r>
              <a:rPr lang="en" sz="135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Maintain</a:t>
            </a:r>
          </a:p>
        </p:txBody>
      </p:sp>
      <p:sp>
        <p:nvSpPr>
          <p:cNvPr id="6" name="Shape 631"/>
          <p:cNvSpPr/>
          <p:nvPr/>
        </p:nvSpPr>
        <p:spPr>
          <a:xfrm>
            <a:off x="5550646" y="821686"/>
            <a:ext cx="1579516" cy="139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7296" y="24135"/>
                </a:moveTo>
                <a:lnTo>
                  <a:pt x="87969" y="33103"/>
                </a:lnTo>
                <a:lnTo>
                  <a:pt x="87969" y="33103"/>
                </a:lnTo>
                <a:cubicBezTo>
                  <a:pt x="77048" y="21250"/>
                  <a:pt x="60096" y="17516"/>
                  <a:pt x="45364" y="23719"/>
                </a:cubicBezTo>
                <a:cubicBezTo>
                  <a:pt x="30631" y="29921"/>
                  <a:pt x="21177" y="44772"/>
                  <a:pt x="21601" y="61045"/>
                </a:cubicBezTo>
                <a:cubicBezTo>
                  <a:pt x="22026" y="77317"/>
                  <a:pt x="32240" y="91632"/>
                  <a:pt x="47275" y="97025"/>
                </a:cubicBezTo>
                <a:lnTo>
                  <a:pt x="46721" y="89474"/>
                </a:lnTo>
                <a:lnTo>
                  <a:pt x="63337" y="105450"/>
                </a:lnTo>
                <a:lnTo>
                  <a:pt x="48834" y="118250"/>
                </a:lnTo>
                <a:lnTo>
                  <a:pt x="48268" y="110550"/>
                </a:lnTo>
                <a:lnTo>
                  <a:pt x="48268" y="110550"/>
                </a:lnTo>
                <a:cubicBezTo>
                  <a:pt x="26811" y="105508"/>
                  <a:pt x="10904" y="87309"/>
                  <a:pt x="8676" y="65249"/>
                </a:cubicBezTo>
                <a:cubicBezTo>
                  <a:pt x="6448" y="43190"/>
                  <a:pt x="18389" y="22142"/>
                  <a:pt x="38400" y="12858"/>
                </a:cubicBezTo>
                <a:cubicBezTo>
                  <a:pt x="58411" y="3574"/>
                  <a:pt x="82072" y="8105"/>
                  <a:pt x="97296" y="24135"/>
                </a:cubicBezTo>
                <a:close/>
              </a:path>
            </a:pathLst>
          </a:custGeom>
          <a:solidFill>
            <a:srgbClr val="FFFF00"/>
          </a:solidFill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endParaRPr sz="1351" dirty="0"/>
          </a:p>
        </p:txBody>
      </p:sp>
      <p:sp>
        <p:nvSpPr>
          <p:cNvPr id="7" name="Shape 633"/>
          <p:cNvSpPr txBox="1"/>
          <p:nvPr/>
        </p:nvSpPr>
        <p:spPr>
          <a:xfrm>
            <a:off x="5899674" y="1325455"/>
            <a:ext cx="881460" cy="389663"/>
          </a:xfrm>
          <a:prstGeom prst="rect">
            <a:avLst/>
          </a:prstGeom>
          <a:noFill/>
          <a:ln>
            <a:noFill/>
          </a:ln>
        </p:spPr>
        <p:txBody>
          <a:bodyPr lIns="5225" tIns="5225" rIns="5225" bIns="522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  <a:buSzPct val="25000"/>
            </a:pPr>
            <a:r>
              <a:rPr lang="en" sz="135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Reuse</a:t>
            </a:r>
          </a:p>
        </p:txBody>
      </p:sp>
      <p:sp>
        <p:nvSpPr>
          <p:cNvPr id="8" name="Shape 634"/>
          <p:cNvSpPr/>
          <p:nvPr/>
        </p:nvSpPr>
        <p:spPr>
          <a:xfrm>
            <a:off x="1519844" y="2816859"/>
            <a:ext cx="1579516" cy="139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703" y="24135"/>
                </a:moveTo>
                <a:lnTo>
                  <a:pt x="22703" y="24135"/>
                </a:lnTo>
                <a:cubicBezTo>
                  <a:pt x="37927" y="8105"/>
                  <a:pt x="61588" y="3574"/>
                  <a:pt x="81599" y="12858"/>
                </a:cubicBezTo>
                <a:cubicBezTo>
                  <a:pt x="101610" y="22142"/>
                  <a:pt x="113551" y="43190"/>
                  <a:pt x="111323" y="65249"/>
                </a:cubicBezTo>
                <a:cubicBezTo>
                  <a:pt x="109095" y="87309"/>
                  <a:pt x="93188" y="105508"/>
                  <a:pt x="71731" y="110550"/>
                </a:cubicBezTo>
                <a:lnTo>
                  <a:pt x="71165" y="118250"/>
                </a:lnTo>
                <a:lnTo>
                  <a:pt x="56662" y="105450"/>
                </a:lnTo>
                <a:lnTo>
                  <a:pt x="73278" y="89474"/>
                </a:lnTo>
                <a:lnTo>
                  <a:pt x="72724" y="97025"/>
                </a:lnTo>
                <a:cubicBezTo>
                  <a:pt x="87759" y="91632"/>
                  <a:pt x="97973" y="77317"/>
                  <a:pt x="98398" y="61045"/>
                </a:cubicBezTo>
                <a:cubicBezTo>
                  <a:pt x="98822" y="44772"/>
                  <a:pt x="89368" y="29921"/>
                  <a:pt x="74635" y="23719"/>
                </a:cubicBezTo>
                <a:cubicBezTo>
                  <a:pt x="59903" y="17516"/>
                  <a:pt x="42951" y="21250"/>
                  <a:pt x="32030" y="33103"/>
                </a:cubicBezTo>
                <a:close/>
              </a:path>
            </a:pathLst>
          </a:custGeom>
          <a:solidFill>
            <a:srgbClr val="BBD6EE"/>
          </a:solidFill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endParaRPr sz="1351" dirty="0"/>
          </a:p>
        </p:txBody>
      </p:sp>
      <p:sp>
        <p:nvSpPr>
          <p:cNvPr id="9" name="Shape 636"/>
          <p:cNvSpPr txBox="1"/>
          <p:nvPr/>
        </p:nvSpPr>
        <p:spPr>
          <a:xfrm>
            <a:off x="1341120" y="3322420"/>
            <a:ext cx="1670881" cy="389770"/>
          </a:xfrm>
          <a:prstGeom prst="rect">
            <a:avLst/>
          </a:prstGeom>
          <a:noFill/>
          <a:ln>
            <a:noFill/>
          </a:ln>
        </p:spPr>
        <p:txBody>
          <a:bodyPr lIns="5225" tIns="5225" rIns="5225" bIns="522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  <a:buSzPct val="25000"/>
            </a:pPr>
            <a:r>
              <a:rPr lang="en" sz="135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Remanufacture</a:t>
            </a:r>
          </a:p>
        </p:txBody>
      </p:sp>
      <p:sp>
        <p:nvSpPr>
          <p:cNvPr id="10" name="Shape 637"/>
          <p:cNvSpPr/>
          <p:nvPr/>
        </p:nvSpPr>
        <p:spPr>
          <a:xfrm>
            <a:off x="1078818" y="3688725"/>
            <a:ext cx="1579516" cy="139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7296" y="24135"/>
                </a:moveTo>
                <a:lnTo>
                  <a:pt x="87969" y="33103"/>
                </a:lnTo>
                <a:lnTo>
                  <a:pt x="87969" y="33103"/>
                </a:lnTo>
                <a:cubicBezTo>
                  <a:pt x="77048" y="21250"/>
                  <a:pt x="60096" y="17516"/>
                  <a:pt x="45364" y="23719"/>
                </a:cubicBezTo>
                <a:cubicBezTo>
                  <a:pt x="30631" y="29921"/>
                  <a:pt x="21177" y="44772"/>
                  <a:pt x="21601" y="61045"/>
                </a:cubicBezTo>
                <a:cubicBezTo>
                  <a:pt x="22026" y="77317"/>
                  <a:pt x="32240" y="91632"/>
                  <a:pt x="47275" y="97025"/>
                </a:cubicBezTo>
                <a:lnTo>
                  <a:pt x="46721" y="89474"/>
                </a:lnTo>
                <a:lnTo>
                  <a:pt x="63337" y="105450"/>
                </a:lnTo>
                <a:lnTo>
                  <a:pt x="48834" y="118250"/>
                </a:lnTo>
                <a:lnTo>
                  <a:pt x="48268" y="110550"/>
                </a:lnTo>
                <a:lnTo>
                  <a:pt x="48268" y="110550"/>
                </a:lnTo>
                <a:cubicBezTo>
                  <a:pt x="26811" y="105508"/>
                  <a:pt x="10904" y="87309"/>
                  <a:pt x="8676" y="65249"/>
                </a:cubicBezTo>
                <a:cubicBezTo>
                  <a:pt x="6448" y="43190"/>
                  <a:pt x="18389" y="22142"/>
                  <a:pt x="38400" y="12858"/>
                </a:cubicBezTo>
                <a:cubicBezTo>
                  <a:pt x="58411" y="3574"/>
                  <a:pt x="82072" y="8105"/>
                  <a:pt x="97296" y="24135"/>
                </a:cubicBezTo>
                <a:close/>
              </a:path>
            </a:pathLst>
          </a:custGeom>
          <a:solidFill>
            <a:srgbClr val="C9C9C9"/>
          </a:solidFill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endParaRPr sz="1351" dirty="0"/>
          </a:p>
        </p:txBody>
      </p:sp>
      <p:sp>
        <p:nvSpPr>
          <p:cNvPr id="11" name="Shape 639"/>
          <p:cNvSpPr txBox="1"/>
          <p:nvPr/>
        </p:nvSpPr>
        <p:spPr>
          <a:xfrm>
            <a:off x="1427996" y="4127016"/>
            <a:ext cx="881460" cy="389663"/>
          </a:xfrm>
          <a:prstGeom prst="rect">
            <a:avLst/>
          </a:prstGeom>
          <a:noFill/>
          <a:ln>
            <a:noFill/>
          </a:ln>
        </p:spPr>
        <p:txBody>
          <a:bodyPr lIns="5225" tIns="5225" rIns="5225" bIns="522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  <a:buSzPct val="25000"/>
            </a:pPr>
            <a:r>
              <a:rPr lang="en" sz="135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Recycle</a:t>
            </a:r>
          </a:p>
        </p:txBody>
      </p:sp>
      <p:sp>
        <p:nvSpPr>
          <p:cNvPr id="12" name="Shape 640"/>
          <p:cNvSpPr/>
          <p:nvPr/>
        </p:nvSpPr>
        <p:spPr>
          <a:xfrm>
            <a:off x="1632137" y="4516679"/>
            <a:ext cx="1357004" cy="1201014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F32E19"/>
          </a:solidFill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endParaRPr sz="1351" dirty="0"/>
          </a:p>
        </p:txBody>
      </p:sp>
      <p:sp>
        <p:nvSpPr>
          <p:cNvPr id="13" name="Shape 642"/>
          <p:cNvSpPr txBox="1"/>
          <p:nvPr/>
        </p:nvSpPr>
        <p:spPr>
          <a:xfrm>
            <a:off x="1868576" y="4931600"/>
            <a:ext cx="881460" cy="389663"/>
          </a:xfrm>
          <a:prstGeom prst="rect">
            <a:avLst/>
          </a:prstGeom>
          <a:noFill/>
          <a:ln>
            <a:noFill/>
          </a:ln>
        </p:spPr>
        <p:txBody>
          <a:bodyPr lIns="5225" tIns="5225" rIns="5225" bIns="522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  <a:buSzPct val="25000"/>
            </a:pPr>
            <a:r>
              <a:rPr lang="en" sz="135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Nourish</a:t>
            </a:r>
          </a:p>
        </p:txBody>
      </p:sp>
      <p:sp>
        <p:nvSpPr>
          <p:cNvPr id="14" name="Shape 628"/>
          <p:cNvSpPr/>
          <p:nvPr/>
        </p:nvSpPr>
        <p:spPr>
          <a:xfrm>
            <a:off x="638238" y="880479"/>
            <a:ext cx="1579516" cy="139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412" y="60000"/>
                </a:moveTo>
                <a:lnTo>
                  <a:pt x="8412" y="60000"/>
                </a:lnTo>
                <a:cubicBezTo>
                  <a:pt x="8412" y="32868"/>
                  <a:pt x="29175" y="10313"/>
                  <a:pt x="56058" y="8240"/>
                </a:cubicBezTo>
                <a:cubicBezTo>
                  <a:pt x="82942" y="6168"/>
                  <a:pt x="106878" y="25277"/>
                  <a:pt x="110985" y="52091"/>
                </a:cubicBezTo>
                <a:cubicBezTo>
                  <a:pt x="115093" y="78906"/>
                  <a:pt x="97987" y="104381"/>
                  <a:pt x="71731" y="110550"/>
                </a:cubicBezTo>
                <a:lnTo>
                  <a:pt x="71165" y="118250"/>
                </a:lnTo>
                <a:lnTo>
                  <a:pt x="56662" y="105450"/>
                </a:lnTo>
                <a:lnTo>
                  <a:pt x="73278" y="89474"/>
                </a:lnTo>
                <a:lnTo>
                  <a:pt x="72724" y="97025"/>
                </a:lnTo>
                <a:cubicBezTo>
                  <a:pt x="91165" y="90411"/>
                  <a:pt x="101805" y="70704"/>
                  <a:pt x="97443" y="51241"/>
                </a:cubicBezTo>
                <a:cubicBezTo>
                  <a:pt x="93080" y="31778"/>
                  <a:pt x="75107" y="18765"/>
                  <a:pt x="55686" y="21007"/>
                </a:cubicBezTo>
                <a:cubicBezTo>
                  <a:pt x="36264" y="23249"/>
                  <a:pt x="21588" y="40033"/>
                  <a:pt x="21588" y="59999"/>
                </a:cubicBezTo>
                <a:close/>
              </a:path>
            </a:pathLst>
          </a:custGeom>
          <a:solidFill>
            <a:schemeClr val="accent6"/>
          </a:solidFill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endParaRPr sz="1351" dirty="0"/>
          </a:p>
        </p:txBody>
      </p:sp>
      <p:sp>
        <p:nvSpPr>
          <p:cNvPr id="15" name="Rectangle 14"/>
          <p:cNvSpPr/>
          <p:nvPr/>
        </p:nvSpPr>
        <p:spPr>
          <a:xfrm>
            <a:off x="776288" y="6032722"/>
            <a:ext cx="9059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community.oscedays.org/t/public-wiki-circular-textiles/784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54" y="711381"/>
            <a:ext cx="1925621" cy="17433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32137" y="2395432"/>
            <a:ext cx="3563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Clothing repair - </a:t>
            </a:r>
            <a:r>
              <a:rPr lang="en-US" dirty="0" err="1" smtClean="0">
                <a:hlinkClick r:id="rId5"/>
              </a:rPr>
              <a:t>ifixit</a:t>
            </a:r>
            <a:r>
              <a:rPr lang="en-US" dirty="0" smtClean="0">
                <a:hlinkClick r:id="rId5"/>
              </a:rPr>
              <a:t> free manual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40" y="738469"/>
            <a:ext cx="1995410" cy="17989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125572" y="1197121"/>
            <a:ext cx="2704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Re-Sails - repurposed sails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0" name="Shape 655"/>
          <p:cNvSpPr/>
          <p:nvPr/>
        </p:nvSpPr>
        <p:spPr>
          <a:xfrm rot="5400000">
            <a:off x="4948172" y="2949334"/>
            <a:ext cx="2308539" cy="294604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3" y="34175"/>
                </a:moveTo>
                <a:lnTo>
                  <a:pt x="583" y="34175"/>
                </a:lnTo>
                <a:cubicBezTo>
                  <a:pt x="-2678" y="22567"/>
                  <a:pt x="7879" y="11072"/>
                  <a:pt x="27614" y="4745"/>
                </a:cubicBezTo>
                <a:cubicBezTo>
                  <a:pt x="47350" y="-1581"/>
                  <a:pt x="72649" y="-1581"/>
                  <a:pt x="92385" y="4745"/>
                </a:cubicBezTo>
                <a:cubicBezTo>
                  <a:pt x="112120" y="11072"/>
                  <a:pt x="122678" y="22567"/>
                  <a:pt x="119416" y="34175"/>
                </a:cubicBezTo>
                <a:lnTo>
                  <a:pt x="74854" y="113543"/>
                </a:lnTo>
                <a:cubicBezTo>
                  <a:pt x="73813" y="117246"/>
                  <a:pt x="67477" y="120000"/>
                  <a:pt x="60000" y="120000"/>
                </a:cubicBezTo>
                <a:cubicBezTo>
                  <a:pt x="52522" y="120000"/>
                  <a:pt x="46186" y="117246"/>
                  <a:pt x="45145" y="113543"/>
                </a:cubicBezTo>
                <a:close/>
                <a:moveTo>
                  <a:pt x="6000" y="30000"/>
                </a:moveTo>
                <a:lnTo>
                  <a:pt x="6000" y="30000"/>
                </a:lnTo>
                <a:cubicBezTo>
                  <a:pt x="6000" y="43971"/>
                  <a:pt x="30176" y="55298"/>
                  <a:pt x="60000" y="55298"/>
                </a:cubicBezTo>
                <a:cubicBezTo>
                  <a:pt x="89823" y="55298"/>
                  <a:pt x="114000" y="43971"/>
                  <a:pt x="114000" y="30000"/>
                </a:cubicBezTo>
                <a:cubicBezTo>
                  <a:pt x="114000" y="16028"/>
                  <a:pt x="89823" y="4701"/>
                  <a:pt x="60000" y="4701"/>
                </a:cubicBezTo>
                <a:cubicBezTo>
                  <a:pt x="30176" y="4701"/>
                  <a:pt x="6000" y="16028"/>
                  <a:pt x="6000" y="29999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 w="9525" cap="flat">
            <a:solidFill>
              <a:srgbClr val="599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endParaRPr sz="1351" dirty="0"/>
          </a:p>
        </p:txBody>
      </p:sp>
      <p:grpSp>
        <p:nvGrpSpPr>
          <p:cNvPr id="21" name="Shape 656"/>
          <p:cNvGrpSpPr/>
          <p:nvPr/>
        </p:nvGrpSpPr>
        <p:grpSpPr>
          <a:xfrm>
            <a:off x="4980862" y="3774297"/>
            <a:ext cx="1098380" cy="801709"/>
            <a:chOff x="3928532" y="749129"/>
            <a:chExt cx="1524000" cy="1524000"/>
          </a:xfrm>
          <a:solidFill>
            <a:schemeClr val="accent6"/>
          </a:solidFill>
        </p:grpSpPr>
        <p:sp>
          <p:nvSpPr>
            <p:cNvPr id="22" name="Shape 657"/>
            <p:cNvSpPr/>
            <p:nvPr/>
          </p:nvSpPr>
          <p:spPr>
            <a:xfrm>
              <a:off x="3928532" y="749129"/>
              <a:ext cx="1524000" cy="1524000"/>
            </a:xfrm>
            <a:prstGeom prst="ellipse">
              <a:avLst/>
            </a:prstGeom>
            <a:grpFill/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23" name="Shape 658"/>
            <p:cNvSpPr/>
            <p:nvPr/>
          </p:nvSpPr>
          <p:spPr>
            <a:xfrm>
              <a:off x="4151717" y="972313"/>
              <a:ext cx="1077630" cy="1077630"/>
            </a:xfrm>
            <a:prstGeom prst="rect">
              <a:avLst/>
            </a:prstGeom>
            <a:grpFill/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Non-toxic</a:t>
              </a:r>
            </a:p>
          </p:txBody>
        </p:sp>
      </p:grpSp>
      <p:grpSp>
        <p:nvGrpSpPr>
          <p:cNvPr id="24" name="Shape 659"/>
          <p:cNvGrpSpPr/>
          <p:nvPr/>
        </p:nvGrpSpPr>
        <p:grpSpPr>
          <a:xfrm>
            <a:off x="6327022" y="4343349"/>
            <a:ext cx="1248439" cy="816311"/>
            <a:chOff x="1739608" y="1285025"/>
            <a:chExt cx="1524000" cy="1524000"/>
          </a:xfrm>
        </p:grpSpPr>
        <p:sp>
          <p:nvSpPr>
            <p:cNvPr id="25" name="Shape 660"/>
            <p:cNvSpPr/>
            <p:nvPr/>
          </p:nvSpPr>
          <p:spPr>
            <a:xfrm>
              <a:off x="1739608" y="1285025"/>
              <a:ext cx="1524000" cy="1524000"/>
            </a:xfrm>
            <a:prstGeom prst="ellipse">
              <a:avLst/>
            </a:prstGeom>
            <a:solidFill>
              <a:srgbClr val="FF66FF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26" name="Shape 661"/>
            <p:cNvSpPr/>
            <p:nvPr/>
          </p:nvSpPr>
          <p:spPr>
            <a:xfrm>
              <a:off x="1962792" y="1508209"/>
              <a:ext cx="1077630" cy="107763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Non-virgin</a:t>
              </a:r>
            </a:p>
          </p:txBody>
        </p:sp>
      </p:grpSp>
      <p:grpSp>
        <p:nvGrpSpPr>
          <p:cNvPr id="27" name="Shape 662"/>
          <p:cNvGrpSpPr/>
          <p:nvPr/>
        </p:nvGrpSpPr>
        <p:grpSpPr>
          <a:xfrm>
            <a:off x="6242862" y="3551754"/>
            <a:ext cx="1198979" cy="768012"/>
            <a:chOff x="3461173" y="2260936"/>
            <a:chExt cx="1524000" cy="1524000"/>
          </a:xfrm>
          <a:solidFill>
            <a:schemeClr val="accent5">
              <a:lumMod val="75000"/>
            </a:schemeClr>
          </a:solidFill>
        </p:grpSpPr>
        <p:sp>
          <p:nvSpPr>
            <p:cNvPr id="28" name="Shape 663"/>
            <p:cNvSpPr/>
            <p:nvPr/>
          </p:nvSpPr>
          <p:spPr>
            <a:xfrm>
              <a:off x="3461173" y="2260936"/>
              <a:ext cx="1524000" cy="1524000"/>
            </a:xfrm>
            <a:prstGeom prst="ellipse">
              <a:avLst/>
            </a:prstGeom>
            <a:grpFill/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29" name="Shape 664"/>
            <p:cNvSpPr/>
            <p:nvPr/>
          </p:nvSpPr>
          <p:spPr>
            <a:xfrm>
              <a:off x="3684357" y="2484122"/>
              <a:ext cx="1077630" cy="1077630"/>
            </a:xfrm>
            <a:prstGeom prst="rect">
              <a:avLst/>
            </a:prstGeom>
            <a:grpFill/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Renewable</a:t>
              </a:r>
            </a:p>
          </p:txBody>
        </p:sp>
      </p:grpSp>
      <p:grpSp>
        <p:nvGrpSpPr>
          <p:cNvPr id="30" name="Shape 668"/>
          <p:cNvGrpSpPr/>
          <p:nvPr/>
        </p:nvGrpSpPr>
        <p:grpSpPr>
          <a:xfrm>
            <a:off x="5328913" y="4585972"/>
            <a:ext cx="845176" cy="733591"/>
            <a:chOff x="3928532" y="749129"/>
            <a:chExt cx="1524000" cy="1524000"/>
          </a:xfrm>
        </p:grpSpPr>
        <p:sp>
          <p:nvSpPr>
            <p:cNvPr id="31" name="Shape 669"/>
            <p:cNvSpPr/>
            <p:nvPr/>
          </p:nvSpPr>
          <p:spPr>
            <a:xfrm>
              <a:off x="3928532" y="749129"/>
              <a:ext cx="1524000" cy="1524000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32" name="Shape 670"/>
            <p:cNvSpPr/>
            <p:nvPr/>
          </p:nvSpPr>
          <p:spPr>
            <a:xfrm>
              <a:off x="4040122" y="974583"/>
              <a:ext cx="1300819" cy="10776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 dirty="0">
                  <a:ea typeface="Calibri"/>
                  <a:cs typeface="Calibri"/>
                  <a:sym typeface="Calibri"/>
                </a:rPr>
                <a:t>Socially good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05" y="3044746"/>
            <a:ext cx="3513435" cy="2943865"/>
          </a:xfrm>
          <a:prstGeom prst="rect">
            <a:avLst/>
          </a:prstGeom>
        </p:spPr>
      </p:pic>
      <p:sp>
        <p:nvSpPr>
          <p:cNvPr id="34" name="Shape 677"/>
          <p:cNvSpPr txBox="1"/>
          <p:nvPr/>
        </p:nvSpPr>
        <p:spPr>
          <a:xfrm rot="20285978">
            <a:off x="4567587" y="3314146"/>
            <a:ext cx="190886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351" dirty="0"/>
              <a:t>Increase/Maintain</a:t>
            </a:r>
          </a:p>
        </p:txBody>
      </p:sp>
      <p:sp>
        <p:nvSpPr>
          <p:cNvPr id="35" name="Shape 678"/>
          <p:cNvSpPr txBox="1"/>
          <p:nvPr/>
        </p:nvSpPr>
        <p:spPr>
          <a:xfrm rot="1380113">
            <a:off x="4452607" y="5277459"/>
            <a:ext cx="2345575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351" dirty="0"/>
              <a:t>Energy/Material Flows</a:t>
            </a:r>
          </a:p>
        </p:txBody>
      </p:sp>
    </p:spTree>
    <p:extLst>
      <p:ext uri="{BB962C8B-B14F-4D97-AF65-F5344CB8AC3E}">
        <p14:creationId xmlns:p14="http://schemas.microsoft.com/office/powerpoint/2010/main" val="13675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0770" y="47218"/>
            <a:ext cx="9509760" cy="1233424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Circular Textiles – </a:t>
            </a:r>
            <a:br>
              <a:rPr lang="en-US" dirty="0" smtClean="0"/>
            </a:br>
            <a:r>
              <a:rPr lang="en-US" dirty="0" smtClean="0"/>
              <a:t>How are they useful to you and our local community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1120" y="1549728"/>
            <a:ext cx="9509760" cy="41276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Save money </a:t>
            </a:r>
          </a:p>
          <a:p>
            <a:r>
              <a:rPr lang="en-US" dirty="0" smtClean="0"/>
              <a:t>Make money</a:t>
            </a:r>
          </a:p>
          <a:p>
            <a:r>
              <a:rPr lang="en-US" dirty="0" smtClean="0"/>
              <a:t>Create and maintain skills at every level, vocational and professional</a:t>
            </a:r>
          </a:p>
          <a:p>
            <a:r>
              <a:rPr lang="en-US" dirty="0" smtClean="0"/>
              <a:t>Create and keep enterprises, social or commercial, local (e.g. repair is mostly non-tradable work)</a:t>
            </a:r>
          </a:p>
          <a:p>
            <a:r>
              <a:rPr lang="en-US" dirty="0" smtClean="0"/>
              <a:t>Eliminate textile waste to landfill (the average US citizen sends 70 </a:t>
            </a:r>
            <a:r>
              <a:rPr lang="en-US" dirty="0" err="1" smtClean="0"/>
              <a:t>lbs</a:t>
            </a:r>
            <a:r>
              <a:rPr lang="en-US" dirty="0" smtClean="0"/>
              <a:t>/year to landfills)*</a:t>
            </a:r>
          </a:p>
          <a:p>
            <a:r>
              <a:rPr lang="en-US" dirty="0" smtClean="0"/>
              <a:t>Create opportunities for innovation ( new materials, new uses for materials, rent instead of buy business model)</a:t>
            </a:r>
          </a:p>
          <a:p>
            <a:r>
              <a:rPr lang="en-US" dirty="0" smtClean="0"/>
              <a:t>Eliminate chemical, air, water and other pollution ( non-fossil based materials, non-toxic dyes)</a:t>
            </a:r>
          </a:p>
          <a:p>
            <a:r>
              <a:rPr lang="en-US" dirty="0" smtClean="0"/>
              <a:t>Inspire collaboration and solution sharing for fast, effective, positive impact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12" name="Picture 2" descr="Open Source Circular Economy D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0770" y="5946441"/>
            <a:ext cx="541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www.weardonaterecycle.org/about/issue.html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189" y="193183"/>
            <a:ext cx="10419008" cy="3041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Next Workshop June 2017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700" dirty="0" smtClean="0"/>
              <a:t>What are your interests for the next workshop?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1081564" y="3807133"/>
            <a:ext cx="9509760" cy="2374846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 smtClean="0"/>
              <a:t>Join the Open Source Circular Economy Forum</a:t>
            </a:r>
          </a:p>
          <a:p>
            <a:pPr marL="45720" indent="0">
              <a:buNone/>
            </a:pPr>
            <a:r>
              <a:rPr lang="en-US" b="1" dirty="0">
                <a:hlinkClick r:id="rId3"/>
              </a:rPr>
              <a:t>http://community.oscedays.org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pPr marL="45720" indent="0">
              <a:buNone/>
            </a:pPr>
            <a:endParaRPr lang="en-US" b="1" dirty="0" smtClean="0"/>
          </a:p>
          <a:p>
            <a:pPr marL="45720" indent="0">
              <a:buNone/>
            </a:pPr>
            <a:r>
              <a:rPr lang="en-US" b="1" dirty="0" smtClean="0"/>
              <a:t>Contact:</a:t>
            </a:r>
          </a:p>
          <a:p>
            <a:pPr marL="45720" indent="0">
              <a:buNone/>
            </a:pPr>
            <a:r>
              <a:rPr lang="en-US" dirty="0" smtClean="0"/>
              <a:t>Silvia Leahu-Aluas </a:t>
            </a:r>
            <a:r>
              <a:rPr lang="en-US" dirty="0" smtClean="0">
                <a:hlinkClick r:id="rId4"/>
              </a:rPr>
              <a:t>silvia[at]sustainablemanufacturing.biz</a:t>
            </a:r>
            <a:endParaRPr lang="en-US" dirty="0" smtClean="0"/>
          </a:p>
        </p:txBody>
      </p:sp>
      <p:pic>
        <p:nvPicPr>
          <p:cNvPr id="10" name="Picture 2" descr="Open Source Circular Economy D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767" y="5905753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44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225006" y="2188508"/>
            <a:ext cx="9509760" cy="466949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Welcome and Introductions</a:t>
            </a:r>
          </a:p>
          <a:p>
            <a:r>
              <a:rPr lang="en-US" dirty="0" smtClean="0"/>
              <a:t>Open </a:t>
            </a:r>
            <a:r>
              <a:rPr lang="en-US" dirty="0"/>
              <a:t>Source Circular Economy – what is it and why should you be interested in it?</a:t>
            </a:r>
          </a:p>
          <a:p>
            <a:pPr lvl="0"/>
            <a:r>
              <a:rPr lang="en-US" dirty="0" smtClean="0"/>
              <a:t>Open Source Circular </a:t>
            </a:r>
            <a:r>
              <a:rPr lang="en-US" dirty="0"/>
              <a:t>T</a:t>
            </a:r>
            <a:r>
              <a:rPr lang="en-US" dirty="0" smtClean="0"/>
              <a:t>extiles </a:t>
            </a:r>
            <a:r>
              <a:rPr lang="en-US" dirty="0"/>
              <a:t>– what are they, how are they useful to you and our local community?</a:t>
            </a:r>
          </a:p>
          <a:p>
            <a:pPr lvl="0"/>
            <a:r>
              <a:rPr lang="en-US" dirty="0"/>
              <a:t>Hands-on </a:t>
            </a:r>
            <a:r>
              <a:rPr lang="en-US" dirty="0" smtClean="0"/>
              <a:t>activities</a:t>
            </a:r>
          </a:p>
          <a:p>
            <a:pPr lvl="0"/>
            <a:r>
              <a:rPr lang="en-US" dirty="0" smtClean="0"/>
              <a:t>Next workshop: June 2017</a:t>
            </a:r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2050" name="Picture 2" descr="Open Source Circular Economy D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75829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Circular Economy – What is it?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1120" y="1505264"/>
            <a:ext cx="91036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Open </a:t>
            </a:r>
            <a:r>
              <a:rPr lang="en-US" sz="3200" b="1" dirty="0" smtClean="0"/>
              <a:t>Source</a:t>
            </a:r>
            <a:endParaRPr lang="en-US" sz="3200" b="1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is a successful collaboration method for </a:t>
            </a:r>
            <a:r>
              <a:rPr lang="en-US" sz="3200" dirty="0" smtClean="0"/>
              <a:t>developing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 </a:t>
            </a:r>
            <a:r>
              <a:rPr lang="en-US" sz="3200" dirty="0"/>
              <a:t>software, hardware and design. It is based </a:t>
            </a:r>
            <a:r>
              <a:rPr lang="en-US" sz="3200" dirty="0" smtClean="0"/>
              <a:t>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 </a:t>
            </a:r>
            <a:r>
              <a:rPr lang="en-US" sz="3200" dirty="0"/>
              <a:t>transparent (and often distributed) development, 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and </a:t>
            </a:r>
            <a:r>
              <a:rPr lang="en-US" sz="3200" dirty="0"/>
              <a:t>the open sharing of files and solutions.</a:t>
            </a:r>
            <a:endParaRPr lang="en-US" sz="3200" dirty="0">
              <a:effectLst/>
            </a:endParaRPr>
          </a:p>
        </p:txBody>
      </p:sp>
      <p:pic>
        <p:nvPicPr>
          <p:cNvPr id="9" name="Picture 2" descr="Open Source Circular Economy D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75829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Circular Economy – What is it?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398" y="1348800"/>
            <a:ext cx="112561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Circular </a:t>
            </a:r>
            <a:r>
              <a:rPr lang="en-US" sz="2800" b="1" dirty="0" smtClean="0"/>
              <a:t>Economy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is the concept of a truly sustainable economy that </a:t>
            </a:r>
            <a:r>
              <a:rPr lang="en-US" sz="2800" dirty="0" smtClean="0"/>
              <a:t>works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without </a:t>
            </a:r>
            <a:r>
              <a:rPr lang="en-US" sz="2800" dirty="0"/>
              <a:t>waste, saves resources and is in synergy with the 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biosphere</a:t>
            </a:r>
            <a:r>
              <a:rPr lang="en-US" sz="2800" dirty="0"/>
              <a:t>. Rather than seeing emissions, byproducts, or 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damaged </a:t>
            </a:r>
            <a:r>
              <a:rPr lang="en-US" sz="2800" dirty="0"/>
              <a:t>and unwanted goods as ‘waste’, in the circular 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economy </a:t>
            </a:r>
            <a:r>
              <a:rPr lang="en-US" sz="2800" dirty="0"/>
              <a:t>they become raw material, nutrients for a new production cycle.</a:t>
            </a:r>
            <a:endParaRPr lang="en-US" sz="2800" dirty="0">
              <a:effectLst/>
            </a:endParaRPr>
          </a:p>
        </p:txBody>
      </p:sp>
      <p:pic>
        <p:nvPicPr>
          <p:cNvPr id="9" name="Picture 2" descr="Open Source Circular Economy D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75829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Circular Economy – What is it?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1876" y="1425039"/>
            <a:ext cx="9968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Open Source + Circular </a:t>
            </a:r>
            <a:r>
              <a:rPr lang="en-US" sz="3200" b="1" dirty="0" smtClean="0"/>
              <a:t>Economy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We believe that a sustainable, waste free, 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circular economy </a:t>
            </a:r>
            <a:r>
              <a:rPr lang="en-US" sz="3200" dirty="0"/>
              <a:t>needs transparency, 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open </a:t>
            </a:r>
            <a:r>
              <a:rPr lang="en-US" sz="3200" dirty="0"/>
              <a:t>access to information 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and </a:t>
            </a:r>
            <a:r>
              <a:rPr lang="en-US" sz="3200" dirty="0"/>
              <a:t>open source solutions.</a:t>
            </a:r>
            <a:endParaRPr lang="en-US" sz="3200" dirty="0">
              <a:effectLst/>
            </a:endParaRPr>
          </a:p>
        </p:txBody>
      </p:sp>
      <p:pic>
        <p:nvPicPr>
          <p:cNvPr id="9" name="Picture 2" descr="Open Source Circular Economy D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183134"/>
            <a:ext cx="9509760" cy="575829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Circular Economy – What is it?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1028" name="Picture 4" descr="eco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043190"/>
            <a:ext cx="9927894" cy="54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pen Source Circular Economy D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Shape 627"/>
          <p:cNvGrpSpPr/>
          <p:nvPr/>
        </p:nvGrpSpPr>
        <p:grpSpPr>
          <a:xfrm>
            <a:off x="5071647" y="1103509"/>
            <a:ext cx="2018319" cy="4510004"/>
            <a:chOff x="2991523" y="0"/>
            <a:chExt cx="2144951" cy="5418665"/>
          </a:xfrm>
        </p:grpSpPr>
        <p:sp>
          <p:nvSpPr>
            <p:cNvPr id="628" name="Shape 628"/>
            <p:cNvSpPr/>
            <p:nvPr/>
          </p:nvSpPr>
          <p:spPr>
            <a:xfrm>
              <a:off x="3457857" y="0"/>
              <a:ext cx="1678617" cy="16787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868"/>
                    <a:pt x="29175" y="10313"/>
                    <a:pt x="56058" y="8240"/>
                  </a:cubicBezTo>
                  <a:cubicBezTo>
                    <a:pt x="82942" y="6168"/>
                    <a:pt x="106878" y="25277"/>
                    <a:pt x="110985" y="52091"/>
                  </a:cubicBezTo>
                  <a:cubicBezTo>
                    <a:pt x="115093" y="78906"/>
                    <a:pt x="97987" y="104381"/>
                    <a:pt x="71731" y="110550"/>
                  </a:cubicBezTo>
                  <a:lnTo>
                    <a:pt x="71165" y="118250"/>
                  </a:lnTo>
                  <a:lnTo>
                    <a:pt x="56662" y="105450"/>
                  </a:lnTo>
                  <a:lnTo>
                    <a:pt x="73278" y="89474"/>
                  </a:lnTo>
                  <a:lnTo>
                    <a:pt x="72724" y="97025"/>
                  </a:lnTo>
                  <a:cubicBezTo>
                    <a:pt x="91165" y="90411"/>
                    <a:pt x="101805" y="70704"/>
                    <a:pt x="97443" y="51241"/>
                  </a:cubicBezTo>
                  <a:cubicBezTo>
                    <a:pt x="93080" y="31778"/>
                    <a:pt x="75107" y="18765"/>
                    <a:pt x="55686" y="21007"/>
                  </a:cubicBezTo>
                  <a:cubicBezTo>
                    <a:pt x="36264" y="23249"/>
                    <a:pt x="21588" y="40033"/>
                    <a:pt x="21588" y="59999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29" name="Shape 629"/>
            <p:cNvSpPr/>
            <p:nvPr/>
          </p:nvSpPr>
          <p:spPr>
            <a:xfrm>
              <a:off x="3828469" y="607974"/>
              <a:ext cx="936764" cy="46817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30" name="Shape 630"/>
            <p:cNvSpPr txBox="1"/>
            <p:nvPr/>
          </p:nvSpPr>
          <p:spPr>
            <a:xfrm>
              <a:off x="3828469" y="607974"/>
              <a:ext cx="936764" cy="468171"/>
            </a:xfrm>
            <a:prstGeom prst="rect">
              <a:avLst/>
            </a:prstGeom>
            <a:noFill/>
            <a:ln>
              <a:noFill/>
            </a:ln>
          </p:spPr>
          <p:txBody>
            <a:bodyPr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  <a:buSzPct val="25000"/>
              </a:pPr>
              <a:r>
                <a:rPr lang="en" sz="135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Maintain</a:t>
              </a:r>
            </a:p>
          </p:txBody>
        </p:sp>
        <p:sp>
          <p:nvSpPr>
            <p:cNvPr id="631" name="Shape 631"/>
            <p:cNvSpPr/>
            <p:nvPr/>
          </p:nvSpPr>
          <p:spPr>
            <a:xfrm>
              <a:off x="2991523" y="964521"/>
              <a:ext cx="1678617" cy="16787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296" y="24135"/>
                  </a:moveTo>
                  <a:lnTo>
                    <a:pt x="87969" y="33103"/>
                  </a:lnTo>
                  <a:lnTo>
                    <a:pt x="87969" y="33103"/>
                  </a:lnTo>
                  <a:cubicBezTo>
                    <a:pt x="77048" y="21250"/>
                    <a:pt x="60096" y="17516"/>
                    <a:pt x="45364" y="23719"/>
                  </a:cubicBezTo>
                  <a:cubicBezTo>
                    <a:pt x="30631" y="29921"/>
                    <a:pt x="21177" y="44772"/>
                    <a:pt x="21601" y="61045"/>
                  </a:cubicBezTo>
                  <a:cubicBezTo>
                    <a:pt x="22026" y="77317"/>
                    <a:pt x="32240" y="91632"/>
                    <a:pt x="47275" y="97025"/>
                  </a:cubicBezTo>
                  <a:lnTo>
                    <a:pt x="46721" y="89474"/>
                  </a:lnTo>
                  <a:lnTo>
                    <a:pt x="63337" y="105450"/>
                  </a:lnTo>
                  <a:lnTo>
                    <a:pt x="48834" y="118250"/>
                  </a:lnTo>
                  <a:lnTo>
                    <a:pt x="48268" y="110550"/>
                  </a:lnTo>
                  <a:lnTo>
                    <a:pt x="48268" y="110550"/>
                  </a:lnTo>
                  <a:cubicBezTo>
                    <a:pt x="26811" y="105508"/>
                    <a:pt x="10904" y="87309"/>
                    <a:pt x="8676" y="65249"/>
                  </a:cubicBezTo>
                  <a:cubicBezTo>
                    <a:pt x="6448" y="43190"/>
                    <a:pt x="18389" y="22142"/>
                    <a:pt x="38400" y="12858"/>
                  </a:cubicBezTo>
                  <a:cubicBezTo>
                    <a:pt x="58411" y="3574"/>
                    <a:pt x="82072" y="8105"/>
                    <a:pt x="97296" y="24135"/>
                  </a:cubicBezTo>
                  <a:close/>
                </a:path>
              </a:pathLst>
            </a:custGeom>
            <a:solidFill>
              <a:srgbClr val="FFFF0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32" name="Shape 632"/>
            <p:cNvSpPr/>
            <p:nvPr/>
          </p:nvSpPr>
          <p:spPr>
            <a:xfrm>
              <a:off x="3360246" y="1574663"/>
              <a:ext cx="936764" cy="46817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33" name="Shape 633"/>
            <p:cNvSpPr txBox="1"/>
            <p:nvPr/>
          </p:nvSpPr>
          <p:spPr>
            <a:xfrm>
              <a:off x="3360246" y="1574663"/>
              <a:ext cx="936764" cy="468171"/>
            </a:xfrm>
            <a:prstGeom prst="rect">
              <a:avLst/>
            </a:prstGeom>
            <a:noFill/>
            <a:ln>
              <a:noFill/>
            </a:ln>
          </p:spPr>
          <p:txBody>
            <a:bodyPr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  <a:buSzPct val="25000"/>
              </a:pPr>
              <a:r>
                <a:rPr lang="en" sz="135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Reuse</a:t>
              </a:r>
            </a:p>
          </p:txBody>
        </p:sp>
        <p:sp>
          <p:nvSpPr>
            <p:cNvPr id="634" name="Shape 634"/>
            <p:cNvSpPr/>
            <p:nvPr/>
          </p:nvSpPr>
          <p:spPr>
            <a:xfrm>
              <a:off x="3457857" y="1933380"/>
              <a:ext cx="1678617" cy="16787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03" y="24135"/>
                  </a:moveTo>
                  <a:lnTo>
                    <a:pt x="22703" y="24135"/>
                  </a:lnTo>
                  <a:cubicBezTo>
                    <a:pt x="37927" y="8105"/>
                    <a:pt x="61588" y="3574"/>
                    <a:pt x="81599" y="12858"/>
                  </a:cubicBezTo>
                  <a:cubicBezTo>
                    <a:pt x="101610" y="22142"/>
                    <a:pt x="113551" y="43190"/>
                    <a:pt x="111323" y="65249"/>
                  </a:cubicBezTo>
                  <a:cubicBezTo>
                    <a:pt x="109095" y="87309"/>
                    <a:pt x="93188" y="105508"/>
                    <a:pt x="71731" y="110550"/>
                  </a:cubicBezTo>
                  <a:lnTo>
                    <a:pt x="71165" y="118250"/>
                  </a:lnTo>
                  <a:lnTo>
                    <a:pt x="56662" y="105450"/>
                  </a:lnTo>
                  <a:lnTo>
                    <a:pt x="73278" y="89474"/>
                  </a:lnTo>
                  <a:lnTo>
                    <a:pt x="72724" y="97025"/>
                  </a:lnTo>
                  <a:cubicBezTo>
                    <a:pt x="87759" y="91632"/>
                    <a:pt x="97973" y="77317"/>
                    <a:pt x="98398" y="61045"/>
                  </a:cubicBezTo>
                  <a:cubicBezTo>
                    <a:pt x="98822" y="44772"/>
                    <a:pt x="89368" y="29921"/>
                    <a:pt x="74635" y="23719"/>
                  </a:cubicBezTo>
                  <a:cubicBezTo>
                    <a:pt x="59903" y="17516"/>
                    <a:pt x="42951" y="21250"/>
                    <a:pt x="32030" y="33103"/>
                  </a:cubicBezTo>
                  <a:close/>
                </a:path>
              </a:pathLst>
            </a:custGeom>
            <a:solidFill>
              <a:srgbClr val="BBD6EE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35" name="Shape 635"/>
            <p:cNvSpPr/>
            <p:nvPr/>
          </p:nvSpPr>
          <p:spPr>
            <a:xfrm>
              <a:off x="3828469" y="2540811"/>
              <a:ext cx="936764" cy="46817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36" name="Shape 636"/>
            <p:cNvSpPr txBox="1"/>
            <p:nvPr/>
          </p:nvSpPr>
          <p:spPr>
            <a:xfrm>
              <a:off x="3267920" y="2540800"/>
              <a:ext cx="1775714" cy="468300"/>
            </a:xfrm>
            <a:prstGeom prst="rect">
              <a:avLst/>
            </a:prstGeom>
            <a:noFill/>
            <a:ln>
              <a:noFill/>
            </a:ln>
          </p:spPr>
          <p:txBody>
            <a:bodyPr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  <a:buSzPct val="25000"/>
              </a:pPr>
              <a:r>
                <a:rPr lang="en" sz="135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Remanufacture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2991523" y="2899527"/>
              <a:ext cx="1678617" cy="16787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296" y="24135"/>
                  </a:moveTo>
                  <a:lnTo>
                    <a:pt x="87969" y="33103"/>
                  </a:lnTo>
                  <a:lnTo>
                    <a:pt x="87969" y="33103"/>
                  </a:lnTo>
                  <a:cubicBezTo>
                    <a:pt x="77048" y="21250"/>
                    <a:pt x="60096" y="17516"/>
                    <a:pt x="45364" y="23719"/>
                  </a:cubicBezTo>
                  <a:cubicBezTo>
                    <a:pt x="30631" y="29921"/>
                    <a:pt x="21177" y="44772"/>
                    <a:pt x="21601" y="61045"/>
                  </a:cubicBezTo>
                  <a:cubicBezTo>
                    <a:pt x="22026" y="77317"/>
                    <a:pt x="32240" y="91632"/>
                    <a:pt x="47275" y="97025"/>
                  </a:cubicBezTo>
                  <a:lnTo>
                    <a:pt x="46721" y="89474"/>
                  </a:lnTo>
                  <a:lnTo>
                    <a:pt x="63337" y="105450"/>
                  </a:lnTo>
                  <a:lnTo>
                    <a:pt x="48834" y="118250"/>
                  </a:lnTo>
                  <a:lnTo>
                    <a:pt x="48268" y="110550"/>
                  </a:lnTo>
                  <a:lnTo>
                    <a:pt x="48268" y="110550"/>
                  </a:lnTo>
                  <a:cubicBezTo>
                    <a:pt x="26811" y="105508"/>
                    <a:pt x="10904" y="87309"/>
                    <a:pt x="8676" y="65249"/>
                  </a:cubicBezTo>
                  <a:cubicBezTo>
                    <a:pt x="6448" y="43190"/>
                    <a:pt x="18389" y="22142"/>
                    <a:pt x="38400" y="12858"/>
                  </a:cubicBezTo>
                  <a:cubicBezTo>
                    <a:pt x="58411" y="3574"/>
                    <a:pt x="82072" y="8105"/>
                    <a:pt x="97296" y="24135"/>
                  </a:cubicBezTo>
                  <a:close/>
                </a:path>
              </a:pathLst>
            </a:custGeom>
            <a:solidFill>
              <a:srgbClr val="C9C9C9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38" name="Shape 638"/>
            <p:cNvSpPr/>
            <p:nvPr/>
          </p:nvSpPr>
          <p:spPr>
            <a:xfrm>
              <a:off x="3360246" y="3507503"/>
              <a:ext cx="936764" cy="46817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39" name="Shape 639"/>
            <p:cNvSpPr txBox="1"/>
            <p:nvPr/>
          </p:nvSpPr>
          <p:spPr>
            <a:xfrm>
              <a:off x="3360246" y="3507503"/>
              <a:ext cx="936764" cy="468171"/>
            </a:xfrm>
            <a:prstGeom prst="rect">
              <a:avLst/>
            </a:prstGeom>
            <a:noFill/>
            <a:ln>
              <a:noFill/>
            </a:ln>
          </p:spPr>
          <p:txBody>
            <a:bodyPr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  <a:buSzPct val="25000"/>
              </a:pPr>
              <a:r>
                <a:rPr lang="en" sz="135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Recycle</a:t>
              </a:r>
            </a:p>
          </p:txBody>
        </p:sp>
        <p:sp>
          <p:nvSpPr>
            <p:cNvPr id="640" name="Shape 640"/>
            <p:cNvSpPr/>
            <p:nvPr/>
          </p:nvSpPr>
          <p:spPr>
            <a:xfrm>
              <a:off x="3577196" y="3975675"/>
              <a:ext cx="1442144" cy="144299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F32E19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41" name="Shape 641"/>
            <p:cNvSpPr/>
            <p:nvPr/>
          </p:nvSpPr>
          <p:spPr>
            <a:xfrm>
              <a:off x="3828469" y="4474192"/>
              <a:ext cx="936764" cy="46817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42" name="Shape 642"/>
            <p:cNvSpPr txBox="1"/>
            <p:nvPr/>
          </p:nvSpPr>
          <p:spPr>
            <a:xfrm>
              <a:off x="3828469" y="4474192"/>
              <a:ext cx="936764" cy="468171"/>
            </a:xfrm>
            <a:prstGeom prst="rect">
              <a:avLst/>
            </a:prstGeom>
            <a:noFill/>
            <a:ln>
              <a:noFill/>
            </a:ln>
          </p:spPr>
          <p:txBody>
            <a:bodyPr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  <a:buSzPct val="25000"/>
              </a:pPr>
              <a:r>
                <a:rPr lang="en" sz="135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Nourish</a:t>
              </a:r>
            </a:p>
          </p:txBody>
        </p:sp>
      </p:grpSp>
      <p:sp>
        <p:nvSpPr>
          <p:cNvPr id="643" name="Shape 643"/>
          <p:cNvSpPr/>
          <p:nvPr/>
        </p:nvSpPr>
        <p:spPr>
          <a:xfrm>
            <a:off x="663772" y="218613"/>
            <a:ext cx="911565" cy="814839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35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Shape 644"/>
          <p:cNvSpPr txBox="1"/>
          <p:nvPr/>
        </p:nvSpPr>
        <p:spPr>
          <a:xfrm>
            <a:off x="1563417" y="269889"/>
            <a:ext cx="2823232" cy="589208"/>
          </a:xfrm>
          <a:prstGeom prst="rect">
            <a:avLst/>
          </a:prstGeom>
          <a:noFill/>
          <a:ln>
            <a:noFill/>
          </a:ln>
          <a:effectLst>
            <a:glow rad="101600">
              <a:srgbClr val="DFDA10">
                <a:alpha val="40000"/>
              </a:srgbClr>
            </a:glow>
          </a:effectLst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1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nuclear fusion power plant</a:t>
            </a:r>
          </a:p>
          <a:p>
            <a:pPr>
              <a:buSzPct val="25000"/>
            </a:pPr>
            <a:r>
              <a:rPr lang="en" sz="14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Virtually</a:t>
            </a:r>
            <a:r>
              <a:rPr lang="en" sz="1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free, infinite</a:t>
            </a:r>
          </a:p>
          <a:p>
            <a:pPr>
              <a:buSzPct val="25000"/>
            </a:pPr>
            <a:r>
              <a:rPr lang="en" sz="1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Renewable  </a:t>
            </a:r>
          </a:p>
        </p:txBody>
      </p:sp>
      <p:sp>
        <p:nvSpPr>
          <p:cNvPr id="645" name="Shape 645"/>
          <p:cNvSpPr/>
          <p:nvPr/>
        </p:nvSpPr>
        <p:spPr>
          <a:xfrm rot="-5400000" flipH="1">
            <a:off x="2168338" y="2188212"/>
            <a:ext cx="2372151" cy="294604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3" y="34175"/>
                </a:moveTo>
                <a:lnTo>
                  <a:pt x="583" y="34175"/>
                </a:lnTo>
                <a:cubicBezTo>
                  <a:pt x="-2678" y="22567"/>
                  <a:pt x="7879" y="11072"/>
                  <a:pt x="27614" y="4745"/>
                </a:cubicBezTo>
                <a:cubicBezTo>
                  <a:pt x="47350" y="-1581"/>
                  <a:pt x="72649" y="-1581"/>
                  <a:pt x="92385" y="4745"/>
                </a:cubicBezTo>
                <a:cubicBezTo>
                  <a:pt x="112120" y="11072"/>
                  <a:pt x="122678" y="22567"/>
                  <a:pt x="119416" y="34175"/>
                </a:cubicBezTo>
                <a:lnTo>
                  <a:pt x="74854" y="113543"/>
                </a:lnTo>
                <a:cubicBezTo>
                  <a:pt x="73813" y="117246"/>
                  <a:pt x="67477" y="120000"/>
                  <a:pt x="60000" y="120000"/>
                </a:cubicBezTo>
                <a:cubicBezTo>
                  <a:pt x="52522" y="120000"/>
                  <a:pt x="46186" y="117246"/>
                  <a:pt x="45145" y="113543"/>
                </a:cubicBezTo>
                <a:close/>
                <a:moveTo>
                  <a:pt x="6000" y="30000"/>
                </a:moveTo>
                <a:lnTo>
                  <a:pt x="6000" y="30000"/>
                </a:lnTo>
                <a:cubicBezTo>
                  <a:pt x="6000" y="43900"/>
                  <a:pt x="30176" y="55168"/>
                  <a:pt x="60000" y="55168"/>
                </a:cubicBezTo>
                <a:cubicBezTo>
                  <a:pt x="89823" y="55168"/>
                  <a:pt x="114000" y="43900"/>
                  <a:pt x="114000" y="30000"/>
                </a:cubicBezTo>
                <a:cubicBezTo>
                  <a:pt x="114000" y="16099"/>
                  <a:pt x="89823" y="4831"/>
                  <a:pt x="60000" y="4831"/>
                </a:cubicBezTo>
                <a:cubicBezTo>
                  <a:pt x="30176" y="4831"/>
                  <a:pt x="6000" y="16099"/>
                  <a:pt x="6000" y="29999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 w="9525" cap="flat">
            <a:solidFill>
              <a:srgbClr val="599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endParaRPr sz="1351" dirty="0"/>
          </a:p>
        </p:txBody>
      </p:sp>
      <p:grpSp>
        <p:nvGrpSpPr>
          <p:cNvPr id="646" name="Shape 646"/>
          <p:cNvGrpSpPr/>
          <p:nvPr/>
        </p:nvGrpSpPr>
        <p:grpSpPr>
          <a:xfrm>
            <a:off x="3304800" y="3021102"/>
            <a:ext cx="845176" cy="733591"/>
            <a:chOff x="3928532" y="749129"/>
            <a:chExt cx="1524000" cy="1524000"/>
          </a:xfrm>
        </p:grpSpPr>
        <p:sp>
          <p:nvSpPr>
            <p:cNvPr id="647" name="Shape 647"/>
            <p:cNvSpPr/>
            <p:nvPr/>
          </p:nvSpPr>
          <p:spPr>
            <a:xfrm>
              <a:off x="3928532" y="749129"/>
              <a:ext cx="1524000" cy="15240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48" name="Shape 648"/>
            <p:cNvSpPr/>
            <p:nvPr/>
          </p:nvSpPr>
          <p:spPr>
            <a:xfrm>
              <a:off x="4151717" y="972313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Toxic</a:t>
              </a:r>
            </a:p>
          </p:txBody>
        </p:sp>
      </p:grpSp>
      <p:grpSp>
        <p:nvGrpSpPr>
          <p:cNvPr id="649" name="Shape 649"/>
          <p:cNvGrpSpPr/>
          <p:nvPr/>
        </p:nvGrpSpPr>
        <p:grpSpPr>
          <a:xfrm>
            <a:off x="2200140" y="2774482"/>
            <a:ext cx="939235" cy="816311"/>
            <a:chOff x="1739608" y="1285025"/>
            <a:chExt cx="1524000" cy="1524000"/>
          </a:xfrm>
        </p:grpSpPr>
        <p:sp>
          <p:nvSpPr>
            <p:cNvPr id="650" name="Shape 650"/>
            <p:cNvSpPr/>
            <p:nvPr/>
          </p:nvSpPr>
          <p:spPr>
            <a:xfrm>
              <a:off x="1739608" y="1285025"/>
              <a:ext cx="1524000" cy="1524000"/>
            </a:xfrm>
            <a:prstGeom prst="ellipse">
              <a:avLst/>
            </a:prstGeom>
            <a:solidFill>
              <a:srgbClr val="7F7F7F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51" name="Shape 651"/>
            <p:cNvSpPr/>
            <p:nvPr/>
          </p:nvSpPr>
          <p:spPr>
            <a:xfrm>
              <a:off x="1962792" y="1508209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Virgin</a:t>
              </a:r>
            </a:p>
          </p:txBody>
        </p:sp>
      </p:grpSp>
      <p:grpSp>
        <p:nvGrpSpPr>
          <p:cNvPr id="652" name="Shape 652"/>
          <p:cNvGrpSpPr/>
          <p:nvPr/>
        </p:nvGrpSpPr>
        <p:grpSpPr>
          <a:xfrm>
            <a:off x="1903434" y="3710338"/>
            <a:ext cx="1157535" cy="768012"/>
            <a:chOff x="3461173" y="2260936"/>
            <a:chExt cx="1524000" cy="1524000"/>
          </a:xfrm>
        </p:grpSpPr>
        <p:sp>
          <p:nvSpPr>
            <p:cNvPr id="653" name="Shape 653"/>
            <p:cNvSpPr/>
            <p:nvPr/>
          </p:nvSpPr>
          <p:spPr>
            <a:xfrm>
              <a:off x="3461173" y="2260936"/>
              <a:ext cx="1524000" cy="1524000"/>
            </a:xfrm>
            <a:prstGeom prst="ellipse">
              <a:avLst/>
            </a:prstGeom>
            <a:solidFill>
              <a:srgbClr val="BF9000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54" name="Shape 654"/>
            <p:cNvSpPr/>
            <p:nvPr/>
          </p:nvSpPr>
          <p:spPr>
            <a:xfrm>
              <a:off x="3684357" y="2484122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Non-renewable</a:t>
              </a:r>
            </a:p>
          </p:txBody>
        </p:sp>
      </p:grpSp>
      <p:sp>
        <p:nvSpPr>
          <p:cNvPr id="655" name="Shape 655"/>
          <p:cNvSpPr/>
          <p:nvPr/>
        </p:nvSpPr>
        <p:spPr>
          <a:xfrm rot="5400000">
            <a:off x="7704251" y="2083963"/>
            <a:ext cx="2308539" cy="294604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3" y="34175"/>
                </a:moveTo>
                <a:lnTo>
                  <a:pt x="583" y="34175"/>
                </a:lnTo>
                <a:cubicBezTo>
                  <a:pt x="-2678" y="22567"/>
                  <a:pt x="7879" y="11072"/>
                  <a:pt x="27614" y="4745"/>
                </a:cubicBezTo>
                <a:cubicBezTo>
                  <a:pt x="47350" y="-1581"/>
                  <a:pt x="72649" y="-1581"/>
                  <a:pt x="92385" y="4745"/>
                </a:cubicBezTo>
                <a:cubicBezTo>
                  <a:pt x="112120" y="11072"/>
                  <a:pt x="122678" y="22567"/>
                  <a:pt x="119416" y="34175"/>
                </a:cubicBezTo>
                <a:lnTo>
                  <a:pt x="74854" y="113543"/>
                </a:lnTo>
                <a:cubicBezTo>
                  <a:pt x="73813" y="117246"/>
                  <a:pt x="67477" y="120000"/>
                  <a:pt x="60000" y="120000"/>
                </a:cubicBezTo>
                <a:cubicBezTo>
                  <a:pt x="52522" y="120000"/>
                  <a:pt x="46186" y="117246"/>
                  <a:pt x="45145" y="113543"/>
                </a:cubicBezTo>
                <a:close/>
                <a:moveTo>
                  <a:pt x="6000" y="30000"/>
                </a:moveTo>
                <a:lnTo>
                  <a:pt x="6000" y="30000"/>
                </a:lnTo>
                <a:cubicBezTo>
                  <a:pt x="6000" y="43971"/>
                  <a:pt x="30176" y="55298"/>
                  <a:pt x="60000" y="55298"/>
                </a:cubicBezTo>
                <a:cubicBezTo>
                  <a:pt x="89823" y="55298"/>
                  <a:pt x="114000" y="43971"/>
                  <a:pt x="114000" y="30000"/>
                </a:cubicBezTo>
                <a:cubicBezTo>
                  <a:pt x="114000" y="16028"/>
                  <a:pt x="89823" y="4701"/>
                  <a:pt x="60000" y="4701"/>
                </a:cubicBezTo>
                <a:cubicBezTo>
                  <a:pt x="30176" y="4701"/>
                  <a:pt x="6000" y="16028"/>
                  <a:pt x="6000" y="29999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 w="9525" cap="flat">
            <a:solidFill>
              <a:srgbClr val="599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endParaRPr sz="1351" dirty="0"/>
          </a:p>
        </p:txBody>
      </p:sp>
      <p:grpSp>
        <p:nvGrpSpPr>
          <p:cNvPr id="656" name="Shape 656"/>
          <p:cNvGrpSpPr/>
          <p:nvPr/>
        </p:nvGrpSpPr>
        <p:grpSpPr>
          <a:xfrm>
            <a:off x="7736941" y="2908926"/>
            <a:ext cx="1098380" cy="801709"/>
            <a:chOff x="3928532" y="749129"/>
            <a:chExt cx="1524000" cy="1524000"/>
          </a:xfrm>
          <a:solidFill>
            <a:schemeClr val="accent6"/>
          </a:solidFill>
        </p:grpSpPr>
        <p:sp>
          <p:nvSpPr>
            <p:cNvPr id="657" name="Shape 657"/>
            <p:cNvSpPr/>
            <p:nvPr/>
          </p:nvSpPr>
          <p:spPr>
            <a:xfrm>
              <a:off x="3928532" y="749129"/>
              <a:ext cx="1524000" cy="1524000"/>
            </a:xfrm>
            <a:prstGeom prst="ellipse">
              <a:avLst/>
            </a:prstGeom>
            <a:grpFill/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58" name="Shape 658"/>
            <p:cNvSpPr/>
            <p:nvPr/>
          </p:nvSpPr>
          <p:spPr>
            <a:xfrm>
              <a:off x="4151717" y="972313"/>
              <a:ext cx="1077630" cy="1077630"/>
            </a:xfrm>
            <a:prstGeom prst="rect">
              <a:avLst/>
            </a:prstGeom>
            <a:grpFill/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Non-toxic</a:t>
              </a:r>
            </a:p>
          </p:txBody>
        </p:sp>
      </p:grpSp>
      <p:grpSp>
        <p:nvGrpSpPr>
          <p:cNvPr id="659" name="Shape 659"/>
          <p:cNvGrpSpPr/>
          <p:nvPr/>
        </p:nvGrpSpPr>
        <p:grpSpPr>
          <a:xfrm>
            <a:off x="9083101" y="3477978"/>
            <a:ext cx="1248439" cy="816311"/>
            <a:chOff x="1739608" y="1285025"/>
            <a:chExt cx="1524000" cy="1524000"/>
          </a:xfrm>
        </p:grpSpPr>
        <p:sp>
          <p:nvSpPr>
            <p:cNvPr id="660" name="Shape 660"/>
            <p:cNvSpPr/>
            <p:nvPr/>
          </p:nvSpPr>
          <p:spPr>
            <a:xfrm>
              <a:off x="1739608" y="1285025"/>
              <a:ext cx="1524000" cy="1524000"/>
            </a:xfrm>
            <a:prstGeom prst="ellipse">
              <a:avLst/>
            </a:prstGeom>
            <a:solidFill>
              <a:srgbClr val="FF66FF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61" name="Shape 661"/>
            <p:cNvSpPr/>
            <p:nvPr/>
          </p:nvSpPr>
          <p:spPr>
            <a:xfrm>
              <a:off x="1962792" y="1508209"/>
              <a:ext cx="1077630" cy="107763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Non-virgin</a:t>
              </a:r>
            </a:p>
          </p:txBody>
        </p:sp>
      </p:grpSp>
      <p:grpSp>
        <p:nvGrpSpPr>
          <p:cNvPr id="662" name="Shape 662"/>
          <p:cNvGrpSpPr/>
          <p:nvPr/>
        </p:nvGrpSpPr>
        <p:grpSpPr>
          <a:xfrm>
            <a:off x="8998941" y="2686383"/>
            <a:ext cx="1198979" cy="768012"/>
            <a:chOff x="3461173" y="2260936"/>
            <a:chExt cx="1524000" cy="1524000"/>
          </a:xfrm>
          <a:solidFill>
            <a:schemeClr val="accent5">
              <a:lumMod val="75000"/>
            </a:schemeClr>
          </a:solidFill>
        </p:grpSpPr>
        <p:sp>
          <p:nvSpPr>
            <p:cNvPr id="663" name="Shape 663"/>
            <p:cNvSpPr/>
            <p:nvPr/>
          </p:nvSpPr>
          <p:spPr>
            <a:xfrm>
              <a:off x="3461173" y="2260936"/>
              <a:ext cx="1524000" cy="1524000"/>
            </a:xfrm>
            <a:prstGeom prst="ellipse">
              <a:avLst/>
            </a:prstGeom>
            <a:grpFill/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64" name="Shape 664"/>
            <p:cNvSpPr/>
            <p:nvPr/>
          </p:nvSpPr>
          <p:spPr>
            <a:xfrm>
              <a:off x="3684357" y="2484122"/>
              <a:ext cx="1077630" cy="1077630"/>
            </a:xfrm>
            <a:prstGeom prst="rect">
              <a:avLst/>
            </a:prstGeom>
            <a:grpFill/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Renewable</a:t>
              </a:r>
            </a:p>
          </p:txBody>
        </p:sp>
      </p:grpSp>
      <p:grpSp>
        <p:nvGrpSpPr>
          <p:cNvPr id="665" name="Shape 665"/>
          <p:cNvGrpSpPr/>
          <p:nvPr/>
        </p:nvGrpSpPr>
        <p:grpSpPr>
          <a:xfrm>
            <a:off x="3254757" y="3590791"/>
            <a:ext cx="845176" cy="733591"/>
            <a:chOff x="3928532" y="749129"/>
            <a:chExt cx="1524000" cy="1524000"/>
          </a:xfrm>
        </p:grpSpPr>
        <p:sp>
          <p:nvSpPr>
            <p:cNvPr id="666" name="Shape 666"/>
            <p:cNvSpPr/>
            <p:nvPr/>
          </p:nvSpPr>
          <p:spPr>
            <a:xfrm>
              <a:off x="3928532" y="749129"/>
              <a:ext cx="1524000" cy="1524000"/>
            </a:xfrm>
            <a:prstGeom prst="ellipse">
              <a:avLst/>
            </a:prstGeom>
            <a:solidFill>
              <a:srgbClr val="1E4E79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67" name="Shape 667"/>
            <p:cNvSpPr/>
            <p:nvPr/>
          </p:nvSpPr>
          <p:spPr>
            <a:xfrm>
              <a:off x="4111992" y="972312"/>
              <a:ext cx="1117353" cy="107763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Socially bad</a:t>
              </a:r>
            </a:p>
          </p:txBody>
        </p:sp>
      </p:grpSp>
      <p:grpSp>
        <p:nvGrpSpPr>
          <p:cNvPr id="668" name="Shape 668"/>
          <p:cNvGrpSpPr/>
          <p:nvPr/>
        </p:nvGrpSpPr>
        <p:grpSpPr>
          <a:xfrm>
            <a:off x="8084992" y="3720601"/>
            <a:ext cx="845176" cy="733591"/>
            <a:chOff x="3928532" y="749129"/>
            <a:chExt cx="1524000" cy="1524000"/>
          </a:xfrm>
        </p:grpSpPr>
        <p:sp>
          <p:nvSpPr>
            <p:cNvPr id="669" name="Shape 669"/>
            <p:cNvSpPr/>
            <p:nvPr/>
          </p:nvSpPr>
          <p:spPr>
            <a:xfrm>
              <a:off x="3928532" y="749129"/>
              <a:ext cx="1524000" cy="1524000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 sz="1351" dirty="0"/>
            </a:p>
          </p:txBody>
        </p:sp>
        <p:sp>
          <p:nvSpPr>
            <p:cNvPr id="670" name="Shape 670"/>
            <p:cNvSpPr/>
            <p:nvPr/>
          </p:nvSpPr>
          <p:spPr>
            <a:xfrm>
              <a:off x="4040122" y="974583"/>
              <a:ext cx="1300819" cy="10776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lIns="17151" tIns="17151" rIns="17151" bIns="17151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00"/>
                </a:spcAft>
                <a:buSzPct val="25000"/>
              </a:pPr>
              <a:r>
                <a:rPr lang="en" sz="1400" dirty="0">
                  <a:ea typeface="Calibri"/>
                  <a:cs typeface="Calibri"/>
                  <a:sym typeface="Calibri"/>
                </a:rPr>
                <a:t>Socially good</a:t>
              </a:r>
            </a:p>
          </p:txBody>
        </p:sp>
      </p:grpSp>
      <p:sp>
        <p:nvSpPr>
          <p:cNvPr id="671" name="Shape 671"/>
          <p:cNvSpPr/>
          <p:nvPr/>
        </p:nvSpPr>
        <p:spPr>
          <a:xfrm>
            <a:off x="1784800" y="1103509"/>
            <a:ext cx="8546741" cy="116771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9C3C7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algn="ctr"/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Shape 672"/>
          <p:cNvSpPr txBox="1"/>
          <p:nvPr/>
        </p:nvSpPr>
        <p:spPr>
          <a:xfrm>
            <a:off x="3947035" y="654090"/>
            <a:ext cx="5587215" cy="484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Earth’s Biogeochemical and Hydrological Cycles</a:t>
            </a:r>
          </a:p>
          <a:p>
            <a:pPr algn="ctr"/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Shape 673"/>
          <p:cNvSpPr/>
          <p:nvPr/>
        </p:nvSpPr>
        <p:spPr>
          <a:xfrm rot="10800000">
            <a:off x="1784799" y="4847311"/>
            <a:ext cx="8546741" cy="102055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AD68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algn="ctr"/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Shape 674"/>
          <p:cNvSpPr txBox="1"/>
          <p:nvPr/>
        </p:nvSpPr>
        <p:spPr>
          <a:xfrm>
            <a:off x="4481849" y="5915387"/>
            <a:ext cx="2903651" cy="57353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algn="ctr">
              <a:buSzPct val="25000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 H, N, O, P, S</a:t>
            </a:r>
          </a:p>
          <a:p>
            <a:pPr algn="ctr">
              <a:buSzPct val="25000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Life’s Essential Elements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8374264" y="5808853"/>
            <a:ext cx="3647311" cy="4967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Minimize irreducible waste/leakage</a:t>
            </a:r>
          </a:p>
          <a:p>
            <a:pPr>
              <a:buSzPct val="25000"/>
            </a:pPr>
            <a:r>
              <a:rPr lang="en" sz="1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Create feedstocks that do not disrupt Earth’s cycles</a:t>
            </a:r>
          </a:p>
        </p:txBody>
      </p:sp>
      <p:sp>
        <p:nvSpPr>
          <p:cNvPr id="676" name="Shape 676"/>
          <p:cNvSpPr txBox="1"/>
          <p:nvPr/>
        </p:nvSpPr>
        <p:spPr>
          <a:xfrm rot="1394970">
            <a:off x="2928901" y="2550278"/>
            <a:ext cx="1880151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351" dirty="0"/>
              <a:t>Reduce/Eliminate</a:t>
            </a:r>
          </a:p>
        </p:txBody>
      </p:sp>
      <p:sp>
        <p:nvSpPr>
          <p:cNvPr id="677" name="Shape 677"/>
          <p:cNvSpPr txBox="1"/>
          <p:nvPr/>
        </p:nvSpPr>
        <p:spPr>
          <a:xfrm rot="20285978">
            <a:off x="7217987" y="2450427"/>
            <a:ext cx="190886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351" dirty="0"/>
              <a:t>Increase/Maintain</a:t>
            </a:r>
          </a:p>
        </p:txBody>
      </p:sp>
      <p:sp>
        <p:nvSpPr>
          <p:cNvPr id="678" name="Shape 678"/>
          <p:cNvSpPr txBox="1"/>
          <p:nvPr/>
        </p:nvSpPr>
        <p:spPr>
          <a:xfrm rot="20145420">
            <a:off x="2622514" y="4362726"/>
            <a:ext cx="2345575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351" dirty="0"/>
              <a:t>Energy/Material Flows</a:t>
            </a:r>
          </a:p>
        </p:txBody>
      </p:sp>
      <p:sp>
        <p:nvSpPr>
          <p:cNvPr id="54" name="Shape 678"/>
          <p:cNvSpPr txBox="1"/>
          <p:nvPr/>
        </p:nvSpPr>
        <p:spPr>
          <a:xfrm rot="1380113">
            <a:off x="7234846" y="4377242"/>
            <a:ext cx="2345575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351" dirty="0"/>
              <a:t>Energy/Material Flows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GB" dirty="0"/>
          </a:p>
        </p:txBody>
      </p:sp>
      <p:sp>
        <p:nvSpPr>
          <p:cNvPr id="2" name="Oval Callout 1"/>
          <p:cNvSpPr/>
          <p:nvPr/>
        </p:nvSpPr>
        <p:spPr>
          <a:xfrm>
            <a:off x="10105626" y="283840"/>
            <a:ext cx="1789329" cy="102127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AEA0A"/>
                </a:solidFill>
              </a:rPr>
              <a:t>Global impact</a:t>
            </a:r>
            <a:endParaRPr lang="en-US" sz="2000" b="1" dirty="0">
              <a:solidFill>
                <a:srgbClr val="3AE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175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Shape 1174"/>
          <p:cNvSpPr/>
          <p:nvPr/>
        </p:nvSpPr>
        <p:spPr>
          <a:xfrm>
            <a:off x="4305225" y="1428819"/>
            <a:ext cx="1732513" cy="4575748"/>
          </a:xfrm>
          <a:prstGeom prst="ellipse">
            <a:avLst/>
          </a:prstGeom>
          <a:noFill/>
          <a:ln w="38100" cap="flat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351" dirty="0"/>
          </a:p>
        </p:txBody>
      </p:sp>
      <p:sp>
        <p:nvSpPr>
          <p:cNvPr id="1175" name="Shape 1175"/>
          <p:cNvSpPr/>
          <p:nvPr/>
        </p:nvSpPr>
        <p:spPr>
          <a:xfrm>
            <a:off x="5823839" y="1428819"/>
            <a:ext cx="1646712" cy="4575748"/>
          </a:xfrm>
          <a:prstGeom prst="ellipse">
            <a:avLst/>
          </a:prstGeom>
          <a:noFill/>
          <a:ln w="34925" cap="flat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351" dirty="0"/>
          </a:p>
        </p:txBody>
      </p:sp>
      <p:sp>
        <p:nvSpPr>
          <p:cNvPr id="1176" name="Shape 1176"/>
          <p:cNvSpPr/>
          <p:nvPr/>
        </p:nvSpPr>
        <p:spPr>
          <a:xfrm>
            <a:off x="1403396" y="2436001"/>
            <a:ext cx="9259909" cy="3349344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351" dirty="0"/>
          </a:p>
        </p:txBody>
      </p:sp>
      <p:pic>
        <p:nvPicPr>
          <p:cNvPr id="1177" name="Shape 117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288208" y="1691704"/>
            <a:ext cx="1145107" cy="122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Shape 117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059308" y="4519180"/>
            <a:ext cx="967781" cy="116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Shape 1179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039767" y="1972605"/>
            <a:ext cx="890239" cy="96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Shape 1180"/>
          <p:cNvSpPr txBox="1"/>
          <p:nvPr/>
        </p:nvSpPr>
        <p:spPr>
          <a:xfrm>
            <a:off x="4839211" y="601157"/>
            <a:ext cx="2521545" cy="4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b="1" i="1" dirty="0"/>
              <a:t>PRODUCT CIRCLES</a:t>
            </a:r>
          </a:p>
        </p:txBody>
      </p:sp>
      <p:sp>
        <p:nvSpPr>
          <p:cNvPr id="1183" name="Shape 1183"/>
          <p:cNvSpPr txBox="1"/>
          <p:nvPr/>
        </p:nvSpPr>
        <p:spPr>
          <a:xfrm>
            <a:off x="7460551" y="5586181"/>
            <a:ext cx="2404500" cy="5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b="1" i="1" dirty="0"/>
              <a:t>LOCAL SYMBIOSIS</a:t>
            </a:r>
          </a:p>
        </p:txBody>
      </p:sp>
      <p:pic>
        <p:nvPicPr>
          <p:cNvPr id="1184" name="Shape 1184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0319350" y="3367135"/>
            <a:ext cx="744751" cy="86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Shape 1185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2197019" y="2264337"/>
            <a:ext cx="861124" cy="122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Shape 1186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9169909" y="4193657"/>
            <a:ext cx="1234152" cy="126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Shape 1187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5206445" y="5346175"/>
            <a:ext cx="1547700" cy="102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Shape 1188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4024562" y="4008882"/>
            <a:ext cx="744751" cy="102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Shape 1189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8707346" y="2167981"/>
            <a:ext cx="1076375" cy="122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Shape 1190"/>
          <p:cNvPicPr preferRelativeResize="0"/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6894069" y="4076438"/>
            <a:ext cx="941076" cy="8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180"/>
          <p:cNvSpPr txBox="1"/>
          <p:nvPr/>
        </p:nvSpPr>
        <p:spPr>
          <a:xfrm>
            <a:off x="1809089" y="1254707"/>
            <a:ext cx="3922112" cy="4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 i="1" dirty="0">
                <a:solidFill>
                  <a:srgbClr val="00B050"/>
                </a:solidFill>
              </a:rPr>
              <a:t>BIO-BASED/NATURAL MATERIALS</a:t>
            </a:r>
          </a:p>
        </p:txBody>
      </p:sp>
      <p:sp>
        <p:nvSpPr>
          <p:cNvPr id="23" name="Shape 1180"/>
          <p:cNvSpPr txBox="1"/>
          <p:nvPr/>
        </p:nvSpPr>
        <p:spPr>
          <a:xfrm>
            <a:off x="6740379" y="1236455"/>
            <a:ext cx="3854845" cy="4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 i="1" dirty="0">
                <a:solidFill>
                  <a:srgbClr val="00B0F0"/>
                </a:solidFill>
              </a:rPr>
              <a:t>TECHNICAL/SYNTHETIC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25" y="2011018"/>
            <a:ext cx="910899" cy="9859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2557" y="3330281"/>
            <a:ext cx="641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$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38863" y="3485660"/>
            <a:ext cx="641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$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4" y="3809046"/>
            <a:ext cx="600104" cy="687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97" y="3640069"/>
            <a:ext cx="600104" cy="6876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Source Circular Economy Days 2017 - Indianapolis IN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GB" dirty="0"/>
          </a:p>
        </p:txBody>
      </p:sp>
      <p:sp>
        <p:nvSpPr>
          <p:cNvPr id="28" name="Oval Callout 27"/>
          <p:cNvSpPr/>
          <p:nvPr/>
        </p:nvSpPr>
        <p:spPr>
          <a:xfrm>
            <a:off x="10105626" y="283840"/>
            <a:ext cx="1789329" cy="102127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AEA0A"/>
                </a:solidFill>
              </a:rPr>
              <a:t>Local action</a:t>
            </a:r>
            <a:endParaRPr lang="en-US" sz="2000" b="1" dirty="0">
              <a:solidFill>
                <a:srgbClr val="3AE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772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146279"/>
            <a:ext cx="9509760" cy="575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Source Circular Economy – Why should you care?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Open Source Circular Economy Days 2017 - Indianapolis IN</a:t>
            </a:r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5E8E8"/>
                </a:solidFill>
              </a:rPr>
              <a:t>March 23, 2017</a:t>
            </a:r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9" name="Picture 4" descr="CO2 Weekly Values for Mauna L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9" y="927724"/>
            <a:ext cx="5753841" cy="50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59823" y="6074509"/>
            <a:ext cx="552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www.esrl.noaa.gov/gmd/ccgg/trends/weekly.html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" name="Picture 2" descr="Open Source Circular Economy D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65" y="180685"/>
            <a:ext cx="13430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48" y="927724"/>
            <a:ext cx="5865052" cy="50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958</Words>
  <Application>Microsoft Office PowerPoint</Application>
  <PresentationFormat>Widescreen</PresentationFormat>
  <Paragraphs>187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Euphemia</vt:lpstr>
      <vt:lpstr>1_Banded Design Blue 16x9</vt:lpstr>
      <vt:lpstr>Custom Design</vt:lpstr>
      <vt:lpstr>Open Source Circular Textiles Workshop</vt:lpstr>
      <vt:lpstr>Agenda</vt:lpstr>
      <vt:lpstr>Open Source Circular Economy – What is it?</vt:lpstr>
      <vt:lpstr>Open Source Circular Economy – What is it?</vt:lpstr>
      <vt:lpstr>Open Source Circular Economy – What is it?</vt:lpstr>
      <vt:lpstr>Open Source Circular Economy – What is it?</vt:lpstr>
      <vt:lpstr>PowerPoint Presentation</vt:lpstr>
      <vt:lpstr>PowerPoint Presentation</vt:lpstr>
      <vt:lpstr>Open Source Circular Economy – Why should you care?</vt:lpstr>
      <vt:lpstr>Open Source Circular Economy – Why should you care?</vt:lpstr>
      <vt:lpstr>PowerPoint Presentation</vt:lpstr>
      <vt:lpstr>Open Source Circular Textiles – What are they?</vt:lpstr>
      <vt:lpstr>Open Source Circular Textiles – What are they?</vt:lpstr>
      <vt:lpstr>Open Source Circular Textiles –  How are they useful to you and our local community</vt:lpstr>
      <vt:lpstr>Thank you!   Next Workshop June 2017    What are your interests for the next workshop?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in the Circular Economy</dc:title>
  <dc:creator>Silvia Leahu-Aluas</dc:creator>
  <cp:lastModifiedBy>Silvia Leahu-Aluas</cp:lastModifiedBy>
  <cp:revision>136</cp:revision>
  <dcterms:created xsi:type="dcterms:W3CDTF">2015-05-12T12:56:12Z</dcterms:created>
  <dcterms:modified xsi:type="dcterms:W3CDTF">2017-03-23T17:43:30Z</dcterms:modified>
</cp:coreProperties>
</file>