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688" r:id="rId2"/>
  </p:sldMasterIdLst>
  <p:notesMasterIdLst>
    <p:notesMasterId r:id="rId11"/>
  </p:notesMasterIdLst>
  <p:sldIdLst>
    <p:sldId id="257" r:id="rId3"/>
    <p:sldId id="297" r:id="rId4"/>
    <p:sldId id="313" r:id="rId5"/>
    <p:sldId id="310" r:id="rId6"/>
    <p:sldId id="303" r:id="rId7"/>
    <p:sldId id="311" r:id="rId8"/>
    <p:sldId id="312"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F5"/>
    <a:srgbClr val="D0FAE7"/>
    <a:srgbClr val="D6F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5817" autoAdjust="0"/>
  </p:normalViewPr>
  <p:slideViewPr>
    <p:cSldViewPr snapToGrid="0">
      <p:cViewPr varScale="1">
        <p:scale>
          <a:sx n="64" d="100"/>
          <a:sy n="64" d="100"/>
        </p:scale>
        <p:origin x="8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762FE-4D00-435C-980E-28CE9BF85540}" type="datetimeFigureOut">
              <a:rPr lang="en-US" smtClean="0"/>
              <a:t>12/11/2017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AB142-89A6-4A1B-BCCE-713CBC6B97EE}" type="slidenum">
              <a:rPr lang="en-US" smtClean="0"/>
              <a:t>‹#›</a:t>
            </a:fld>
            <a:endParaRPr lang="en-US" dirty="0"/>
          </a:p>
        </p:txBody>
      </p:sp>
    </p:spTree>
    <p:extLst>
      <p:ext uri="{BB962C8B-B14F-4D97-AF65-F5344CB8AC3E}">
        <p14:creationId xmlns:p14="http://schemas.microsoft.com/office/powerpoint/2010/main" val="93476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1</a:t>
            </a:fld>
            <a:endParaRPr lang="en-US" dirty="0"/>
          </a:p>
        </p:txBody>
      </p:sp>
    </p:spTree>
    <p:extLst>
      <p:ext uri="{BB962C8B-B14F-4D97-AF65-F5344CB8AC3E}">
        <p14:creationId xmlns:p14="http://schemas.microsoft.com/office/powerpoint/2010/main" val="32553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2</a:t>
            </a:fld>
            <a:endParaRPr lang="en-US" dirty="0"/>
          </a:p>
        </p:txBody>
      </p:sp>
    </p:spTree>
    <p:extLst>
      <p:ext uri="{BB962C8B-B14F-4D97-AF65-F5344CB8AC3E}">
        <p14:creationId xmlns:p14="http://schemas.microsoft.com/office/powerpoint/2010/main" val="318372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marL="0" indent="0">
              <a:spcBef>
                <a:spcPts val="0"/>
              </a:spcBef>
              <a:buFont typeface="Arial" panose="020B0604020202020204" pitchFamily="34" charset="0"/>
              <a:buNone/>
            </a:pPr>
            <a:endParaRPr dirty="0"/>
          </a:p>
        </p:txBody>
      </p:sp>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2368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Textiles include a wide range of consumer and industrial</a:t>
            </a:r>
            <a:r>
              <a:rPr lang="en-US" baseline="0" dirty="0" smtClean="0"/>
              <a:t> products: from clothing to ship sails.</a:t>
            </a:r>
          </a:p>
          <a:p>
            <a:r>
              <a:rPr lang="en-US" baseline="0" dirty="0" smtClean="0"/>
              <a:t>Circular textiles are made from renewable resources, can be repaired, reused, recycled, used for a very long time. They are not polluting the land, water and air.</a:t>
            </a:r>
          </a:p>
          <a:p>
            <a:r>
              <a:rPr lang="en-US" baseline="0" dirty="0" smtClean="0"/>
              <a:t>Textiles cover basic needs, but also a myriad of wants. Let’s focus on the basic needs and reduce the wants created by relentless marketing and status seeking.</a:t>
            </a:r>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5</a:t>
            </a:fld>
            <a:endParaRPr lang="en-US" dirty="0"/>
          </a:p>
        </p:txBody>
      </p:sp>
    </p:spTree>
    <p:extLst>
      <p:ext uri="{BB962C8B-B14F-4D97-AF65-F5344CB8AC3E}">
        <p14:creationId xmlns:p14="http://schemas.microsoft.com/office/powerpoint/2010/main" val="49970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Henderson Island, uninhabited</a:t>
            </a:r>
            <a:r>
              <a:rPr lang="en-US" baseline="0" dirty="0" smtClean="0"/>
              <a:t> island the </a:t>
            </a:r>
            <a:r>
              <a:rPr lang="en-US" dirty="0" smtClean="0"/>
              <a:t>South</a:t>
            </a:r>
            <a:r>
              <a:rPr lang="en-US" baseline="0" dirty="0" smtClean="0"/>
              <a:t> Pacific, 3100 miles away from any town or factory, </a:t>
            </a:r>
            <a:r>
              <a:rPr lang="en-US" dirty="0" smtClean="0"/>
              <a:t>highest density of debris reported anywhere in the world (“</a:t>
            </a:r>
            <a:r>
              <a:rPr lang="en-US" sz="1200" kern="1200" dirty="0" smtClean="0">
                <a:solidFill>
                  <a:schemeClr val="tx1"/>
                </a:solidFill>
                <a:effectLst/>
                <a:latin typeface="+mn-lt"/>
                <a:ea typeface="+mn-ea"/>
                <a:cs typeface="+mn-cs"/>
              </a:rPr>
              <a:t>Exceptional and rapid accumulation of anthropogenic debris on one of the world’s most remote and pristine islands” by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Jennifer L. Lavers and Alexander L. Bond,</a:t>
            </a:r>
            <a:r>
              <a:rPr lang="en-US" i="1" dirty="0" smtClean="0"/>
              <a:t> Proceedings of the National Academy of Sciences</a:t>
            </a:r>
            <a:r>
              <a:rPr lang="en-US" i="0" dirty="0" smtClean="0"/>
              <a:t>,</a:t>
            </a:r>
            <a:r>
              <a:rPr lang="en-US" i="0" baseline="0" dirty="0" smtClean="0"/>
              <a:t> June 6 2017)</a:t>
            </a:r>
          </a:p>
          <a:p>
            <a:pPr marL="171450" indent="-171450">
              <a:buFontTx/>
              <a:buChar char="-"/>
            </a:pPr>
            <a:r>
              <a:rPr lang="en-US" dirty="0" smtClean="0">
                <a:latin typeface="Times New Roman" panose="02020603050405020304" pitchFamily="18" charset="0"/>
              </a:rPr>
              <a:t>“The 17.6 tons of anthropogenic debris estimated to be present on Henderson Island account for only 1.98 seconds</a:t>
            </a:r>
            <a:r>
              <a:rPr lang="en-US" dirty="0" smtClean="0">
                <a:latin typeface="Arial" panose="020B0604020202020204" pitchFamily="34" charset="0"/>
              </a:rPr>
              <a:t>’ </a:t>
            </a:r>
            <a:r>
              <a:rPr lang="en-US" dirty="0" smtClean="0">
                <a:latin typeface="Times New Roman" panose="02020603050405020304" pitchFamily="18" charset="0"/>
              </a:rPr>
              <a:t>worth of the annual global production of plastic” </a:t>
            </a:r>
          </a:p>
          <a:p>
            <a:pPr marL="171450" indent="-171450">
              <a:buFontTx/>
              <a:buChar char="-"/>
            </a:pPr>
            <a:r>
              <a:rPr lang="en-US" i="0" baseline="0" dirty="0" smtClean="0">
                <a:latin typeface="Times New Roman" panose="02020603050405020304" pitchFamily="18" charset="0"/>
              </a:rPr>
              <a:t>Since the 1950s we have produced 8.3 billions tons of plastic and virtually all of it is somewhere on the planet, including human bodies</a:t>
            </a:r>
            <a:endParaRPr lang="en-US" i="0" baseline="0" dirty="0" smtClean="0"/>
          </a:p>
          <a:p>
            <a:pPr marL="171450" indent="-171450">
              <a:buFontTx/>
              <a:buChar char="-"/>
            </a:pPr>
            <a:r>
              <a:rPr lang="en-US" sz="1200" kern="1200" baseline="0" dirty="0" smtClean="0">
                <a:solidFill>
                  <a:schemeClr val="tx1"/>
                </a:solidFill>
                <a:effectLst/>
                <a:latin typeface="+mn-lt"/>
                <a:ea typeface="+mn-ea"/>
                <a:cs typeface="+mn-cs"/>
              </a:rPr>
              <a:t>We are trashing the planet with plastic, destroying or endangering other species, but also ours, as we have started drinking/breathing micro plastics</a:t>
            </a:r>
          </a:p>
          <a:p>
            <a:pPr marL="0" indent="0">
              <a:buFontTx/>
              <a:buNone/>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6</a:t>
            </a:fld>
            <a:endParaRPr lang="en-US" dirty="0"/>
          </a:p>
        </p:txBody>
      </p:sp>
    </p:spTree>
    <p:extLst>
      <p:ext uri="{BB962C8B-B14F-4D97-AF65-F5344CB8AC3E}">
        <p14:creationId xmlns:p14="http://schemas.microsoft.com/office/powerpoint/2010/main" val="246992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AB142-89A6-4A1B-BCCE-713CBC6B97EE}" type="slidenum">
              <a:rPr lang="en-US" smtClean="0"/>
              <a:t>8</a:t>
            </a:fld>
            <a:endParaRPr lang="en-US" dirty="0"/>
          </a:p>
        </p:txBody>
      </p:sp>
    </p:spTree>
    <p:extLst>
      <p:ext uri="{BB962C8B-B14F-4D97-AF65-F5344CB8AC3E}">
        <p14:creationId xmlns:p14="http://schemas.microsoft.com/office/powerpoint/2010/main" val="1528231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un rising over grassy hi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0504492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r>
              <a:rPr lang="en-US" dirty="0" smtClean="0">
                <a:solidFill>
                  <a:srgbClr val="263050"/>
                </a:solidFill>
              </a:rPr>
              <a:t>December 11, 2016</a:t>
            </a:r>
            <a:endParaRPr dirty="0">
              <a:solidFill>
                <a:srgbClr val="263050"/>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OSCEdays eSTEAM girls 2017 - Indianapolis IN</a:t>
            </a:r>
            <a:endParaRPr dirty="0">
              <a:solidFill>
                <a:srgbClr val="E5E8E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dirty="0">
              <a:solidFill>
                <a:srgbClr val="263050"/>
              </a:solidFill>
            </a:endParaRPr>
          </a:p>
        </p:txBody>
      </p:sp>
    </p:spTree>
    <p:extLst>
      <p:ext uri="{BB962C8B-B14F-4D97-AF65-F5344CB8AC3E}">
        <p14:creationId xmlns:p14="http://schemas.microsoft.com/office/powerpoint/2010/main" val="177534768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srgbClr val="E5E8E8"/>
                </a:solidFill>
              </a:rPr>
              <a:t>December 11, 2016</a:t>
            </a:r>
            <a:endParaRPr dirty="0">
              <a:solidFill>
                <a:srgbClr val="E5E8E8"/>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OSCEdays eSTEAM girls 2017 - Indianapolis IN</a:t>
            </a:r>
            <a:endParaRPr dirty="0">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51448903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dirty="0" smtClean="0">
                <a:solidFill>
                  <a:srgbClr val="E5E8E8"/>
                </a:solidFill>
              </a:rPr>
              <a:t>December 11, 2016</a:t>
            </a:r>
            <a:endParaRPr dirty="0">
              <a:solidFill>
                <a:srgbClr val="E5E8E8"/>
              </a:solidFill>
            </a:endParaRPr>
          </a:p>
        </p:txBody>
      </p:sp>
      <p:sp>
        <p:nvSpPr>
          <p:cNvPr id="5" name="Footer Placeholder 4"/>
          <p:cNvSpPr>
            <a:spLocks noGrp="1"/>
          </p:cNvSpPr>
          <p:nvPr>
            <p:ph type="ftr" sz="quarter" idx="11"/>
          </p:nvPr>
        </p:nvSpPr>
        <p:spPr/>
        <p:txBody>
          <a:bodyPr/>
          <a:lstStyle/>
          <a:p>
            <a:r>
              <a:rPr lang="en-US" dirty="0" smtClean="0">
                <a:solidFill>
                  <a:srgbClr val="E5E8E8"/>
                </a:solidFill>
              </a:rPr>
              <a:t>OSCEdays eSTEAM girls 2017 - Indianapolis IN</a:t>
            </a:r>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306599246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dirty="0" smtClean="0">
                <a:solidFill>
                  <a:srgbClr val="E5E8E8"/>
                </a:solidFill>
              </a:rPr>
              <a:t>December 11, 2016</a:t>
            </a:r>
            <a:endParaRPr dirty="0">
              <a:solidFill>
                <a:srgbClr val="E5E8E8"/>
              </a:solidFill>
            </a:endParaRPr>
          </a:p>
        </p:txBody>
      </p:sp>
      <p:sp>
        <p:nvSpPr>
          <p:cNvPr id="5" name="Footer Placeholder 4"/>
          <p:cNvSpPr>
            <a:spLocks noGrp="1"/>
          </p:cNvSpPr>
          <p:nvPr>
            <p:ph type="ftr" sz="quarter" idx="11"/>
          </p:nvPr>
        </p:nvSpPr>
        <p:spPr/>
        <p:txBody>
          <a:bodyPr/>
          <a:lstStyle/>
          <a:p>
            <a:r>
              <a:rPr lang="en-US" dirty="0" smtClean="0">
                <a:solidFill>
                  <a:srgbClr val="E5E8E8"/>
                </a:solidFill>
              </a:rPr>
              <a:t>OSCEdays eSTEAM girls 2017 - Indianapolis IN</a:t>
            </a:r>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253607075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December 11, 2016</a:t>
            </a:r>
            <a:endParaRPr lang="en-US" dirty="0"/>
          </a:p>
        </p:txBody>
      </p:sp>
      <p:sp>
        <p:nvSpPr>
          <p:cNvPr id="5" name="Footer Placeholder 4"/>
          <p:cNvSpPr>
            <a:spLocks noGrp="1"/>
          </p:cNvSpPr>
          <p:nvPr>
            <p:ph type="ftr" sz="quarter" idx="11"/>
          </p:nvPr>
        </p:nvSpPr>
        <p:spPr/>
        <p:txBody>
          <a:bodyPr/>
          <a:lstStyle/>
          <a:p>
            <a:r>
              <a:rPr lang="en-US" dirty="0" smtClean="0"/>
              <a:t>OSCEdays eSTEAM girls 2017 - Indianapolis IN</a:t>
            </a:r>
            <a:endParaRPr lang="en-US" dirty="0"/>
          </a:p>
        </p:txBody>
      </p:sp>
      <p:sp>
        <p:nvSpPr>
          <p:cNvPr id="6" name="Slide Number Placeholder 5"/>
          <p:cNvSpPr>
            <a:spLocks noGrp="1"/>
          </p:cNvSpPr>
          <p:nvPr>
            <p:ph type="sldNum" sz="quarter" idx="12"/>
          </p:nvPr>
        </p:nvSpPr>
        <p:spPr/>
        <p:txBody>
          <a:bodyPr/>
          <a:lstStyle/>
          <a:p>
            <a:fld id="{05B89602-21DB-465C-9D78-C7D041B7F6D6}" type="slidenum">
              <a:rPr lang="en-US" smtClean="0"/>
              <a:t>‹#›</a:t>
            </a:fld>
            <a:endParaRPr lang="en-US" dirty="0"/>
          </a:p>
        </p:txBody>
      </p:sp>
    </p:spTree>
    <p:extLst>
      <p:ext uri="{BB962C8B-B14F-4D97-AF65-F5344CB8AC3E}">
        <p14:creationId xmlns:p14="http://schemas.microsoft.com/office/powerpoint/2010/main" val="196076633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December 11, 2016</a:t>
            </a:r>
            <a:endParaRPr lang="en-US" dirty="0"/>
          </a:p>
        </p:txBody>
      </p:sp>
      <p:sp>
        <p:nvSpPr>
          <p:cNvPr id="5" name="Footer Placeholder 4"/>
          <p:cNvSpPr>
            <a:spLocks noGrp="1"/>
          </p:cNvSpPr>
          <p:nvPr>
            <p:ph type="ftr" sz="quarter" idx="11"/>
          </p:nvPr>
        </p:nvSpPr>
        <p:spPr/>
        <p:txBody>
          <a:bodyPr/>
          <a:lstStyle/>
          <a:p>
            <a:r>
              <a:rPr lang="en-US" dirty="0" smtClean="0"/>
              <a:t>OSCEdays eSTEAM girls 2017 - Indianapolis IN</a:t>
            </a:r>
            <a:endParaRPr lang="en-US" dirty="0"/>
          </a:p>
        </p:txBody>
      </p:sp>
      <p:sp>
        <p:nvSpPr>
          <p:cNvPr id="6" name="Slide Number Placeholder 5"/>
          <p:cNvSpPr>
            <a:spLocks noGrp="1"/>
          </p:cNvSpPr>
          <p:nvPr>
            <p:ph type="sldNum" sz="quarter" idx="12"/>
          </p:nvPr>
        </p:nvSpPr>
        <p:spPr/>
        <p:txBody>
          <a:bodyPr/>
          <a:lstStyle/>
          <a:p>
            <a:fld id="{05B89602-21DB-465C-9D78-C7D041B7F6D6}" type="slidenum">
              <a:rPr lang="en-US" smtClean="0"/>
              <a:t>‹#›</a:t>
            </a:fld>
            <a:endParaRPr lang="en-US" dirty="0"/>
          </a:p>
        </p:txBody>
      </p:sp>
    </p:spTree>
    <p:extLst>
      <p:ext uri="{BB962C8B-B14F-4D97-AF65-F5344CB8AC3E}">
        <p14:creationId xmlns:p14="http://schemas.microsoft.com/office/powerpoint/2010/main" val="255250137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December 11, 2016</a:t>
            </a:r>
            <a:endParaRPr lang="en-US" dirty="0"/>
          </a:p>
        </p:txBody>
      </p:sp>
      <p:sp>
        <p:nvSpPr>
          <p:cNvPr id="5" name="Footer Placeholder 4"/>
          <p:cNvSpPr>
            <a:spLocks noGrp="1"/>
          </p:cNvSpPr>
          <p:nvPr>
            <p:ph type="ftr" sz="quarter" idx="11"/>
          </p:nvPr>
        </p:nvSpPr>
        <p:spPr/>
        <p:txBody>
          <a:bodyPr/>
          <a:lstStyle/>
          <a:p>
            <a:r>
              <a:rPr lang="en-US" dirty="0" smtClean="0"/>
              <a:t>OSCEdays eSTEAM girls 2017 - Indianapolis IN</a:t>
            </a:r>
            <a:endParaRPr lang="en-US" dirty="0"/>
          </a:p>
        </p:txBody>
      </p:sp>
      <p:sp>
        <p:nvSpPr>
          <p:cNvPr id="6" name="Slide Number Placeholder 5"/>
          <p:cNvSpPr>
            <a:spLocks noGrp="1"/>
          </p:cNvSpPr>
          <p:nvPr>
            <p:ph type="sldNum" sz="quarter" idx="12"/>
          </p:nvPr>
        </p:nvSpPr>
        <p:spPr/>
        <p:txBody>
          <a:bodyPr/>
          <a:lstStyle/>
          <a:p>
            <a:fld id="{05B89602-21DB-465C-9D78-C7D041B7F6D6}" type="slidenum">
              <a:rPr lang="en-US" smtClean="0"/>
              <a:t>‹#›</a:t>
            </a:fld>
            <a:endParaRPr lang="en-US" dirty="0"/>
          </a:p>
        </p:txBody>
      </p:sp>
    </p:spTree>
    <p:extLst>
      <p:ext uri="{BB962C8B-B14F-4D97-AF65-F5344CB8AC3E}">
        <p14:creationId xmlns:p14="http://schemas.microsoft.com/office/powerpoint/2010/main" val="86419898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December 11, 2016</a:t>
            </a:r>
            <a:endParaRPr lang="en-US" dirty="0"/>
          </a:p>
        </p:txBody>
      </p:sp>
      <p:sp>
        <p:nvSpPr>
          <p:cNvPr id="6" name="Footer Placeholder 5"/>
          <p:cNvSpPr>
            <a:spLocks noGrp="1"/>
          </p:cNvSpPr>
          <p:nvPr>
            <p:ph type="ftr" sz="quarter" idx="11"/>
          </p:nvPr>
        </p:nvSpPr>
        <p:spPr/>
        <p:txBody>
          <a:bodyPr/>
          <a:lstStyle/>
          <a:p>
            <a:r>
              <a:rPr lang="en-US" dirty="0" smtClean="0"/>
              <a:t>OSCEdays eSTEAM girls 2017 - Indianapolis IN</a:t>
            </a:r>
            <a:endParaRPr lang="en-US" dirty="0"/>
          </a:p>
        </p:txBody>
      </p:sp>
      <p:sp>
        <p:nvSpPr>
          <p:cNvPr id="7" name="Slide Number Placeholder 6"/>
          <p:cNvSpPr>
            <a:spLocks noGrp="1"/>
          </p:cNvSpPr>
          <p:nvPr>
            <p:ph type="sldNum" sz="quarter" idx="12"/>
          </p:nvPr>
        </p:nvSpPr>
        <p:spPr/>
        <p:txBody>
          <a:bodyPr/>
          <a:lstStyle/>
          <a:p>
            <a:fld id="{05B89602-21DB-465C-9D78-C7D041B7F6D6}" type="slidenum">
              <a:rPr lang="en-US" smtClean="0"/>
              <a:t>‹#›</a:t>
            </a:fld>
            <a:endParaRPr lang="en-US" dirty="0"/>
          </a:p>
        </p:txBody>
      </p:sp>
    </p:spTree>
    <p:extLst>
      <p:ext uri="{BB962C8B-B14F-4D97-AF65-F5344CB8AC3E}">
        <p14:creationId xmlns:p14="http://schemas.microsoft.com/office/powerpoint/2010/main" val="107276723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December 11, 2016</a:t>
            </a:r>
            <a:endParaRPr lang="en-US" dirty="0"/>
          </a:p>
        </p:txBody>
      </p:sp>
      <p:sp>
        <p:nvSpPr>
          <p:cNvPr id="8" name="Footer Placeholder 7"/>
          <p:cNvSpPr>
            <a:spLocks noGrp="1"/>
          </p:cNvSpPr>
          <p:nvPr>
            <p:ph type="ftr" sz="quarter" idx="11"/>
          </p:nvPr>
        </p:nvSpPr>
        <p:spPr/>
        <p:txBody>
          <a:bodyPr/>
          <a:lstStyle/>
          <a:p>
            <a:r>
              <a:rPr lang="en-US" dirty="0" smtClean="0"/>
              <a:t>OSCEdays eSTEAM girls 2017 - Indianapolis IN</a:t>
            </a:r>
            <a:endParaRPr lang="en-US" dirty="0"/>
          </a:p>
        </p:txBody>
      </p:sp>
      <p:sp>
        <p:nvSpPr>
          <p:cNvPr id="9" name="Slide Number Placeholder 8"/>
          <p:cNvSpPr>
            <a:spLocks noGrp="1"/>
          </p:cNvSpPr>
          <p:nvPr>
            <p:ph type="sldNum" sz="quarter" idx="12"/>
          </p:nvPr>
        </p:nvSpPr>
        <p:spPr/>
        <p:txBody>
          <a:bodyPr/>
          <a:lstStyle/>
          <a:p>
            <a:fld id="{05B89602-21DB-465C-9D78-C7D041B7F6D6}" type="slidenum">
              <a:rPr lang="en-US" smtClean="0"/>
              <a:t>‹#›</a:t>
            </a:fld>
            <a:endParaRPr lang="en-US" dirty="0"/>
          </a:p>
        </p:txBody>
      </p:sp>
    </p:spTree>
    <p:extLst>
      <p:ext uri="{BB962C8B-B14F-4D97-AF65-F5344CB8AC3E}">
        <p14:creationId xmlns:p14="http://schemas.microsoft.com/office/powerpoint/2010/main" val="54995598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December 11, 2016</a:t>
            </a:r>
            <a:endParaRPr lang="en-US" dirty="0"/>
          </a:p>
        </p:txBody>
      </p:sp>
      <p:sp>
        <p:nvSpPr>
          <p:cNvPr id="4" name="Footer Placeholder 3"/>
          <p:cNvSpPr>
            <a:spLocks noGrp="1"/>
          </p:cNvSpPr>
          <p:nvPr>
            <p:ph type="ftr" sz="quarter" idx="11"/>
          </p:nvPr>
        </p:nvSpPr>
        <p:spPr/>
        <p:txBody>
          <a:bodyPr/>
          <a:lstStyle/>
          <a:p>
            <a:r>
              <a:rPr lang="en-US" dirty="0" smtClean="0"/>
              <a:t>OSCEdays eSTEAM girls 2017 - Indianapolis IN</a:t>
            </a:r>
            <a:endParaRPr lang="en-US" dirty="0"/>
          </a:p>
        </p:txBody>
      </p:sp>
      <p:sp>
        <p:nvSpPr>
          <p:cNvPr id="5" name="Slide Number Placeholder 4"/>
          <p:cNvSpPr>
            <a:spLocks noGrp="1"/>
          </p:cNvSpPr>
          <p:nvPr>
            <p:ph type="sldNum" sz="quarter" idx="12"/>
          </p:nvPr>
        </p:nvSpPr>
        <p:spPr/>
        <p:txBody>
          <a:bodyPr/>
          <a:lstStyle/>
          <a:p>
            <a:fld id="{05B89602-21DB-465C-9D78-C7D041B7F6D6}" type="slidenum">
              <a:rPr lang="en-US" smtClean="0"/>
              <a:t>‹#›</a:t>
            </a:fld>
            <a:endParaRPr lang="en-US" dirty="0"/>
          </a:p>
        </p:txBody>
      </p:sp>
    </p:spTree>
    <p:extLst>
      <p:ext uri="{BB962C8B-B14F-4D97-AF65-F5344CB8AC3E}">
        <p14:creationId xmlns:p14="http://schemas.microsoft.com/office/powerpoint/2010/main" val="110075347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dirty="0" smtClean="0">
                <a:solidFill>
                  <a:srgbClr val="E5E8E8"/>
                </a:solidFill>
              </a:rPr>
              <a:t>December 11, 2016</a:t>
            </a:r>
            <a:endParaRPr dirty="0">
              <a:solidFill>
                <a:srgbClr val="E5E8E8"/>
              </a:solidFill>
            </a:endParaRPr>
          </a:p>
        </p:txBody>
      </p:sp>
      <p:sp>
        <p:nvSpPr>
          <p:cNvPr id="5" name="Footer Placeholder 4"/>
          <p:cNvSpPr>
            <a:spLocks noGrp="1"/>
          </p:cNvSpPr>
          <p:nvPr>
            <p:ph type="ftr" sz="quarter" idx="11"/>
          </p:nvPr>
        </p:nvSpPr>
        <p:spPr/>
        <p:txBody>
          <a:bodyPr/>
          <a:lstStyle/>
          <a:p>
            <a:r>
              <a:rPr lang="en-US" dirty="0" smtClean="0">
                <a:solidFill>
                  <a:srgbClr val="E5E8E8"/>
                </a:solidFill>
              </a:rPr>
              <a:t>OSCEdays eSTEAM girls 2017 - Indianapolis IN</a:t>
            </a:r>
            <a:endParaRPr lang="en-US"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60733492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December 11, 2016</a:t>
            </a:r>
            <a:endParaRPr lang="en-US" dirty="0"/>
          </a:p>
        </p:txBody>
      </p:sp>
      <p:sp>
        <p:nvSpPr>
          <p:cNvPr id="3" name="Footer Placeholder 2"/>
          <p:cNvSpPr>
            <a:spLocks noGrp="1"/>
          </p:cNvSpPr>
          <p:nvPr>
            <p:ph type="ftr" sz="quarter" idx="11"/>
          </p:nvPr>
        </p:nvSpPr>
        <p:spPr/>
        <p:txBody>
          <a:bodyPr/>
          <a:lstStyle/>
          <a:p>
            <a:r>
              <a:rPr lang="en-US" dirty="0" smtClean="0"/>
              <a:t>OSCEdays eSTEAM girls 2017 - Indianapolis IN</a:t>
            </a:r>
            <a:endParaRPr lang="en-US" dirty="0"/>
          </a:p>
        </p:txBody>
      </p:sp>
      <p:sp>
        <p:nvSpPr>
          <p:cNvPr id="4" name="Slide Number Placeholder 3"/>
          <p:cNvSpPr>
            <a:spLocks noGrp="1"/>
          </p:cNvSpPr>
          <p:nvPr>
            <p:ph type="sldNum" sz="quarter" idx="12"/>
          </p:nvPr>
        </p:nvSpPr>
        <p:spPr/>
        <p:txBody>
          <a:bodyPr/>
          <a:lstStyle/>
          <a:p>
            <a:fld id="{05B89602-21DB-465C-9D78-C7D041B7F6D6}" type="slidenum">
              <a:rPr lang="en-US" smtClean="0"/>
              <a:t>‹#›</a:t>
            </a:fld>
            <a:endParaRPr lang="en-US" dirty="0"/>
          </a:p>
        </p:txBody>
      </p:sp>
    </p:spTree>
    <p:extLst>
      <p:ext uri="{BB962C8B-B14F-4D97-AF65-F5344CB8AC3E}">
        <p14:creationId xmlns:p14="http://schemas.microsoft.com/office/powerpoint/2010/main" val="75110253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December 11, 2016</a:t>
            </a:r>
            <a:endParaRPr lang="en-US" dirty="0"/>
          </a:p>
        </p:txBody>
      </p:sp>
      <p:sp>
        <p:nvSpPr>
          <p:cNvPr id="6" name="Footer Placeholder 5"/>
          <p:cNvSpPr>
            <a:spLocks noGrp="1"/>
          </p:cNvSpPr>
          <p:nvPr>
            <p:ph type="ftr" sz="quarter" idx="11"/>
          </p:nvPr>
        </p:nvSpPr>
        <p:spPr/>
        <p:txBody>
          <a:bodyPr/>
          <a:lstStyle/>
          <a:p>
            <a:r>
              <a:rPr lang="en-US" dirty="0" smtClean="0"/>
              <a:t>OSCEdays eSTEAM girls 2017 - Indianapolis IN</a:t>
            </a:r>
            <a:endParaRPr lang="en-US" dirty="0"/>
          </a:p>
        </p:txBody>
      </p:sp>
      <p:sp>
        <p:nvSpPr>
          <p:cNvPr id="7" name="Slide Number Placeholder 6"/>
          <p:cNvSpPr>
            <a:spLocks noGrp="1"/>
          </p:cNvSpPr>
          <p:nvPr>
            <p:ph type="sldNum" sz="quarter" idx="12"/>
          </p:nvPr>
        </p:nvSpPr>
        <p:spPr/>
        <p:txBody>
          <a:bodyPr/>
          <a:lstStyle/>
          <a:p>
            <a:fld id="{05B89602-21DB-465C-9D78-C7D041B7F6D6}" type="slidenum">
              <a:rPr lang="en-US" smtClean="0"/>
              <a:t>‹#›</a:t>
            </a:fld>
            <a:endParaRPr lang="en-US" dirty="0"/>
          </a:p>
        </p:txBody>
      </p:sp>
    </p:spTree>
    <p:extLst>
      <p:ext uri="{BB962C8B-B14F-4D97-AF65-F5344CB8AC3E}">
        <p14:creationId xmlns:p14="http://schemas.microsoft.com/office/powerpoint/2010/main" val="157736985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December 11, 2016</a:t>
            </a:r>
            <a:endParaRPr lang="en-US" dirty="0"/>
          </a:p>
        </p:txBody>
      </p:sp>
      <p:sp>
        <p:nvSpPr>
          <p:cNvPr id="6" name="Footer Placeholder 5"/>
          <p:cNvSpPr>
            <a:spLocks noGrp="1"/>
          </p:cNvSpPr>
          <p:nvPr>
            <p:ph type="ftr" sz="quarter" idx="11"/>
          </p:nvPr>
        </p:nvSpPr>
        <p:spPr/>
        <p:txBody>
          <a:bodyPr/>
          <a:lstStyle/>
          <a:p>
            <a:r>
              <a:rPr lang="en-US" dirty="0" smtClean="0"/>
              <a:t>OSCEdays eSTEAM girls 2017 - Indianapolis IN</a:t>
            </a:r>
            <a:endParaRPr lang="en-US" dirty="0"/>
          </a:p>
        </p:txBody>
      </p:sp>
      <p:sp>
        <p:nvSpPr>
          <p:cNvPr id="7" name="Slide Number Placeholder 6"/>
          <p:cNvSpPr>
            <a:spLocks noGrp="1"/>
          </p:cNvSpPr>
          <p:nvPr>
            <p:ph type="sldNum" sz="quarter" idx="12"/>
          </p:nvPr>
        </p:nvSpPr>
        <p:spPr/>
        <p:txBody>
          <a:bodyPr/>
          <a:lstStyle/>
          <a:p>
            <a:fld id="{05B89602-21DB-465C-9D78-C7D041B7F6D6}" type="slidenum">
              <a:rPr lang="en-US" smtClean="0"/>
              <a:t>‹#›</a:t>
            </a:fld>
            <a:endParaRPr lang="en-US" dirty="0"/>
          </a:p>
        </p:txBody>
      </p:sp>
    </p:spTree>
    <p:extLst>
      <p:ext uri="{BB962C8B-B14F-4D97-AF65-F5344CB8AC3E}">
        <p14:creationId xmlns:p14="http://schemas.microsoft.com/office/powerpoint/2010/main" val="426426077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December 11, 2016</a:t>
            </a:r>
            <a:endParaRPr lang="en-US" dirty="0"/>
          </a:p>
        </p:txBody>
      </p:sp>
      <p:sp>
        <p:nvSpPr>
          <p:cNvPr id="5" name="Footer Placeholder 4"/>
          <p:cNvSpPr>
            <a:spLocks noGrp="1"/>
          </p:cNvSpPr>
          <p:nvPr>
            <p:ph type="ftr" sz="quarter" idx="11"/>
          </p:nvPr>
        </p:nvSpPr>
        <p:spPr/>
        <p:txBody>
          <a:bodyPr/>
          <a:lstStyle/>
          <a:p>
            <a:r>
              <a:rPr lang="en-US" dirty="0" smtClean="0"/>
              <a:t>OSCEdays eSTEAM girls 2017 - Indianapolis IN</a:t>
            </a:r>
            <a:endParaRPr lang="en-US" dirty="0"/>
          </a:p>
        </p:txBody>
      </p:sp>
      <p:sp>
        <p:nvSpPr>
          <p:cNvPr id="6" name="Slide Number Placeholder 5"/>
          <p:cNvSpPr>
            <a:spLocks noGrp="1"/>
          </p:cNvSpPr>
          <p:nvPr>
            <p:ph type="sldNum" sz="quarter" idx="12"/>
          </p:nvPr>
        </p:nvSpPr>
        <p:spPr/>
        <p:txBody>
          <a:bodyPr/>
          <a:lstStyle/>
          <a:p>
            <a:fld id="{05B89602-21DB-465C-9D78-C7D041B7F6D6}" type="slidenum">
              <a:rPr lang="en-US" smtClean="0"/>
              <a:t>‹#›</a:t>
            </a:fld>
            <a:endParaRPr lang="en-US" dirty="0"/>
          </a:p>
        </p:txBody>
      </p:sp>
    </p:spTree>
    <p:extLst>
      <p:ext uri="{BB962C8B-B14F-4D97-AF65-F5344CB8AC3E}">
        <p14:creationId xmlns:p14="http://schemas.microsoft.com/office/powerpoint/2010/main" val="317854349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December 11, 2016</a:t>
            </a:r>
            <a:endParaRPr lang="en-US" dirty="0"/>
          </a:p>
        </p:txBody>
      </p:sp>
      <p:sp>
        <p:nvSpPr>
          <p:cNvPr id="5" name="Footer Placeholder 4"/>
          <p:cNvSpPr>
            <a:spLocks noGrp="1"/>
          </p:cNvSpPr>
          <p:nvPr>
            <p:ph type="ftr" sz="quarter" idx="11"/>
          </p:nvPr>
        </p:nvSpPr>
        <p:spPr/>
        <p:txBody>
          <a:bodyPr/>
          <a:lstStyle/>
          <a:p>
            <a:r>
              <a:rPr lang="en-US" dirty="0" smtClean="0"/>
              <a:t>OSCEdays eSTEAM girls 2017 - Indianapolis IN</a:t>
            </a:r>
            <a:endParaRPr lang="en-US" dirty="0"/>
          </a:p>
        </p:txBody>
      </p:sp>
      <p:sp>
        <p:nvSpPr>
          <p:cNvPr id="6" name="Slide Number Placeholder 5"/>
          <p:cNvSpPr>
            <a:spLocks noGrp="1"/>
          </p:cNvSpPr>
          <p:nvPr>
            <p:ph type="sldNum" sz="quarter" idx="12"/>
          </p:nvPr>
        </p:nvSpPr>
        <p:spPr/>
        <p:txBody>
          <a:bodyPr/>
          <a:lstStyle/>
          <a:p>
            <a:fld id="{05B89602-21DB-465C-9D78-C7D041B7F6D6}" type="slidenum">
              <a:rPr lang="en-US" smtClean="0"/>
              <a:t>‹#›</a:t>
            </a:fld>
            <a:endParaRPr lang="en-US" dirty="0"/>
          </a:p>
        </p:txBody>
      </p:sp>
    </p:spTree>
    <p:extLst>
      <p:ext uri="{BB962C8B-B14F-4D97-AF65-F5344CB8AC3E}">
        <p14:creationId xmlns:p14="http://schemas.microsoft.com/office/powerpoint/2010/main" val="89402862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December 11, 2016</a:t>
            </a:r>
            <a:endParaRPr lang="en-US" dirty="0"/>
          </a:p>
        </p:txBody>
      </p:sp>
      <p:sp>
        <p:nvSpPr>
          <p:cNvPr id="4" name="Footer Placeholder 3"/>
          <p:cNvSpPr>
            <a:spLocks noGrp="1"/>
          </p:cNvSpPr>
          <p:nvPr>
            <p:ph type="ftr" sz="quarter" idx="11"/>
          </p:nvPr>
        </p:nvSpPr>
        <p:spPr/>
        <p:txBody>
          <a:bodyPr/>
          <a:lstStyle/>
          <a:p>
            <a:r>
              <a:rPr lang="en-US" dirty="0" smtClean="0"/>
              <a:t>OSCEdays eSTEAM girls 2017 - Indianapolis IN</a:t>
            </a:r>
            <a:endParaRPr lang="en-US" dirty="0"/>
          </a:p>
        </p:txBody>
      </p:sp>
      <p:sp>
        <p:nvSpPr>
          <p:cNvPr id="5" name="Slide Number Placeholder 4"/>
          <p:cNvSpPr>
            <a:spLocks noGrp="1"/>
          </p:cNvSpPr>
          <p:nvPr>
            <p:ph type="sldNum" sz="quarter" idx="12"/>
          </p:nvPr>
        </p:nvSpPr>
        <p:spPr/>
        <p:txBody>
          <a:bodyPr/>
          <a:lstStyle/>
          <a:p>
            <a:fld id="{05B89602-21DB-465C-9D78-C7D041B7F6D6}" type="slidenum">
              <a:rPr lang="en-US" smtClean="0"/>
              <a:t>‹#›</a:t>
            </a:fld>
            <a:endParaRPr lang="en-US" dirty="0"/>
          </a:p>
        </p:txBody>
      </p:sp>
    </p:spTree>
    <p:extLst>
      <p:ext uri="{BB962C8B-B14F-4D97-AF65-F5344CB8AC3E}">
        <p14:creationId xmlns:p14="http://schemas.microsoft.com/office/powerpoint/2010/main" val="337920563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dirty="0">
              <a:solidFill>
                <a:prstClr val="white"/>
              </a:solidFill>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srgbClr val="E5E8E8"/>
                </a:solidFill>
              </a:rPr>
              <a:t>December 11, 2016</a:t>
            </a:r>
            <a:endParaRPr dirty="0">
              <a:solidFill>
                <a:srgbClr val="E5E8E8"/>
              </a:solidFill>
            </a:endParaRPr>
          </a:p>
        </p:txBody>
      </p:sp>
      <p:sp>
        <p:nvSpPr>
          <p:cNvPr id="5" name="Footer Placeholder 4"/>
          <p:cNvSpPr>
            <a:spLocks noGrp="1"/>
          </p:cNvSpPr>
          <p:nvPr>
            <p:ph type="ftr" sz="quarter" idx="11"/>
          </p:nvPr>
        </p:nvSpPr>
        <p:spPr/>
        <p:txBody>
          <a:bodyPr/>
          <a:lstStyle/>
          <a:p>
            <a:r>
              <a:rPr lang="en-US" dirty="0" smtClean="0">
                <a:solidFill>
                  <a:srgbClr val="E5E8E8"/>
                </a:solidFill>
              </a:rPr>
              <a:t>OSCEdays eSTEAM girls 2017 - Indianapolis IN</a:t>
            </a:r>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3376958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dirty="0" smtClean="0">
                <a:solidFill>
                  <a:srgbClr val="E5E8E8"/>
                </a:solidFill>
              </a:rPr>
              <a:t>December 11, 2016</a:t>
            </a:r>
            <a:endParaRPr dirty="0">
              <a:solidFill>
                <a:srgbClr val="E5E8E8"/>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smtClean="0">
                <a:solidFill>
                  <a:srgbClr val="E5E8E8"/>
                </a:solidFill>
              </a:rPr>
              <a:t>OSCEdays eSTEAM girls 2017 - Indianapolis IN</a:t>
            </a:r>
            <a:endParaRPr dirty="0">
              <a:solidFill>
                <a:srgbClr val="E5E8E8"/>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3277795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dirty="0" smtClean="0">
                <a:solidFill>
                  <a:srgbClr val="E5E8E8"/>
                </a:solidFill>
              </a:rPr>
              <a:t>December 11, 2016</a:t>
            </a:r>
            <a:endParaRPr dirty="0">
              <a:solidFill>
                <a:srgbClr val="E5E8E8"/>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OSCEdays eSTEAM girls 2017 - Indianapolis IN</a:t>
            </a:r>
            <a:endParaRPr dirty="0">
              <a:solidFill>
                <a:srgbClr val="E5E8E8"/>
              </a:solidFill>
            </a:endParaRPr>
          </a:p>
        </p:txBody>
      </p:sp>
      <p:sp>
        <p:nvSpPr>
          <p:cNvPr id="7" name="Slide Number Placeholder 6"/>
          <p:cNvSpPr>
            <a:spLocks noGrp="1"/>
          </p:cNvSpPr>
          <p:nvPr>
            <p:ph type="sldNum" sz="quarter" idx="12"/>
          </p:nvPr>
        </p:nvSpPr>
        <p:spPr/>
        <p:txBody>
          <a:bodyPr/>
          <a:lstStyle/>
          <a:p>
            <a:fld id="{A0ECE5F2-81AA-4605-B028-6FBA391056AF}"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47405779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dirty="0" smtClean="0">
                <a:solidFill>
                  <a:srgbClr val="E5E8E8"/>
                </a:solidFill>
              </a:rPr>
              <a:t>December 11, 2016</a:t>
            </a:r>
            <a:endParaRPr dirty="0">
              <a:solidFill>
                <a:srgbClr val="E5E8E8"/>
              </a:solidFill>
            </a:endParaRPr>
          </a:p>
        </p:txBody>
      </p:sp>
      <p:sp>
        <p:nvSpPr>
          <p:cNvPr id="8" name="Footer Placeholder 7"/>
          <p:cNvSpPr>
            <a:spLocks noGrp="1"/>
          </p:cNvSpPr>
          <p:nvPr>
            <p:ph type="ftr" sz="quarter" idx="11"/>
          </p:nvPr>
        </p:nvSpPr>
        <p:spPr/>
        <p:txBody>
          <a:bodyPr/>
          <a:lstStyle/>
          <a:p>
            <a:r>
              <a:rPr lang="en-US" dirty="0" smtClean="0">
                <a:solidFill>
                  <a:srgbClr val="E5E8E8"/>
                </a:solidFill>
              </a:rPr>
              <a:t>OSCEdays eSTEAM girls 2017 - Indianapolis IN</a:t>
            </a:r>
            <a:endParaRPr dirty="0">
              <a:solidFill>
                <a:srgbClr val="E5E8E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284973633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8500872" y="6601968"/>
            <a:ext cx="1335024" cy="237744"/>
          </a:xfrm>
        </p:spPr>
        <p:txBody>
          <a:bodyPr/>
          <a:lstStyle/>
          <a:p>
            <a:r>
              <a:rPr lang="en-US" dirty="0" smtClean="0">
                <a:solidFill>
                  <a:srgbClr val="E5E8E8"/>
                </a:solidFill>
              </a:rPr>
              <a:t>December 11, 2016</a:t>
            </a:r>
            <a:endParaRPr dirty="0">
              <a:solidFill>
                <a:srgbClr val="E5E8E8"/>
              </a:solidFill>
            </a:endParaRPr>
          </a:p>
        </p:txBody>
      </p:sp>
      <p:sp>
        <p:nvSpPr>
          <p:cNvPr id="4" name="Footer Placeholder 3"/>
          <p:cNvSpPr>
            <a:spLocks noGrp="1"/>
          </p:cNvSpPr>
          <p:nvPr>
            <p:ph type="ftr" sz="quarter" idx="11"/>
          </p:nvPr>
        </p:nvSpPr>
        <p:spPr/>
        <p:txBody>
          <a:bodyPr/>
          <a:lstStyle/>
          <a:p>
            <a:r>
              <a:rPr lang="en-US" dirty="0" smtClean="0">
                <a:solidFill>
                  <a:srgbClr val="E5E8E8"/>
                </a:solidFill>
              </a:rPr>
              <a:t>OSCEdays eSTEAM girls 2017 - Indianapolis IN</a:t>
            </a:r>
            <a:endParaRPr lang="en-US" dirty="0">
              <a:solidFill>
                <a:srgbClr val="E5E8E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324366286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r>
              <a:rPr lang="en-US" dirty="0" smtClean="0">
                <a:solidFill>
                  <a:srgbClr val="263050"/>
                </a:solidFill>
              </a:rPr>
              <a:t>December 11, 2016</a:t>
            </a:r>
            <a:endParaRPr dirty="0">
              <a:solidFill>
                <a:srgbClr val="263050"/>
              </a:solidFill>
            </a:endParaRPr>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dirty="0" smtClean="0">
                <a:solidFill>
                  <a:srgbClr val="263050"/>
                </a:solidFill>
              </a:rPr>
              <a:t>OSCEdays eSTEAM girls 2017 - Indianapolis IN</a:t>
            </a:r>
            <a:endParaRPr dirty="0">
              <a:solidFill>
                <a:srgbClr val="263050"/>
              </a:solidFill>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dirty="0">
              <a:solidFill>
                <a:srgbClr val="263050"/>
              </a:solidFill>
            </a:endParaRPr>
          </a:p>
        </p:txBody>
      </p:sp>
    </p:spTree>
    <p:extLst>
      <p:ext uri="{BB962C8B-B14F-4D97-AF65-F5344CB8AC3E}">
        <p14:creationId xmlns:p14="http://schemas.microsoft.com/office/powerpoint/2010/main" val="132698845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srgbClr val="E5E8E8"/>
                </a:solidFill>
              </a:rPr>
              <a:t>December 11, 2016</a:t>
            </a:r>
            <a:endParaRPr dirty="0">
              <a:solidFill>
                <a:srgbClr val="E5E8E8"/>
              </a:solidFill>
            </a:endParaRPr>
          </a:p>
        </p:txBody>
      </p:sp>
      <p:sp>
        <p:nvSpPr>
          <p:cNvPr id="6" name="Footer Placeholder 5"/>
          <p:cNvSpPr>
            <a:spLocks noGrp="1"/>
          </p:cNvSpPr>
          <p:nvPr>
            <p:ph type="ftr" sz="quarter" idx="11"/>
          </p:nvPr>
        </p:nvSpPr>
        <p:spPr/>
        <p:txBody>
          <a:bodyPr/>
          <a:lstStyle/>
          <a:p>
            <a:r>
              <a:rPr lang="en-US" dirty="0" smtClean="0">
                <a:solidFill>
                  <a:srgbClr val="E5E8E8"/>
                </a:solidFill>
              </a:rPr>
              <a:t>OSCEdays eSTEAM girls 2017 - Indianapolis IN</a:t>
            </a:r>
            <a:endParaRPr dirty="0">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421842530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AFBF5"/>
            </a:gs>
            <a:gs pos="17000">
              <a:schemeClr val="accent3">
                <a:lumMod val="20000"/>
                <a:lumOff val="80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dirty="0">
              <a:solidFill>
                <a:prstClr val="white"/>
              </a:solidFill>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r>
              <a:rPr lang="en-US" dirty="0" smtClean="0">
                <a:solidFill>
                  <a:srgbClr val="E5E8E8"/>
                </a:solidFill>
              </a:rPr>
              <a:t>December 11, 2016</a:t>
            </a:r>
            <a:endParaRPr dirty="0">
              <a:solidFill>
                <a:srgbClr val="E5E8E8"/>
              </a:solidFill>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r>
              <a:rPr lang="en-US" dirty="0" smtClean="0">
                <a:solidFill>
                  <a:srgbClr val="E5E8E8"/>
                </a:solidFill>
              </a:rPr>
              <a:t>OSCEdays eSTEAM girls 2017 - Indianapolis IN</a:t>
            </a:r>
            <a:endParaRPr dirty="0">
              <a:solidFill>
                <a:srgbClr val="E5E8E8"/>
              </a:solidFill>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39392816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hf hdr="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AFBF5"/>
            </a:gs>
            <a:gs pos="17000">
              <a:schemeClr val="accent3">
                <a:lumMod val="20000"/>
                <a:lumOff val="80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December 11, 2016</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OSCEdays eSTEAM girls 2017 - Indianapolis 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89602-21DB-465C-9D78-C7D041B7F6D6}" type="slidenum">
              <a:rPr lang="en-US" smtClean="0"/>
              <a:t>‹#›</a:t>
            </a:fld>
            <a:endParaRPr lang="en-US" dirty="0"/>
          </a:p>
        </p:txBody>
      </p:sp>
    </p:spTree>
    <p:extLst>
      <p:ext uri="{BB962C8B-B14F-4D97-AF65-F5344CB8AC3E}">
        <p14:creationId xmlns:p14="http://schemas.microsoft.com/office/powerpoint/2010/main" val="14184185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jpeg"/><Relationship Id="rId7" Type="http://schemas.openxmlformats.org/officeDocument/2006/relationships/hyperlink" Target="https://www.marian.edu/about-marian/nina-mason-pulliam-ecolab"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www.eoearth.org/article/Atmospheric_composition" TargetMode="External"/><Relationship Id="rId3" Type="http://schemas.openxmlformats.org/officeDocument/2006/relationships/image" Target="../media/image8.png"/><Relationship Id="rId7" Type="http://schemas.openxmlformats.org/officeDocument/2006/relationships/hyperlink" Target="http://www.eoearth.org/article/Soi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oearth.org/article/Biogeochemical_cycles" TargetMode="External"/><Relationship Id="rId5" Type="http://schemas.openxmlformats.org/officeDocument/2006/relationships/hyperlink" Target="http://www.eoearth.org/article/Energy" TargetMode="External"/><Relationship Id="rId4" Type="http://schemas.openxmlformats.org/officeDocument/2006/relationships/hyperlink" Target="http://www.eoearth.org/view/article/15224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limate.nasa.gov/news/2307/satellites-track-earths-water-movements-to-help-complete-climate-picture/"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vimeo.com/168325029"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hyperlink" Target="http://www.pnas.org/content/114/23/6052.full.pdf"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avV_Yrfiki4" TargetMode="External"/><Relationship Id="rId1" Type="http://schemas.openxmlformats.org/officeDocument/2006/relationships/video" Target="https://www.youtube.com/embed/CfvAMl_mRao"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community.oscedays.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378719"/>
            <a:ext cx="4417453" cy="1725769"/>
          </a:xfrm>
        </p:spPr>
        <p:txBody>
          <a:bodyPr>
            <a:normAutofit/>
          </a:bodyPr>
          <a:lstStyle/>
          <a:p>
            <a:r>
              <a:rPr lang="en-US" dirty="0" smtClean="0"/>
              <a:t>OSCEdays</a:t>
            </a:r>
            <a:br>
              <a:rPr lang="en-US" dirty="0" smtClean="0"/>
            </a:br>
            <a:r>
              <a:rPr lang="en-US" dirty="0" smtClean="0"/>
              <a:t>Girls eSTEAM  Workshop</a:t>
            </a:r>
            <a:endParaRPr lang="en-US" dirty="0"/>
          </a:p>
        </p:txBody>
      </p:sp>
      <p:sp>
        <p:nvSpPr>
          <p:cNvPr id="4" name="Subtitle 3"/>
          <p:cNvSpPr>
            <a:spLocks noGrp="1"/>
          </p:cNvSpPr>
          <p:nvPr>
            <p:ph type="body" sz="half" idx="2"/>
          </p:nvPr>
        </p:nvSpPr>
        <p:spPr>
          <a:xfrm>
            <a:off x="283335" y="4059382"/>
            <a:ext cx="3677477" cy="1929938"/>
          </a:xfrm>
        </p:spPr>
        <p:txBody>
          <a:bodyPr>
            <a:normAutofit fontScale="92500" lnSpcReduction="20000"/>
          </a:bodyPr>
          <a:lstStyle/>
          <a:p>
            <a:r>
              <a:rPr lang="en-US" sz="1800" b="1" dirty="0" smtClean="0"/>
              <a:t>Partner: KHEPRW Institute</a:t>
            </a:r>
          </a:p>
          <a:p>
            <a:endParaRPr lang="en-US" sz="1800" b="1" dirty="0" smtClean="0"/>
          </a:p>
          <a:p>
            <a:r>
              <a:rPr lang="en-US" sz="1800" b="1" dirty="0" smtClean="0"/>
              <a:t>Tabitha Barbour</a:t>
            </a:r>
          </a:p>
          <a:p>
            <a:r>
              <a:rPr lang="en-US" sz="1800" b="1" dirty="0" smtClean="0"/>
              <a:t>Silvia Leahu-Aluas</a:t>
            </a:r>
          </a:p>
          <a:p>
            <a:r>
              <a:rPr lang="en-US" dirty="0" smtClean="0"/>
              <a:t>Indianapolis, IN</a:t>
            </a:r>
            <a:endParaRPr lang="en-US" dirty="0"/>
          </a:p>
          <a:p>
            <a:r>
              <a:rPr lang="en-US" dirty="0" smtClean="0"/>
              <a:t>December 11th, 2017</a:t>
            </a:r>
            <a:endParaRPr lang="en-US" dirty="0"/>
          </a:p>
          <a:p>
            <a:endParaRPr lang="en-US" dirty="0"/>
          </a:p>
        </p:txBody>
      </p:sp>
      <p:sp>
        <p:nvSpPr>
          <p:cNvPr id="10" name="Footer Placeholder 9"/>
          <p:cNvSpPr>
            <a:spLocks noGrp="1"/>
          </p:cNvSpPr>
          <p:nvPr>
            <p:ph type="ftr" sz="quarter" idx="11"/>
          </p:nvPr>
        </p:nvSpPr>
        <p:spPr/>
        <p:txBody>
          <a:bodyPr/>
          <a:lstStyle/>
          <a:p>
            <a:r>
              <a:rPr lang="en-US" dirty="0" smtClean="0">
                <a:solidFill>
                  <a:srgbClr val="E5E8E8"/>
                </a:solidFill>
              </a:rPr>
              <a:t>OSCEdays eSTEAM girls 2017 - Indianapolis IN</a:t>
            </a:r>
            <a:endParaRPr lang="en-US" dirty="0">
              <a:solidFill>
                <a:srgbClr val="E5E8E8"/>
              </a:solidFill>
            </a:endParaRPr>
          </a:p>
        </p:txBody>
      </p:sp>
      <p:sp>
        <p:nvSpPr>
          <p:cNvPr id="11" name="Date Placeholder 10"/>
          <p:cNvSpPr>
            <a:spLocks noGrp="1"/>
          </p:cNvSpPr>
          <p:nvPr>
            <p:ph type="dt" sz="half" idx="10"/>
          </p:nvPr>
        </p:nvSpPr>
        <p:spPr/>
        <p:txBody>
          <a:bodyPr/>
          <a:lstStyle/>
          <a:p>
            <a:r>
              <a:rPr lang="en-US" dirty="0" smtClean="0">
                <a:solidFill>
                  <a:srgbClr val="E5E8E8"/>
                </a:solidFill>
              </a:rPr>
              <a:t>December 11, 2016</a:t>
            </a:r>
            <a:endParaRPr lang="en-US" dirty="0">
              <a:solidFill>
                <a:srgbClr val="E5E8E8"/>
              </a:solidFill>
            </a:endParaRPr>
          </a:p>
        </p:txBody>
      </p:sp>
      <p:pic>
        <p:nvPicPr>
          <p:cNvPr id="5" name="Content Placeholder 4"/>
          <p:cNvPicPr>
            <a:picLocks noGrp="1" noChangeAspect="1"/>
          </p:cNvPicPr>
          <p:nvPr>
            <p:ph idx="1"/>
          </p:nvPr>
        </p:nvPicPr>
        <p:blipFill>
          <a:blip r:embed="rId3"/>
          <a:stretch>
            <a:fillRect/>
          </a:stretch>
        </p:blipFill>
        <p:spPr>
          <a:xfrm>
            <a:off x="3546764" y="568037"/>
            <a:ext cx="8645236" cy="5554660"/>
          </a:xfrm>
          <a:prstGeom prst="rect">
            <a:avLst/>
          </a:prstGeom>
        </p:spPr>
      </p:pic>
      <p:sp>
        <p:nvSpPr>
          <p:cNvPr id="3" name="Slide Number Placeholder 2"/>
          <p:cNvSpPr>
            <a:spLocks noGrp="1"/>
          </p:cNvSpPr>
          <p:nvPr>
            <p:ph type="sldNum" sz="quarter" idx="12"/>
          </p:nvPr>
        </p:nvSpPr>
        <p:spPr/>
        <p:txBody>
          <a:bodyPr/>
          <a:lstStyle/>
          <a:p>
            <a:fld id="{CA8D9AD5-F248-4919-864A-CFD76CC027D6}" type="slidenum">
              <a:rPr lang="en-US" smtClean="0">
                <a:solidFill>
                  <a:srgbClr val="E5E8E8"/>
                </a:solidFill>
              </a:rPr>
              <a:pPr/>
              <a:t>1</a:t>
            </a:fld>
            <a:endParaRPr lang="en-US" dirty="0">
              <a:solidFill>
                <a:srgbClr val="E5E8E8"/>
              </a:solidFill>
            </a:endParaRPr>
          </a:p>
        </p:txBody>
      </p:sp>
    </p:spTree>
    <p:extLst>
      <p:ext uri="{BB962C8B-B14F-4D97-AF65-F5344CB8AC3E}">
        <p14:creationId xmlns:p14="http://schemas.microsoft.com/office/powerpoint/2010/main" val="309889193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183134"/>
            <a:ext cx="9509760" cy="575829"/>
          </a:xfrm>
        </p:spPr>
        <p:txBody>
          <a:bodyPr>
            <a:normAutofit/>
          </a:bodyPr>
          <a:lstStyle/>
          <a:p>
            <a:r>
              <a:rPr lang="en-US" dirty="0" smtClean="0"/>
              <a:t>Open Source Circular Economy – An Ecosystem</a:t>
            </a:r>
            <a:endParaRPr lang="en-US" dirty="0"/>
          </a:p>
        </p:txBody>
      </p:sp>
      <p:sp>
        <p:nvSpPr>
          <p:cNvPr id="7" name="Footer Placeholder 6"/>
          <p:cNvSpPr>
            <a:spLocks noGrp="1"/>
          </p:cNvSpPr>
          <p:nvPr>
            <p:ph type="ftr" sz="quarter" idx="11"/>
          </p:nvPr>
        </p:nvSpPr>
        <p:spPr/>
        <p:txBody>
          <a:bodyPr/>
          <a:lstStyle/>
          <a:p>
            <a:r>
              <a:rPr lang="en-US" dirty="0" smtClean="0">
                <a:solidFill>
                  <a:srgbClr val="E5E8E8"/>
                </a:solidFill>
              </a:rPr>
              <a:t>OSCEdays eSTEAM girls 2017 - Indianapolis IN</a:t>
            </a:r>
            <a:endParaRPr lang="en-US" dirty="0">
              <a:solidFill>
                <a:srgbClr val="E5E8E8"/>
              </a:solidFill>
            </a:endParaRPr>
          </a:p>
        </p:txBody>
      </p:sp>
      <p:sp>
        <p:nvSpPr>
          <p:cNvPr id="8" name="Date Placeholder 7"/>
          <p:cNvSpPr>
            <a:spLocks noGrp="1"/>
          </p:cNvSpPr>
          <p:nvPr>
            <p:ph type="dt" sz="half" idx="10"/>
          </p:nvPr>
        </p:nvSpPr>
        <p:spPr/>
        <p:txBody>
          <a:bodyPr/>
          <a:lstStyle/>
          <a:p>
            <a:r>
              <a:rPr lang="en-US" dirty="0" smtClean="0">
                <a:solidFill>
                  <a:srgbClr val="E5E8E8"/>
                </a:solidFill>
              </a:rPr>
              <a:t>December 11, 2016</a:t>
            </a:r>
            <a:endParaRPr lang="en-US" dirty="0">
              <a:solidFill>
                <a:srgbClr val="E5E8E8"/>
              </a:solidFill>
            </a:endParaRPr>
          </a:p>
        </p:txBody>
      </p:sp>
      <p:pic>
        <p:nvPicPr>
          <p:cNvPr id="1028" name="Picture 4" descr="eco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902"/>
            <a:ext cx="5320145" cy="5409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Open Source Circular Economy D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1965" y="180685"/>
            <a:ext cx="1343025" cy="4286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1308" y="1087212"/>
            <a:ext cx="2970692" cy="269507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0" y="1018228"/>
            <a:ext cx="3236514" cy="2764063"/>
          </a:xfrm>
          <a:prstGeom prst="rect">
            <a:avLst/>
          </a:prstGeom>
        </p:spPr>
      </p:pic>
      <p:sp>
        <p:nvSpPr>
          <p:cNvPr id="5" name="Rectangle 4"/>
          <p:cNvSpPr/>
          <p:nvPr/>
        </p:nvSpPr>
        <p:spPr>
          <a:xfrm>
            <a:off x="5452872" y="6175317"/>
            <a:ext cx="6096000" cy="553998"/>
          </a:xfrm>
          <a:prstGeom prst="rect">
            <a:avLst/>
          </a:prstGeom>
        </p:spPr>
        <p:txBody>
          <a:bodyPr>
            <a:spAutoFit/>
          </a:bodyPr>
          <a:lstStyle/>
          <a:p>
            <a:r>
              <a:rPr lang="en-US" sz="1200" dirty="0">
                <a:hlinkClick r:id="rId7"/>
              </a:rPr>
              <a:t>https://</a:t>
            </a:r>
            <a:r>
              <a:rPr lang="en-US" sz="1200" dirty="0" smtClean="0">
                <a:hlinkClick r:id="rId7"/>
              </a:rPr>
              <a:t>www.marian.edu/about-marian/nina-mason-pulliam-ecolab</a:t>
            </a:r>
            <a:endParaRPr lang="en-US" sz="1200" dirty="0" smtClean="0"/>
          </a:p>
          <a:p>
            <a:endParaRPr lang="en-US" dirty="0"/>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2871" y="3907241"/>
            <a:ext cx="6365055" cy="2143125"/>
          </a:xfrm>
          <a:prstGeom prst="rect">
            <a:avLst/>
          </a:prstGeom>
        </p:spPr>
      </p:pic>
      <p:sp>
        <p:nvSpPr>
          <p:cNvPr id="6" name="Slide Number Placeholder 5"/>
          <p:cNvSpPr>
            <a:spLocks noGrp="1"/>
          </p:cNvSpPr>
          <p:nvPr>
            <p:ph type="sldNum" sz="quarter" idx="12"/>
          </p:nvPr>
        </p:nvSpPr>
        <p:spPr/>
        <p:txBody>
          <a:bodyPr/>
          <a:lstStyle/>
          <a:p>
            <a:fld id="{CA8D9AD5-F248-4919-864A-CFD76CC027D6}" type="slidenum">
              <a:rPr lang="en-US" smtClean="0">
                <a:solidFill>
                  <a:srgbClr val="E5E8E8"/>
                </a:solidFill>
              </a:rPr>
              <a:pPr/>
              <a:t>2</a:t>
            </a:fld>
            <a:endParaRPr lang="en-US" dirty="0">
              <a:solidFill>
                <a:srgbClr val="E5E8E8"/>
              </a:solidFill>
            </a:endParaRPr>
          </a:p>
        </p:txBody>
      </p:sp>
    </p:spTree>
    <p:extLst>
      <p:ext uri="{BB962C8B-B14F-4D97-AF65-F5344CB8AC3E}">
        <p14:creationId xmlns:p14="http://schemas.microsoft.com/office/powerpoint/2010/main" val="239714894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pPr/>
              <a:t>3</a:t>
            </a:fld>
            <a:endParaRPr lang="en-US" dirty="0"/>
          </a:p>
        </p:txBody>
      </p:sp>
      <p:pic>
        <p:nvPicPr>
          <p:cNvPr id="1026" name="Picture 2" descr="ca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6" y="404811"/>
            <a:ext cx="4437036" cy="53963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5905" y="5949850"/>
            <a:ext cx="4430187" cy="646331"/>
          </a:xfrm>
          <a:prstGeom prst="rect">
            <a:avLst/>
          </a:prstGeom>
        </p:spPr>
        <p:txBody>
          <a:bodyPr wrap="none">
            <a:spAutoFit/>
          </a:bodyPr>
          <a:lstStyle/>
          <a:p>
            <a:r>
              <a:rPr lang="en-US" dirty="0">
                <a:hlinkClick r:id="rId4"/>
              </a:rPr>
              <a:t>http://www.eoearth.org/view/article/152248</a:t>
            </a:r>
            <a:r>
              <a:rPr lang="en-US" dirty="0" smtClean="0">
                <a:hlinkClick r:id="rId4"/>
              </a:rPr>
              <a:t>/</a:t>
            </a:r>
            <a:endParaRPr lang="en-US" dirty="0" smtClean="0"/>
          </a:p>
          <a:p>
            <a:endParaRPr lang="en-US" dirty="0"/>
          </a:p>
        </p:txBody>
      </p:sp>
      <p:sp>
        <p:nvSpPr>
          <p:cNvPr id="3" name="Rectangle 2"/>
          <p:cNvSpPr/>
          <p:nvPr/>
        </p:nvSpPr>
        <p:spPr>
          <a:xfrm>
            <a:off x="4920996" y="271373"/>
            <a:ext cx="6096000" cy="6001643"/>
          </a:xfrm>
          <a:prstGeom prst="rect">
            <a:avLst/>
          </a:prstGeom>
        </p:spPr>
        <p:txBody>
          <a:bodyPr>
            <a:spAutoFit/>
          </a:bodyPr>
          <a:lstStyle/>
          <a:p>
            <a:r>
              <a:rPr lang="en-US" sz="2400" b="1" dirty="0"/>
              <a:t>An ecosystem is a community of organisms interacting with each other and with their environment such that </a:t>
            </a:r>
            <a:r>
              <a:rPr lang="en-US" sz="2400" b="1" dirty="0">
                <a:hlinkClick r:id="rId5" tooltip="Energy"/>
              </a:rPr>
              <a:t>energy</a:t>
            </a:r>
            <a:r>
              <a:rPr lang="en-US" sz="2400" b="1" dirty="0"/>
              <a:t> is exchanged and system-level processes, such as the </a:t>
            </a:r>
            <a:r>
              <a:rPr lang="en-US" sz="2400" b="1" dirty="0">
                <a:hlinkClick r:id="rId6" tooltip="Biogeochemical cycles"/>
              </a:rPr>
              <a:t>cycling of elements</a:t>
            </a:r>
            <a:r>
              <a:rPr lang="en-US" sz="2400" b="1" dirty="0"/>
              <a:t>, emerge</a:t>
            </a:r>
            <a:r>
              <a:rPr lang="en-US" sz="2400" b="1" dirty="0" smtClean="0"/>
              <a:t>.</a:t>
            </a:r>
          </a:p>
          <a:p>
            <a:endParaRPr lang="en-US" sz="2000" dirty="0" smtClean="0"/>
          </a:p>
          <a:p>
            <a:endParaRPr lang="en-US" sz="2000" dirty="0"/>
          </a:p>
          <a:p>
            <a:r>
              <a:rPr lang="en-US" sz="2000" dirty="0"/>
              <a:t>Ecosystems include living organisms, the dead organic matter produced by them, the abiotic environment within which the organisms live and exchange elements (</a:t>
            </a:r>
            <a:r>
              <a:rPr lang="en-US" sz="2000" dirty="0">
                <a:hlinkClick r:id="rId7" tooltip="Soil"/>
              </a:rPr>
              <a:t>soils</a:t>
            </a:r>
            <a:r>
              <a:rPr lang="en-US" sz="2000" dirty="0"/>
              <a:t>, water, </a:t>
            </a:r>
            <a:r>
              <a:rPr lang="en-US" sz="2000" dirty="0">
                <a:hlinkClick r:id="rId8" tooltip="Atmospheric composition"/>
              </a:rPr>
              <a:t>atmosphere</a:t>
            </a:r>
            <a:r>
              <a:rPr lang="en-US" sz="2000" dirty="0"/>
              <a:t>), and the interactions between these components. Ecosystems embody the concept that living organisms continually interact with each other and with the environment to produce complex systems with emergent properties, such that</a:t>
            </a:r>
            <a:r>
              <a:rPr lang="en-US" sz="2800" b="1" dirty="0"/>
              <a:t> "the whole is greater than the sum of its parts" and "everything is connected</a:t>
            </a:r>
            <a:r>
              <a:rPr lang="en-US" sz="2800" b="1" dirty="0" smtClean="0"/>
              <a:t>".   </a:t>
            </a:r>
            <a:endParaRPr lang="en-US" sz="2800" b="1" dirty="0"/>
          </a:p>
        </p:txBody>
      </p:sp>
      <p:sp>
        <p:nvSpPr>
          <p:cNvPr id="5" name="Date Placeholder 4"/>
          <p:cNvSpPr>
            <a:spLocks noGrp="1"/>
          </p:cNvSpPr>
          <p:nvPr>
            <p:ph type="dt" sz="half" idx="10"/>
          </p:nvPr>
        </p:nvSpPr>
        <p:spPr>
          <a:xfrm>
            <a:off x="8649325" y="6601968"/>
            <a:ext cx="1186571" cy="237744"/>
          </a:xfrm>
        </p:spPr>
        <p:txBody>
          <a:bodyPr/>
          <a:lstStyle/>
          <a:p>
            <a:r>
              <a:rPr lang="en-US" dirty="0" smtClean="0"/>
              <a:t>December 11, 2016</a:t>
            </a:r>
            <a:endParaRPr lang="en-US" dirty="0"/>
          </a:p>
        </p:txBody>
      </p:sp>
      <p:sp>
        <p:nvSpPr>
          <p:cNvPr id="6" name="Footer Placeholder 5"/>
          <p:cNvSpPr>
            <a:spLocks noGrp="1"/>
          </p:cNvSpPr>
          <p:nvPr>
            <p:ph type="ftr" sz="quarter" idx="11"/>
          </p:nvPr>
        </p:nvSpPr>
        <p:spPr/>
        <p:txBody>
          <a:bodyPr/>
          <a:lstStyle/>
          <a:p>
            <a:r>
              <a:rPr lang="en-US" dirty="0" smtClean="0">
                <a:solidFill>
                  <a:srgbClr val="E5E8E8"/>
                </a:solidFill>
              </a:rPr>
              <a:t>OSCEdays eSTEAM girls 2017 - Indianapolis IN</a:t>
            </a:r>
            <a:endParaRPr lang="en-US" dirty="0">
              <a:solidFill>
                <a:srgbClr val="E5E8E8"/>
              </a:solidFill>
            </a:endParaRPr>
          </a:p>
        </p:txBody>
      </p:sp>
    </p:spTree>
    <p:extLst>
      <p:ext uri="{BB962C8B-B14F-4D97-AF65-F5344CB8AC3E}">
        <p14:creationId xmlns:p14="http://schemas.microsoft.com/office/powerpoint/2010/main" val="19404882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solidFill>
                  <a:srgbClr val="E5E8E8"/>
                </a:solidFill>
              </a:rPr>
              <a:t>December 11, 2016</a:t>
            </a:r>
            <a:endParaRPr lang="en-US" dirty="0">
              <a:solidFill>
                <a:srgbClr val="E5E8E8"/>
              </a:solidFill>
            </a:endParaRPr>
          </a:p>
        </p:txBody>
      </p:sp>
      <p:sp>
        <p:nvSpPr>
          <p:cNvPr id="4" name="Footer Placeholder 3"/>
          <p:cNvSpPr>
            <a:spLocks noGrp="1"/>
          </p:cNvSpPr>
          <p:nvPr>
            <p:ph type="ftr" sz="quarter" idx="11"/>
          </p:nvPr>
        </p:nvSpPr>
        <p:spPr/>
        <p:txBody>
          <a:bodyPr/>
          <a:lstStyle/>
          <a:p>
            <a:r>
              <a:rPr lang="en-US" dirty="0" smtClean="0">
                <a:solidFill>
                  <a:srgbClr val="E5E8E8"/>
                </a:solidFill>
              </a:rPr>
              <a:t>OSCEdays eSTEAM girls 2017 - Indianapolis IN</a:t>
            </a:r>
            <a:endParaRPr lang="en-US" dirty="0">
              <a:solidFill>
                <a:srgbClr val="E5E8E8"/>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71" y="304622"/>
            <a:ext cx="11499272" cy="5888759"/>
          </a:xfrm>
          <a:prstGeom prst="rect">
            <a:avLst/>
          </a:prstGeom>
        </p:spPr>
      </p:pic>
      <p:sp>
        <p:nvSpPr>
          <p:cNvPr id="6" name="Rectangle 5"/>
          <p:cNvSpPr/>
          <p:nvPr/>
        </p:nvSpPr>
        <p:spPr>
          <a:xfrm>
            <a:off x="540326" y="6211669"/>
            <a:ext cx="11166763" cy="646331"/>
          </a:xfrm>
          <a:prstGeom prst="rect">
            <a:avLst/>
          </a:prstGeom>
        </p:spPr>
        <p:txBody>
          <a:bodyPr wrap="square">
            <a:spAutoFit/>
          </a:bodyPr>
          <a:lstStyle/>
          <a:p>
            <a:r>
              <a:rPr lang="en-US" sz="1400" dirty="0">
                <a:hlinkClick r:id="rId3"/>
              </a:rPr>
              <a:t>https://climate.nasa.gov/news/2307/satellites-track-earths-water-movements-to-help-complete-climate-picture</a:t>
            </a:r>
            <a:r>
              <a:rPr lang="en-US" dirty="0" smtClean="0">
                <a:hlinkClick r:id="rId3"/>
              </a:rPr>
              <a:t>/</a:t>
            </a:r>
            <a:endParaRPr lang="en-US" dirty="0" smtClean="0"/>
          </a:p>
          <a:p>
            <a:endParaRPr lang="en-US" dirty="0"/>
          </a:p>
        </p:txBody>
      </p:sp>
      <p:sp>
        <p:nvSpPr>
          <p:cNvPr id="2" name="Slide Number Placeholder 1"/>
          <p:cNvSpPr>
            <a:spLocks noGrp="1"/>
          </p:cNvSpPr>
          <p:nvPr>
            <p:ph type="sldNum" sz="quarter" idx="12"/>
          </p:nvPr>
        </p:nvSpPr>
        <p:spPr/>
        <p:txBody>
          <a:bodyPr/>
          <a:lstStyle/>
          <a:p>
            <a:fld id="{CA8D9AD5-F248-4919-864A-CFD76CC027D6}" type="slidenum">
              <a:rPr lang="en-US" smtClean="0">
                <a:solidFill>
                  <a:srgbClr val="E5E8E8"/>
                </a:solidFill>
              </a:rPr>
              <a:pPr/>
              <a:t>4</a:t>
            </a:fld>
            <a:endParaRPr lang="en-US" dirty="0">
              <a:solidFill>
                <a:srgbClr val="E5E8E8"/>
              </a:solidFill>
            </a:endParaRPr>
          </a:p>
        </p:txBody>
      </p:sp>
    </p:spTree>
    <p:extLst>
      <p:ext uri="{BB962C8B-B14F-4D97-AF65-F5344CB8AC3E}">
        <p14:creationId xmlns:p14="http://schemas.microsoft.com/office/powerpoint/2010/main" val="307630187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146279"/>
            <a:ext cx="9509760" cy="575829"/>
          </a:xfrm>
        </p:spPr>
        <p:txBody>
          <a:bodyPr>
            <a:normAutofit/>
          </a:bodyPr>
          <a:lstStyle/>
          <a:p>
            <a:r>
              <a:rPr lang="en-US" dirty="0" smtClean="0"/>
              <a:t>Open Source Circular Textiles – What are they?</a:t>
            </a:r>
            <a:endParaRPr lang="en-US" dirty="0"/>
          </a:p>
        </p:txBody>
      </p:sp>
      <p:sp>
        <p:nvSpPr>
          <p:cNvPr id="7" name="Footer Placeholder 6"/>
          <p:cNvSpPr>
            <a:spLocks noGrp="1"/>
          </p:cNvSpPr>
          <p:nvPr>
            <p:ph type="ftr" sz="quarter" idx="11"/>
          </p:nvPr>
        </p:nvSpPr>
        <p:spPr/>
        <p:txBody>
          <a:bodyPr/>
          <a:lstStyle/>
          <a:p>
            <a:r>
              <a:rPr lang="en-US" dirty="0" smtClean="0">
                <a:solidFill>
                  <a:srgbClr val="E5E8E8"/>
                </a:solidFill>
              </a:rPr>
              <a:t>OSCEdays eSTEAM girls 2017 - Indianapolis IN</a:t>
            </a:r>
            <a:endParaRPr lang="en-US" dirty="0">
              <a:solidFill>
                <a:srgbClr val="E5E8E8"/>
              </a:solidFill>
            </a:endParaRPr>
          </a:p>
        </p:txBody>
      </p:sp>
      <p:sp>
        <p:nvSpPr>
          <p:cNvPr id="8" name="Date Placeholder 7"/>
          <p:cNvSpPr>
            <a:spLocks noGrp="1"/>
          </p:cNvSpPr>
          <p:nvPr>
            <p:ph type="dt" sz="half" idx="10"/>
          </p:nvPr>
        </p:nvSpPr>
        <p:spPr/>
        <p:txBody>
          <a:bodyPr/>
          <a:lstStyle/>
          <a:p>
            <a:r>
              <a:rPr lang="en-US" dirty="0" smtClean="0">
                <a:solidFill>
                  <a:srgbClr val="E5E8E8"/>
                </a:solidFill>
              </a:rPr>
              <a:t>December 11, 2016</a:t>
            </a:r>
            <a:endParaRPr lang="en-US" dirty="0">
              <a:solidFill>
                <a:srgbClr val="E5E8E8"/>
              </a:solidFill>
            </a:endParaRPr>
          </a:p>
        </p:txBody>
      </p:sp>
      <p:pic>
        <p:nvPicPr>
          <p:cNvPr id="12" name="Picture 2" descr="Open Source Circular Economy D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1965" y="180685"/>
            <a:ext cx="1343025" cy="428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84047" y="3244334"/>
            <a:ext cx="184731" cy="646331"/>
          </a:xfrm>
          <a:prstGeom prst="rect">
            <a:avLst/>
          </a:prstGeom>
        </p:spPr>
        <p:txBody>
          <a:bodyPr wrap="none">
            <a:spAutoFit/>
          </a:bodyPr>
          <a:lstStyle/>
          <a:p>
            <a:endParaRPr lang="en-US" dirty="0"/>
          </a:p>
          <a:p>
            <a:endParaRPr lang="en-US" dirty="0"/>
          </a:p>
        </p:txBody>
      </p:sp>
      <p:sp>
        <p:nvSpPr>
          <p:cNvPr id="5" name="Rectangle 4"/>
          <p:cNvSpPr/>
          <p:nvPr/>
        </p:nvSpPr>
        <p:spPr>
          <a:xfrm>
            <a:off x="1390526" y="653146"/>
            <a:ext cx="3023905" cy="646331"/>
          </a:xfrm>
          <a:prstGeom prst="rect">
            <a:avLst/>
          </a:prstGeom>
        </p:spPr>
        <p:txBody>
          <a:bodyPr wrap="none">
            <a:spAutoFit/>
          </a:bodyPr>
          <a:lstStyle/>
          <a:p>
            <a:r>
              <a:rPr lang="en-US" dirty="0">
                <a:hlinkClick r:id="rId4"/>
              </a:rPr>
              <a:t>https://</a:t>
            </a:r>
            <a:r>
              <a:rPr lang="en-US" dirty="0" smtClean="0">
                <a:hlinkClick r:id="rId4"/>
              </a:rPr>
              <a:t>vimeo.com/168325029</a:t>
            </a:r>
            <a:endParaRPr lang="en-US" dirty="0" smtClean="0"/>
          </a:p>
          <a:p>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9708" y="1137877"/>
            <a:ext cx="3652376" cy="5351294"/>
          </a:xfrm>
          <a:prstGeom prst="rect">
            <a:avLst/>
          </a:prstGeom>
        </p:spPr>
      </p:pic>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rPr>
              <a:pPr/>
              <a:t>5</a:t>
            </a:fld>
            <a:endParaRPr lang="en-US" dirty="0">
              <a:solidFill>
                <a:srgbClr val="E5E8E8"/>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 y="1137877"/>
            <a:ext cx="7743818" cy="5464091"/>
          </a:xfrm>
          <a:prstGeom prst="rect">
            <a:avLst/>
          </a:prstGeom>
        </p:spPr>
      </p:pic>
    </p:spTree>
    <p:extLst>
      <p:ext uri="{BB962C8B-B14F-4D97-AF65-F5344CB8AC3E}">
        <p14:creationId xmlns:p14="http://schemas.microsoft.com/office/powerpoint/2010/main" val="164583152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73458"/>
            <a:ext cx="10670771" cy="779549"/>
          </a:xfrm>
        </p:spPr>
        <p:txBody>
          <a:bodyPr>
            <a:normAutofit/>
          </a:bodyPr>
          <a:lstStyle/>
          <a:p>
            <a:r>
              <a:rPr lang="en-US" dirty="0" smtClean="0"/>
              <a:t>UNSUSTAINABLE               AND SUSTAINABLE MATERIALS</a:t>
            </a:r>
            <a:endParaRPr lang="en-US" dirty="0"/>
          </a:p>
        </p:txBody>
      </p:sp>
      <p:sp>
        <p:nvSpPr>
          <p:cNvPr id="3" name="Date Placeholder 2"/>
          <p:cNvSpPr>
            <a:spLocks noGrp="1"/>
          </p:cNvSpPr>
          <p:nvPr>
            <p:ph type="dt" sz="half" idx="10"/>
          </p:nvPr>
        </p:nvSpPr>
        <p:spPr/>
        <p:txBody>
          <a:bodyPr/>
          <a:lstStyle/>
          <a:p>
            <a:r>
              <a:rPr lang="en-US" dirty="0" smtClean="0">
                <a:solidFill>
                  <a:srgbClr val="E5E8E8"/>
                </a:solidFill>
              </a:rPr>
              <a:t>December 11, 2016</a:t>
            </a:r>
            <a:endParaRPr lang="en-US" dirty="0">
              <a:solidFill>
                <a:srgbClr val="E5E8E8"/>
              </a:solidFill>
            </a:endParaRPr>
          </a:p>
        </p:txBody>
      </p:sp>
      <p:sp>
        <p:nvSpPr>
          <p:cNvPr id="4" name="Footer Placeholder 3"/>
          <p:cNvSpPr>
            <a:spLocks noGrp="1"/>
          </p:cNvSpPr>
          <p:nvPr>
            <p:ph type="ftr" sz="quarter" idx="11"/>
          </p:nvPr>
        </p:nvSpPr>
        <p:spPr/>
        <p:txBody>
          <a:bodyPr/>
          <a:lstStyle/>
          <a:p>
            <a:r>
              <a:rPr lang="en-US" dirty="0" smtClean="0">
                <a:solidFill>
                  <a:srgbClr val="E5E8E8"/>
                </a:solidFill>
              </a:rPr>
              <a:t>OSCEdays eSTEAM girls 2017 - Indianapolis IN</a:t>
            </a:r>
            <a:endParaRPr lang="en-US" dirty="0">
              <a:solidFill>
                <a:srgbClr val="E5E8E8"/>
              </a:solidFill>
            </a:endParaRPr>
          </a:p>
        </p:txBody>
      </p:sp>
      <p:pic>
        <p:nvPicPr>
          <p:cNvPr id="5" name="Picture 4"/>
          <p:cNvPicPr>
            <a:picLocks noChangeAspect="1"/>
          </p:cNvPicPr>
          <p:nvPr/>
        </p:nvPicPr>
        <p:blipFill>
          <a:blip r:embed="rId3"/>
          <a:stretch>
            <a:fillRect/>
          </a:stretch>
        </p:blipFill>
        <p:spPr>
          <a:xfrm>
            <a:off x="0" y="853007"/>
            <a:ext cx="4457699" cy="5376794"/>
          </a:xfrm>
          <a:prstGeom prst="rect">
            <a:avLst/>
          </a:prstGeom>
        </p:spPr>
      </p:pic>
      <p:sp>
        <p:nvSpPr>
          <p:cNvPr id="6" name="Rectangle 5"/>
          <p:cNvSpPr/>
          <p:nvPr/>
        </p:nvSpPr>
        <p:spPr>
          <a:xfrm>
            <a:off x="0" y="6319313"/>
            <a:ext cx="3078087" cy="430887"/>
          </a:xfrm>
          <a:prstGeom prst="rect">
            <a:avLst/>
          </a:prstGeom>
        </p:spPr>
        <p:txBody>
          <a:bodyPr wrap="none">
            <a:spAutoFit/>
          </a:bodyPr>
          <a:lstStyle/>
          <a:p>
            <a:r>
              <a:rPr lang="en-US" sz="1100" dirty="0" smtClean="0">
                <a:hlinkClick r:id="rId4"/>
              </a:rPr>
              <a:t>http://www.pnas.org/content/114/23/6052.full.pdf</a:t>
            </a:r>
            <a:endParaRPr lang="en-US" sz="1100" dirty="0" smtClean="0"/>
          </a:p>
          <a:p>
            <a:endParaRPr lang="en-US" sz="11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7808" y="853008"/>
            <a:ext cx="3702628" cy="3234084"/>
          </a:xfrm>
          <a:prstGeom prst="rect">
            <a:avLst/>
          </a:prstGeom>
        </p:spPr>
      </p:pic>
      <p:pic>
        <p:nvPicPr>
          <p:cNvPr id="9" name="Picture 8"/>
          <p:cNvPicPr>
            <a:picLocks noChangeAspect="1"/>
          </p:cNvPicPr>
          <p:nvPr/>
        </p:nvPicPr>
        <p:blipFill>
          <a:blip r:embed="rId6"/>
          <a:stretch>
            <a:fillRect/>
          </a:stretch>
        </p:blipFill>
        <p:spPr>
          <a:xfrm>
            <a:off x="8520545" y="853008"/>
            <a:ext cx="2964873" cy="310939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7808" y="3962399"/>
            <a:ext cx="3702628" cy="245348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86355" y="3962399"/>
            <a:ext cx="2899063" cy="2453485"/>
          </a:xfrm>
          <a:prstGeom prst="rect">
            <a:avLst/>
          </a:prstGeom>
        </p:spPr>
      </p:pic>
      <p:sp>
        <p:nvSpPr>
          <p:cNvPr id="7" name="Slide Number Placeholder 6"/>
          <p:cNvSpPr>
            <a:spLocks noGrp="1"/>
          </p:cNvSpPr>
          <p:nvPr>
            <p:ph type="sldNum" sz="quarter" idx="12"/>
          </p:nvPr>
        </p:nvSpPr>
        <p:spPr/>
        <p:txBody>
          <a:bodyPr/>
          <a:lstStyle/>
          <a:p>
            <a:fld id="{CA8D9AD5-F248-4919-864A-CFD76CC027D6}" type="slidenum">
              <a:rPr lang="en-US" smtClean="0">
                <a:solidFill>
                  <a:srgbClr val="E5E8E8"/>
                </a:solidFill>
              </a:rPr>
              <a:pPr/>
              <a:t>6</a:t>
            </a:fld>
            <a:endParaRPr lang="en-US" dirty="0">
              <a:solidFill>
                <a:srgbClr val="E5E8E8"/>
              </a:solidFill>
            </a:endParaRPr>
          </a:p>
        </p:txBody>
      </p:sp>
    </p:spTree>
    <p:extLst>
      <p:ext uri="{BB962C8B-B14F-4D97-AF65-F5344CB8AC3E}">
        <p14:creationId xmlns:p14="http://schemas.microsoft.com/office/powerpoint/2010/main" val="332816535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256032"/>
            <a:ext cx="11707091" cy="1233424"/>
          </a:xfrm>
        </p:spPr>
        <p:txBody>
          <a:bodyPr/>
          <a:lstStyle/>
          <a:p>
            <a:pPr algn="ctr"/>
            <a:r>
              <a:rPr lang="en-US" dirty="0" smtClean="0"/>
              <a:t>MAKING SUSTAINABLE MATERIALS WHILE SAVING THE MONARCH BUTTERFLY</a:t>
            </a:r>
            <a:endParaRPr lang="en-US" dirty="0"/>
          </a:p>
        </p:txBody>
      </p:sp>
      <p:sp>
        <p:nvSpPr>
          <p:cNvPr id="3" name="Date Placeholder 2"/>
          <p:cNvSpPr>
            <a:spLocks noGrp="1"/>
          </p:cNvSpPr>
          <p:nvPr>
            <p:ph type="dt" sz="half" idx="10"/>
          </p:nvPr>
        </p:nvSpPr>
        <p:spPr/>
        <p:txBody>
          <a:bodyPr/>
          <a:lstStyle/>
          <a:p>
            <a:r>
              <a:rPr lang="en-US" dirty="0" smtClean="0">
                <a:solidFill>
                  <a:srgbClr val="E5E8E8"/>
                </a:solidFill>
              </a:rPr>
              <a:t>December 11, 2016</a:t>
            </a:r>
            <a:endParaRPr lang="en-US" dirty="0">
              <a:solidFill>
                <a:srgbClr val="E5E8E8"/>
              </a:solidFill>
            </a:endParaRPr>
          </a:p>
        </p:txBody>
      </p:sp>
      <p:sp>
        <p:nvSpPr>
          <p:cNvPr id="4" name="Footer Placeholder 3"/>
          <p:cNvSpPr>
            <a:spLocks noGrp="1"/>
          </p:cNvSpPr>
          <p:nvPr>
            <p:ph type="ftr" sz="quarter" idx="11"/>
          </p:nvPr>
        </p:nvSpPr>
        <p:spPr/>
        <p:txBody>
          <a:bodyPr/>
          <a:lstStyle/>
          <a:p>
            <a:r>
              <a:rPr lang="en-US" dirty="0" smtClean="0">
                <a:solidFill>
                  <a:srgbClr val="E5E8E8"/>
                </a:solidFill>
              </a:rPr>
              <a:t>OSCEdays eSTEAM girls 2017 - Indianapolis IN</a:t>
            </a:r>
            <a:endParaRPr lang="en-US" dirty="0">
              <a:solidFill>
                <a:srgbClr val="E5E8E8"/>
              </a:solidFill>
            </a:endParaRPr>
          </a:p>
        </p:txBody>
      </p:sp>
      <p:pic>
        <p:nvPicPr>
          <p:cNvPr id="5" name="CfvAMl_mRao"/>
          <p:cNvPicPr>
            <a:picLocks noRot="1" noChangeAspect="1"/>
          </p:cNvPicPr>
          <p:nvPr>
            <a:videoFile r:link="rId1"/>
          </p:nvPr>
        </p:nvPicPr>
        <p:blipFill>
          <a:blip r:embed="rId4"/>
          <a:stretch>
            <a:fillRect/>
          </a:stretch>
        </p:blipFill>
        <p:spPr>
          <a:xfrm>
            <a:off x="709079" y="1935534"/>
            <a:ext cx="4572000" cy="2571750"/>
          </a:xfrm>
          <a:prstGeom prst="rect">
            <a:avLst/>
          </a:prstGeom>
        </p:spPr>
      </p:pic>
      <p:sp>
        <p:nvSpPr>
          <p:cNvPr id="6" name="Slide Number Placeholder 5"/>
          <p:cNvSpPr>
            <a:spLocks noGrp="1"/>
          </p:cNvSpPr>
          <p:nvPr>
            <p:ph type="sldNum" sz="quarter" idx="12"/>
          </p:nvPr>
        </p:nvSpPr>
        <p:spPr/>
        <p:txBody>
          <a:bodyPr/>
          <a:lstStyle/>
          <a:p>
            <a:fld id="{CA8D9AD5-F248-4919-864A-CFD76CC027D6}" type="slidenum">
              <a:rPr lang="en-US" smtClean="0">
                <a:solidFill>
                  <a:srgbClr val="E5E8E8"/>
                </a:solidFill>
              </a:rPr>
              <a:pPr/>
              <a:t>7</a:t>
            </a:fld>
            <a:endParaRPr lang="en-US" dirty="0">
              <a:solidFill>
                <a:srgbClr val="E5E8E8"/>
              </a:solidFill>
            </a:endParaRPr>
          </a:p>
        </p:txBody>
      </p:sp>
      <p:pic>
        <p:nvPicPr>
          <p:cNvPr id="7" name="avV_Yrfiki4"/>
          <p:cNvPicPr>
            <a:picLocks noRot="1" noChangeAspect="1"/>
          </p:cNvPicPr>
          <p:nvPr>
            <a:videoFile r:link="rId2"/>
          </p:nvPr>
        </p:nvPicPr>
        <p:blipFill>
          <a:blip r:embed="rId5"/>
          <a:stretch>
            <a:fillRect/>
          </a:stretch>
        </p:blipFill>
        <p:spPr>
          <a:xfrm>
            <a:off x="6103495" y="1935534"/>
            <a:ext cx="4572000" cy="2571750"/>
          </a:xfrm>
          <a:prstGeom prst="rect">
            <a:avLst/>
          </a:prstGeom>
        </p:spPr>
      </p:pic>
    </p:spTree>
    <p:extLst>
      <p:ext uri="{BB962C8B-B14F-4D97-AF65-F5344CB8AC3E}">
        <p14:creationId xmlns:p14="http://schemas.microsoft.com/office/powerpoint/2010/main" val="379964139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189" y="193183"/>
            <a:ext cx="10419008" cy="3041561"/>
          </a:xfrm>
        </p:spPr>
        <p:txBody>
          <a:bodyPr>
            <a:normAutofit/>
          </a:bodyPr>
          <a:lstStyle/>
          <a:p>
            <a:r>
              <a:rPr lang="en-US" dirty="0" smtClean="0"/>
              <a:t>Thank you! </a:t>
            </a:r>
            <a:br>
              <a:rPr lang="en-US" dirty="0" smtClean="0"/>
            </a:br>
            <a:r>
              <a:rPr lang="en-US" dirty="0"/>
              <a:t/>
            </a:r>
            <a:br>
              <a:rPr lang="en-US" dirty="0"/>
            </a:br>
            <a:r>
              <a:rPr lang="en-US" dirty="0" smtClean="0"/>
              <a:t>Let’s make a tote bag…</a:t>
            </a:r>
            <a:br>
              <a:rPr lang="en-US" dirty="0" smtClean="0"/>
            </a:br>
            <a:r>
              <a:rPr lang="en-US" dirty="0"/>
              <a:t/>
            </a:r>
            <a:br>
              <a:rPr lang="en-US" dirty="0"/>
            </a:br>
            <a:endParaRPr lang="en-US" sz="2700" dirty="0"/>
          </a:p>
        </p:txBody>
      </p:sp>
      <p:sp>
        <p:nvSpPr>
          <p:cNvPr id="4" name="Content Placeholder 13"/>
          <p:cNvSpPr txBox="1">
            <a:spLocks/>
          </p:cNvSpPr>
          <p:nvPr/>
        </p:nvSpPr>
        <p:spPr>
          <a:xfrm>
            <a:off x="1341120" y="1901952"/>
            <a:ext cx="9509760" cy="4127627"/>
          </a:xfrm>
          <a:prstGeom prst="rect">
            <a:avLst/>
          </a:prstGeom>
        </p:spPr>
        <p:txBody>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45720" indent="0">
              <a:buNone/>
            </a:pPr>
            <a:endParaRPr lang="en-US" dirty="0"/>
          </a:p>
        </p:txBody>
      </p:sp>
      <p:sp>
        <p:nvSpPr>
          <p:cNvPr id="8" name="Footer Placeholder 7"/>
          <p:cNvSpPr>
            <a:spLocks noGrp="1"/>
          </p:cNvSpPr>
          <p:nvPr>
            <p:ph type="ftr" sz="quarter" idx="11"/>
          </p:nvPr>
        </p:nvSpPr>
        <p:spPr/>
        <p:txBody>
          <a:bodyPr/>
          <a:lstStyle/>
          <a:p>
            <a:r>
              <a:rPr lang="en-US" dirty="0" smtClean="0">
                <a:solidFill>
                  <a:srgbClr val="E5E8E8"/>
                </a:solidFill>
              </a:rPr>
              <a:t>OSCEdays eSTEAM girls 2017 - Indianapolis IN</a:t>
            </a:r>
            <a:endParaRPr lang="en-US" dirty="0">
              <a:solidFill>
                <a:srgbClr val="E5E8E8"/>
              </a:solidFill>
            </a:endParaRPr>
          </a:p>
        </p:txBody>
      </p:sp>
      <p:sp>
        <p:nvSpPr>
          <p:cNvPr id="9" name="Date Placeholder 8"/>
          <p:cNvSpPr>
            <a:spLocks noGrp="1"/>
          </p:cNvSpPr>
          <p:nvPr>
            <p:ph type="dt" sz="half" idx="10"/>
          </p:nvPr>
        </p:nvSpPr>
        <p:spPr/>
        <p:txBody>
          <a:bodyPr/>
          <a:lstStyle/>
          <a:p>
            <a:r>
              <a:rPr lang="en-US" dirty="0" smtClean="0">
                <a:solidFill>
                  <a:srgbClr val="E5E8E8"/>
                </a:solidFill>
              </a:rPr>
              <a:t>December 11, 2016</a:t>
            </a:r>
            <a:endParaRPr lang="en-US" dirty="0">
              <a:solidFill>
                <a:srgbClr val="E5E8E8"/>
              </a:solidFill>
            </a:endParaRPr>
          </a:p>
        </p:txBody>
      </p:sp>
      <p:sp>
        <p:nvSpPr>
          <p:cNvPr id="6" name="Content Placeholder 13"/>
          <p:cNvSpPr txBox="1">
            <a:spLocks/>
          </p:cNvSpPr>
          <p:nvPr/>
        </p:nvSpPr>
        <p:spPr>
          <a:xfrm>
            <a:off x="1081564" y="3807133"/>
            <a:ext cx="9509760" cy="2374846"/>
          </a:xfrm>
          <a:prstGeom prst="rect">
            <a:avLst/>
          </a:prstGeom>
        </p:spPr>
        <p:txBody>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45720" indent="0">
              <a:buNone/>
            </a:pPr>
            <a:r>
              <a:rPr lang="en-US" b="1" dirty="0" smtClean="0"/>
              <a:t>Join the Open Source Circular Economy Forum</a:t>
            </a:r>
          </a:p>
          <a:p>
            <a:pPr marL="45720" indent="0">
              <a:buNone/>
            </a:pPr>
            <a:r>
              <a:rPr lang="en-US" b="1" dirty="0">
                <a:hlinkClick r:id="rId3"/>
              </a:rPr>
              <a:t>http://community.oscedays.org</a:t>
            </a:r>
            <a:r>
              <a:rPr lang="en-US" b="1" dirty="0" smtClean="0">
                <a:hlinkClick r:id="rId3"/>
              </a:rPr>
              <a:t>/</a:t>
            </a:r>
            <a:endParaRPr lang="en-US" b="1" dirty="0" smtClean="0"/>
          </a:p>
          <a:p>
            <a:pPr marL="45720" indent="0">
              <a:buNone/>
            </a:pPr>
            <a:endParaRPr lang="en-US" b="1" dirty="0" smtClean="0"/>
          </a:p>
        </p:txBody>
      </p:sp>
      <p:pic>
        <p:nvPicPr>
          <p:cNvPr id="10" name="Picture 2" descr="Open Source Circular Economy D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1767" y="5905753"/>
            <a:ext cx="1343025" cy="4286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A8D9AD5-F248-4919-864A-CFD76CC027D6}" type="slidenum">
              <a:rPr lang="en-US" smtClean="0">
                <a:solidFill>
                  <a:srgbClr val="E5E8E8"/>
                </a:solidFill>
              </a:rPr>
              <a:pPr/>
              <a:t>8</a:t>
            </a:fld>
            <a:endParaRPr lang="en-US" dirty="0">
              <a:solidFill>
                <a:srgbClr val="E5E8E8"/>
              </a:solidFill>
            </a:endParaRPr>
          </a:p>
        </p:txBody>
      </p:sp>
    </p:spTree>
    <p:extLst>
      <p:ext uri="{BB962C8B-B14F-4D97-AF65-F5344CB8AC3E}">
        <p14:creationId xmlns:p14="http://schemas.microsoft.com/office/powerpoint/2010/main" val="268803802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theme/theme1.xml><?xml version="1.0" encoding="utf-8"?>
<a:theme xmlns:a="http://schemas.openxmlformats.org/drawingml/2006/main" name="1_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1521</TotalTime>
  <Words>520</Words>
  <Application>Microsoft Office PowerPoint</Application>
  <PresentationFormat>Widescreen</PresentationFormat>
  <Paragraphs>60</Paragraphs>
  <Slides>8</Slides>
  <Notes>6</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Corbel</vt:lpstr>
      <vt:lpstr>Euphemia</vt:lpstr>
      <vt:lpstr>Times New Roman</vt:lpstr>
      <vt:lpstr>1_Banded Design Blue 16x9</vt:lpstr>
      <vt:lpstr>Custom Design</vt:lpstr>
      <vt:lpstr>OSCEdays Girls eSTEAM  Workshop</vt:lpstr>
      <vt:lpstr>Open Source Circular Economy – An Ecosystem</vt:lpstr>
      <vt:lpstr>PowerPoint Presentation</vt:lpstr>
      <vt:lpstr>PowerPoint Presentation</vt:lpstr>
      <vt:lpstr>Open Source Circular Textiles – What are they?</vt:lpstr>
      <vt:lpstr>UNSUSTAINABLE               AND SUSTAINABLE MATERIALS</vt:lpstr>
      <vt:lpstr>MAKING SUSTAINABLE MATERIALS WHILE SAVING THE MONARCH BUTTERFLY</vt:lpstr>
      <vt:lpstr>Thank you!   Let’s make a tote bag…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Energy in the Circular Economy</dc:title>
  <dc:creator>Silvia Leahu-Aluas</dc:creator>
  <cp:lastModifiedBy>Silvia Leahu-Aluas</cp:lastModifiedBy>
  <cp:revision>156</cp:revision>
  <dcterms:created xsi:type="dcterms:W3CDTF">2015-05-12T12:56:12Z</dcterms:created>
  <dcterms:modified xsi:type="dcterms:W3CDTF">2017-12-11T15:37:11Z</dcterms:modified>
</cp:coreProperties>
</file>