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99" r:id="rId3"/>
    <p:sldId id="268" r:id="rId4"/>
    <p:sldId id="259" r:id="rId5"/>
    <p:sldId id="260" r:id="rId6"/>
    <p:sldId id="261" r:id="rId7"/>
    <p:sldId id="265" r:id="rId8"/>
    <p:sldId id="269" r:id="rId9"/>
    <p:sldId id="266" r:id="rId10"/>
    <p:sldId id="267" r:id="rId11"/>
    <p:sldId id="298" r:id="rId12"/>
    <p:sldId id="300" r:id="rId13"/>
    <p:sldId id="288" r:id="rId14"/>
    <p:sldId id="270" r:id="rId15"/>
    <p:sldId id="271" r:id="rId16"/>
    <p:sldId id="272" r:id="rId17"/>
    <p:sldId id="273" r:id="rId18"/>
    <p:sldId id="274" r:id="rId19"/>
    <p:sldId id="275" r:id="rId20"/>
    <p:sldId id="276" r:id="rId21"/>
    <p:sldId id="313" r:id="rId22"/>
    <p:sldId id="290" r:id="rId23"/>
    <p:sldId id="277" r:id="rId24"/>
    <p:sldId id="278" r:id="rId25"/>
    <p:sldId id="294" r:id="rId26"/>
    <p:sldId id="279" r:id="rId27"/>
    <p:sldId id="293" r:id="rId28"/>
    <p:sldId id="306" r:id="rId29"/>
    <p:sldId id="309" r:id="rId30"/>
    <p:sldId id="310" r:id="rId31"/>
    <p:sldId id="311" r:id="rId32"/>
    <p:sldId id="312" r:id="rId33"/>
    <p:sldId id="291" r:id="rId34"/>
    <p:sldId id="303" r:id="rId35"/>
    <p:sldId id="292" r:id="rId36"/>
    <p:sldId id="302" r:id="rId37"/>
    <p:sldId id="295" r:id="rId38"/>
    <p:sldId id="304" r:id="rId39"/>
    <p:sldId id="281" r:id="rId40"/>
    <p:sldId id="301" r:id="rId41"/>
    <p:sldId id="282" r:id="rId42"/>
    <p:sldId id="307" r:id="rId43"/>
    <p:sldId id="305" r:id="rId44"/>
    <p:sldId id="30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Ecological Footprint</c:v>
                </c:pt>
              </c:strCache>
            </c:strRef>
          </c:tx>
          <c:invertIfNegative val="0"/>
          <c:cat>
            <c:strRef>
              <c:f>Sheet1!$A$2:$A$4</c:f>
              <c:strCache>
                <c:ptCount val="3"/>
                <c:pt idx="0">
                  <c:v>Solution 1</c:v>
                </c:pt>
                <c:pt idx="1">
                  <c:v>Solution 2</c:v>
                </c:pt>
                <c:pt idx="2">
                  <c:v>Solution n</c:v>
                </c:pt>
              </c:strCache>
            </c:strRef>
          </c:cat>
          <c:val>
            <c:numRef>
              <c:f>Sheet1!$B$2:$B$4</c:f>
              <c:numCache>
                <c:formatCode>General</c:formatCode>
                <c:ptCount val="3"/>
                <c:pt idx="0">
                  <c:v>10</c:v>
                </c:pt>
                <c:pt idx="1">
                  <c:v>0.3</c:v>
                </c:pt>
                <c:pt idx="2">
                  <c:v>5</c:v>
                </c:pt>
              </c:numCache>
            </c:numRef>
          </c:val>
        </c:ser>
        <c:ser>
          <c:idx val="1"/>
          <c:order val="1"/>
          <c:tx>
            <c:strRef>
              <c:f>Sheet1!$C$1</c:f>
              <c:strCache>
                <c:ptCount val="1"/>
                <c:pt idx="0">
                  <c:v>Social Impact</c:v>
                </c:pt>
              </c:strCache>
            </c:strRef>
          </c:tx>
          <c:invertIfNegative val="0"/>
          <c:cat>
            <c:strRef>
              <c:f>Sheet1!$A$2:$A$4</c:f>
              <c:strCache>
                <c:ptCount val="3"/>
                <c:pt idx="0">
                  <c:v>Solution 1</c:v>
                </c:pt>
                <c:pt idx="1">
                  <c:v>Solution 2</c:v>
                </c:pt>
                <c:pt idx="2">
                  <c:v>Solution n</c:v>
                </c:pt>
              </c:strCache>
            </c:strRef>
          </c:cat>
          <c:val>
            <c:numRef>
              <c:f>Sheet1!$C$2:$C$4</c:f>
              <c:numCache>
                <c:formatCode>General</c:formatCode>
                <c:ptCount val="3"/>
                <c:pt idx="0">
                  <c:v>0.5</c:v>
                </c:pt>
                <c:pt idx="1">
                  <c:v>9</c:v>
                </c:pt>
                <c:pt idx="2">
                  <c:v>6</c:v>
                </c:pt>
              </c:numCache>
            </c:numRef>
          </c:val>
        </c:ser>
        <c:ser>
          <c:idx val="2"/>
          <c:order val="2"/>
          <c:tx>
            <c:strRef>
              <c:f>Sheet1!$D$1</c:f>
              <c:strCache>
                <c:ptCount val="1"/>
                <c:pt idx="0">
                  <c:v>Wealth parity</c:v>
                </c:pt>
              </c:strCache>
            </c:strRef>
          </c:tx>
          <c:invertIfNegative val="0"/>
          <c:cat>
            <c:strRef>
              <c:f>Sheet1!$A$2:$A$4</c:f>
              <c:strCache>
                <c:ptCount val="3"/>
                <c:pt idx="0">
                  <c:v>Solution 1</c:v>
                </c:pt>
                <c:pt idx="1">
                  <c:v>Solution 2</c:v>
                </c:pt>
                <c:pt idx="2">
                  <c:v>Solution n</c:v>
                </c:pt>
              </c:strCache>
            </c:strRef>
          </c:cat>
          <c:val>
            <c:numRef>
              <c:f>Sheet1!$D$2:$D$4</c:f>
              <c:numCache>
                <c:formatCode>General</c:formatCode>
                <c:ptCount val="3"/>
                <c:pt idx="0">
                  <c:v>2</c:v>
                </c:pt>
                <c:pt idx="1">
                  <c:v>8</c:v>
                </c:pt>
                <c:pt idx="2">
                  <c:v>3</c:v>
                </c:pt>
              </c:numCache>
            </c:numRef>
          </c:val>
        </c:ser>
        <c:dLbls>
          <c:showLegendKey val="0"/>
          <c:showVal val="0"/>
          <c:showCatName val="0"/>
          <c:showSerName val="0"/>
          <c:showPercent val="0"/>
          <c:showBubbleSize val="0"/>
        </c:dLbls>
        <c:gapWidth val="150"/>
        <c:axId val="95796224"/>
        <c:axId val="96649984"/>
      </c:barChart>
      <c:catAx>
        <c:axId val="95796224"/>
        <c:scaling>
          <c:orientation val="minMax"/>
        </c:scaling>
        <c:delete val="0"/>
        <c:axPos val="b"/>
        <c:majorTickMark val="out"/>
        <c:minorTickMark val="none"/>
        <c:tickLblPos val="nextTo"/>
        <c:crossAx val="96649984"/>
        <c:crosses val="autoZero"/>
        <c:auto val="1"/>
        <c:lblAlgn val="ctr"/>
        <c:lblOffset val="100"/>
        <c:noMultiLvlLbl val="0"/>
      </c:catAx>
      <c:valAx>
        <c:axId val="96649984"/>
        <c:scaling>
          <c:orientation val="minMax"/>
        </c:scaling>
        <c:delete val="0"/>
        <c:axPos val="l"/>
        <c:majorGridlines/>
        <c:numFmt formatCode="General" sourceLinked="1"/>
        <c:majorTickMark val="out"/>
        <c:minorTickMark val="none"/>
        <c:tickLblPos val="nextTo"/>
        <c:crossAx val="957962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B88E6-7970-431D-BBC8-8159415F56C4}" type="datetimeFigureOut">
              <a:rPr lang="en-CA" smtClean="0"/>
              <a:t>28/02/2018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0C646-BFAD-475A-9616-00EB14D623C3}" type="slidenum">
              <a:rPr lang="en-CA" smtClean="0"/>
              <a:t>‹#›</a:t>
            </a:fld>
            <a:endParaRPr lang="en-CA"/>
          </a:p>
        </p:txBody>
      </p:sp>
    </p:spTree>
    <p:extLst>
      <p:ext uri="{BB962C8B-B14F-4D97-AF65-F5344CB8AC3E}">
        <p14:creationId xmlns:p14="http://schemas.microsoft.com/office/powerpoint/2010/main" val="262926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 Hi everyone,</a:t>
            </a:r>
            <a:r>
              <a:rPr lang="en-CA" baseline="0" dirty="0" smtClean="0"/>
              <a:t> my name is </a:t>
            </a:r>
            <a:r>
              <a:rPr lang="en-CA" baseline="0" dirty="0" err="1" smtClean="0"/>
              <a:t>Gien</a:t>
            </a:r>
            <a:r>
              <a:rPr lang="en-CA" baseline="0" dirty="0" smtClean="0"/>
              <a:t> and I’m a co-founder of Stop Reset Go, a global citizen’s collective focused on citizen-driven strategies that empower rapid whole system change.</a:t>
            </a:r>
          </a:p>
          <a:p>
            <a:endParaRPr lang="en-CA" baseline="0" dirty="0" smtClean="0"/>
          </a:p>
          <a:p>
            <a:r>
              <a:rPr lang="en-CA" baseline="0" dirty="0" smtClean="0"/>
              <a:t>T: And I’m </a:t>
            </a:r>
            <a:r>
              <a:rPr lang="en-CA" baseline="0" dirty="0" err="1" smtClean="0"/>
              <a:t>Tsholo</a:t>
            </a:r>
            <a:r>
              <a:rPr lang="en-CA" baseline="0" dirty="0" smtClean="0"/>
              <a:t> </a:t>
            </a:r>
            <a:r>
              <a:rPr lang="en-CA" baseline="0" dirty="0" err="1" smtClean="0"/>
              <a:t>Monares</a:t>
            </a:r>
            <a:r>
              <a:rPr lang="en-CA" baseline="0" dirty="0" smtClean="0"/>
              <a:t>, a television producer, filmmaker and </a:t>
            </a:r>
            <a:r>
              <a:rPr lang="en-CA" baseline="0" dirty="0" err="1" smtClean="0"/>
              <a:t>Sangoma</a:t>
            </a:r>
            <a:r>
              <a:rPr lang="en-CA" baseline="0" dirty="0" smtClean="0"/>
              <a:t>, a citizen change agent working with SRG and …</a:t>
            </a:r>
            <a:br>
              <a:rPr lang="en-CA" baseline="0" dirty="0" smtClean="0"/>
            </a:br>
            <a:r>
              <a:rPr lang="en-CA" baseline="0" dirty="0" smtClean="0"/>
              <a:t/>
            </a:r>
            <a:br>
              <a:rPr lang="en-CA" baseline="0" dirty="0" smtClean="0"/>
            </a:br>
            <a:r>
              <a:rPr lang="en-CA" baseline="0" dirty="0" smtClean="0"/>
              <a:t>G: Stop Reset Go is also a simple 3 step procedure that can be applied anywhere and at any scale to transform a situation of harm to a situation of holistic wellbeing.</a:t>
            </a:r>
            <a:endParaRPr lang="en-CA" dirty="0"/>
          </a:p>
        </p:txBody>
      </p:sp>
      <p:sp>
        <p:nvSpPr>
          <p:cNvPr id="4" name="Slide Number Placeholder 3"/>
          <p:cNvSpPr>
            <a:spLocks noGrp="1"/>
          </p:cNvSpPr>
          <p:nvPr>
            <p:ph type="sldNum" sz="quarter" idx="10"/>
          </p:nvPr>
        </p:nvSpPr>
        <p:spPr/>
        <p:txBody>
          <a:bodyPr/>
          <a:lstStyle/>
          <a:p>
            <a:fld id="{2BF45763-E6C5-4F6F-A8CC-B81DD444E76D}" type="slidenum">
              <a:rPr lang="en-CA" smtClean="0"/>
              <a:t>1</a:t>
            </a:fld>
            <a:endParaRPr lang="en-CA"/>
          </a:p>
        </p:txBody>
      </p:sp>
    </p:spTree>
    <p:extLst>
      <p:ext uri="{BB962C8B-B14F-4D97-AF65-F5344CB8AC3E}">
        <p14:creationId xmlns:p14="http://schemas.microsoft.com/office/powerpoint/2010/main" val="225029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 Hi everyone,</a:t>
            </a:r>
            <a:r>
              <a:rPr lang="en-CA" baseline="0" dirty="0" smtClean="0"/>
              <a:t> my name is </a:t>
            </a:r>
            <a:r>
              <a:rPr lang="en-CA" baseline="0" dirty="0" err="1" smtClean="0"/>
              <a:t>Gien</a:t>
            </a:r>
            <a:r>
              <a:rPr lang="en-CA" baseline="0" dirty="0" smtClean="0"/>
              <a:t> and I’m a co-founder of Stop Reset Go, a global citizen’s collective focused on citizen-driven strategies that empower rapid whole system change.</a:t>
            </a:r>
          </a:p>
          <a:p>
            <a:endParaRPr lang="en-CA" baseline="0" dirty="0" smtClean="0"/>
          </a:p>
          <a:p>
            <a:r>
              <a:rPr lang="en-CA" baseline="0" dirty="0" smtClean="0"/>
              <a:t>T: And I’m </a:t>
            </a:r>
            <a:r>
              <a:rPr lang="en-CA" baseline="0" dirty="0" err="1" smtClean="0"/>
              <a:t>Tsholo</a:t>
            </a:r>
            <a:r>
              <a:rPr lang="en-CA" baseline="0" dirty="0" smtClean="0"/>
              <a:t> </a:t>
            </a:r>
            <a:r>
              <a:rPr lang="en-CA" baseline="0" dirty="0" err="1" smtClean="0"/>
              <a:t>Monares</a:t>
            </a:r>
            <a:r>
              <a:rPr lang="en-CA" baseline="0" dirty="0" smtClean="0"/>
              <a:t>, a television producer, filmmaker and </a:t>
            </a:r>
            <a:r>
              <a:rPr lang="en-CA" baseline="0" dirty="0" err="1" smtClean="0"/>
              <a:t>Sangoma</a:t>
            </a:r>
            <a:r>
              <a:rPr lang="en-CA" baseline="0" dirty="0" smtClean="0"/>
              <a:t>, a citizen change agent working with SRG and …</a:t>
            </a:r>
            <a:br>
              <a:rPr lang="en-CA" baseline="0" dirty="0" smtClean="0"/>
            </a:br>
            <a:r>
              <a:rPr lang="en-CA" baseline="0" dirty="0" smtClean="0"/>
              <a:t/>
            </a:r>
            <a:br>
              <a:rPr lang="en-CA" baseline="0" dirty="0" smtClean="0"/>
            </a:br>
            <a:r>
              <a:rPr lang="en-CA" baseline="0" dirty="0" smtClean="0"/>
              <a:t>G: Stop Reset Go is also a simple 3 step procedure that can be applied anywhere and at any scale to transform a situation of harm to a situation of holistic wellbeing.</a:t>
            </a:r>
            <a:endParaRPr lang="en-CA" dirty="0"/>
          </a:p>
        </p:txBody>
      </p:sp>
      <p:sp>
        <p:nvSpPr>
          <p:cNvPr id="4" name="Slide Number Placeholder 3"/>
          <p:cNvSpPr>
            <a:spLocks noGrp="1"/>
          </p:cNvSpPr>
          <p:nvPr>
            <p:ph type="sldNum" sz="quarter" idx="10"/>
          </p:nvPr>
        </p:nvSpPr>
        <p:spPr/>
        <p:txBody>
          <a:bodyPr/>
          <a:lstStyle/>
          <a:p>
            <a:fld id="{2BF45763-E6C5-4F6F-A8CC-B81DD444E76D}" type="slidenum">
              <a:rPr lang="en-CA" smtClean="0"/>
              <a:t>2</a:t>
            </a:fld>
            <a:endParaRPr lang="en-CA"/>
          </a:p>
        </p:txBody>
      </p:sp>
    </p:spTree>
    <p:extLst>
      <p:ext uri="{BB962C8B-B14F-4D97-AF65-F5344CB8AC3E}">
        <p14:creationId xmlns:p14="http://schemas.microsoft.com/office/powerpoint/2010/main" val="225029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 As</a:t>
            </a:r>
            <a:r>
              <a:rPr lang="en-CA" baseline="0" dirty="0" smtClean="0"/>
              <a:t> cognitive self-conscious beings, we all perform three steps that result in impacts in our collective world…our mind thinks, our heart feels and our body follows through and acts in the world out here.</a:t>
            </a:r>
          </a:p>
          <a:p>
            <a:endParaRPr lang="en-CA" baseline="0" dirty="0" smtClean="0"/>
          </a:p>
          <a:p>
            <a:r>
              <a:rPr lang="en-CA" baseline="0" dirty="0" smtClean="0"/>
              <a:t>G: We have evolved a citizen strategy based upon this internal, external duality of our human nature. We have found there is a need for both interior and exterior transformation.</a:t>
            </a:r>
            <a:endParaRPr lang="en-CA" dirty="0"/>
          </a:p>
        </p:txBody>
      </p:sp>
      <p:sp>
        <p:nvSpPr>
          <p:cNvPr id="4" name="Slide Number Placeholder 3"/>
          <p:cNvSpPr>
            <a:spLocks noGrp="1"/>
          </p:cNvSpPr>
          <p:nvPr>
            <p:ph type="sldNum" sz="quarter" idx="10"/>
          </p:nvPr>
        </p:nvSpPr>
        <p:spPr/>
        <p:txBody>
          <a:bodyPr/>
          <a:lstStyle/>
          <a:p>
            <a:fld id="{2BF45763-E6C5-4F6F-A8CC-B81DD444E76D}" type="slidenum">
              <a:rPr lang="en-CA" smtClean="0"/>
              <a:t>4</a:t>
            </a:fld>
            <a:endParaRPr lang="en-CA"/>
          </a:p>
        </p:txBody>
      </p:sp>
    </p:spTree>
    <p:extLst>
      <p:ext uri="{BB962C8B-B14F-4D97-AF65-F5344CB8AC3E}">
        <p14:creationId xmlns:p14="http://schemas.microsoft.com/office/powerpoint/2010/main" val="182455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Give example of home vs outside of home</a:t>
            </a:r>
            <a:endParaRPr lang="en-CA" dirty="0"/>
          </a:p>
        </p:txBody>
      </p:sp>
      <p:sp>
        <p:nvSpPr>
          <p:cNvPr id="4" name="Slide Number Placeholder 3"/>
          <p:cNvSpPr>
            <a:spLocks noGrp="1"/>
          </p:cNvSpPr>
          <p:nvPr>
            <p:ph type="sldNum" sz="quarter" idx="10"/>
          </p:nvPr>
        </p:nvSpPr>
        <p:spPr/>
        <p:txBody>
          <a:bodyPr/>
          <a:lstStyle/>
          <a:p>
            <a:fld id="{2BF45763-E6C5-4F6F-A8CC-B81DD444E76D}" type="slidenum">
              <a:rPr lang="en-CA" smtClean="0"/>
              <a:t>8</a:t>
            </a:fld>
            <a:endParaRPr lang="en-CA"/>
          </a:p>
        </p:txBody>
      </p:sp>
    </p:spTree>
    <p:extLst>
      <p:ext uri="{BB962C8B-B14F-4D97-AF65-F5344CB8AC3E}">
        <p14:creationId xmlns:p14="http://schemas.microsoft.com/office/powerpoint/2010/main" val="133333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80519AA-203E-4E21-BA86-9D996EAB267D}" type="datetimeFigureOut">
              <a:rPr lang="en-CA" smtClean="0"/>
              <a:t>28/02/2018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103113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0519AA-203E-4E21-BA86-9D996EAB267D}" type="datetimeFigureOut">
              <a:rPr lang="en-CA" smtClean="0"/>
              <a:t>28/02/2018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321885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0519AA-203E-4E21-BA86-9D996EAB267D}" type="datetimeFigureOut">
              <a:rPr lang="en-CA" smtClean="0"/>
              <a:t>28/02/2018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148934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0519AA-203E-4E21-BA86-9D996EAB267D}" type="datetimeFigureOut">
              <a:rPr lang="en-CA" smtClean="0"/>
              <a:t>28/02/2018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273422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519AA-203E-4E21-BA86-9D996EAB267D}" type="datetimeFigureOut">
              <a:rPr lang="en-CA" smtClean="0"/>
              <a:t>28/02/2018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136280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80519AA-203E-4E21-BA86-9D996EAB267D}" type="datetimeFigureOut">
              <a:rPr lang="en-CA" smtClean="0"/>
              <a:t>28/02/2018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3360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80519AA-203E-4E21-BA86-9D996EAB267D}" type="datetimeFigureOut">
              <a:rPr lang="en-CA" smtClean="0"/>
              <a:t>28/02/2018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20553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80519AA-203E-4E21-BA86-9D996EAB267D}" type="datetimeFigureOut">
              <a:rPr lang="en-CA" smtClean="0"/>
              <a:t>28/02/2018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344864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519AA-203E-4E21-BA86-9D996EAB267D}" type="datetimeFigureOut">
              <a:rPr lang="en-CA" smtClean="0"/>
              <a:t>28/02/2018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259079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519AA-203E-4E21-BA86-9D996EAB267D}" type="datetimeFigureOut">
              <a:rPr lang="en-CA" smtClean="0"/>
              <a:t>28/02/2018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98386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519AA-203E-4E21-BA86-9D996EAB267D}" type="datetimeFigureOut">
              <a:rPr lang="en-CA" smtClean="0"/>
              <a:t>28/02/2018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924881-5AB0-4A7A-B307-AF07B3FAEED6}" type="slidenum">
              <a:rPr lang="en-CA" smtClean="0"/>
              <a:t>‹#›</a:t>
            </a:fld>
            <a:endParaRPr lang="en-CA"/>
          </a:p>
        </p:txBody>
      </p:sp>
    </p:spTree>
    <p:extLst>
      <p:ext uri="{BB962C8B-B14F-4D97-AF65-F5344CB8AC3E}">
        <p14:creationId xmlns:p14="http://schemas.microsoft.com/office/powerpoint/2010/main" val="44435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19AA-203E-4E21-BA86-9D996EAB267D}" type="datetimeFigureOut">
              <a:rPr lang="en-CA" smtClean="0"/>
              <a:t>28/02/2018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24881-5AB0-4A7A-B307-AF07B3FAEED6}" type="slidenum">
              <a:rPr lang="en-CA" smtClean="0"/>
              <a:t>‹#›</a:t>
            </a:fld>
            <a:endParaRPr lang="en-CA"/>
          </a:p>
        </p:txBody>
      </p:sp>
    </p:spTree>
    <p:extLst>
      <p:ext uri="{BB962C8B-B14F-4D97-AF65-F5344CB8AC3E}">
        <p14:creationId xmlns:p14="http://schemas.microsoft.com/office/powerpoint/2010/main" val="63917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jpeg"/><Relationship Id="rId3" Type="http://schemas.openxmlformats.org/officeDocument/2006/relationships/image" Target="../media/image17.jp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G"/><Relationship Id="rId2" Type="http://schemas.openxmlformats.org/officeDocument/2006/relationships/image" Target="../media/image16.JP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60.jpeg"/><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8.JPG"/><Relationship Id="rId7" Type="http://schemas.openxmlformats.org/officeDocument/2006/relationships/image" Target="../media/image82.JP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1.JPG"/><Relationship Id="rId5" Type="http://schemas.openxmlformats.org/officeDocument/2006/relationships/image" Target="../media/image80.JPG"/><Relationship Id="rId4" Type="http://schemas.openxmlformats.org/officeDocument/2006/relationships/image" Target="../media/image79.jpeg"/></Relationships>
</file>

<file path=ppt/slides/_rels/slide44.xml.rels><?xml version="1.0" encoding="UTF-8" standalone="yes"?>
<Relationships xmlns="http://schemas.openxmlformats.org/package/2006/relationships"><Relationship Id="rId3" Type="http://schemas.openxmlformats.org/officeDocument/2006/relationships/hyperlink" Target="http://www.hackthewatercrisis.org/" TargetMode="External"/><Relationship Id="rId2" Type="http://schemas.openxmlformats.org/officeDocument/2006/relationships/hyperlink" Target="http://www.stopresetgo.org/" TargetMode="External"/><Relationship Id="rId1" Type="http://schemas.openxmlformats.org/officeDocument/2006/relationships/slideLayout" Target="../slideLayouts/slideLayout1.xml"/><Relationship Id="rId5" Type="http://schemas.openxmlformats.org/officeDocument/2006/relationships/hyperlink" Target="mailto:gien@stopresetgo.org" TargetMode="External"/><Relationship Id="rId4" Type="http://schemas.openxmlformats.org/officeDocument/2006/relationships/hyperlink" Target="https://osceday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3140262"/>
          </a:xfrm>
          <a:prstGeom prst="rect">
            <a:avLst/>
          </a:prstGeom>
        </p:spPr>
      </p:pic>
      <p:sp>
        <p:nvSpPr>
          <p:cNvPr id="5" name="Title 1"/>
          <p:cNvSpPr>
            <a:spLocks noGrp="1"/>
          </p:cNvSpPr>
          <p:nvPr>
            <p:ph type="title"/>
          </p:nvPr>
        </p:nvSpPr>
        <p:spPr>
          <a:xfrm>
            <a:off x="35496" y="116632"/>
            <a:ext cx="9036496" cy="864096"/>
          </a:xfrm>
        </p:spPr>
        <p:txBody>
          <a:bodyPr>
            <a:normAutofit fontScale="90000"/>
          </a:bodyPr>
          <a:lstStyle/>
          <a:p>
            <a:r>
              <a:rPr lang="en-CA" sz="3200" dirty="0" smtClean="0"/>
              <a:t>Introducing Open Hack to SRG Philosophy </a:t>
            </a:r>
            <a:br>
              <a:rPr lang="en-CA" sz="3200" dirty="0" smtClean="0"/>
            </a:br>
            <a:r>
              <a:rPr lang="en-CA" sz="3200" dirty="0" smtClean="0"/>
              <a:t>of Rapid Whole System Change</a:t>
            </a:r>
            <a:endParaRPr lang="en-CA" sz="3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045" y="4725144"/>
            <a:ext cx="2933910" cy="1915402"/>
          </a:xfrm>
          <a:prstGeom prst="rect">
            <a:avLst/>
          </a:prstGeom>
        </p:spPr>
      </p:pic>
      <p:sp>
        <p:nvSpPr>
          <p:cNvPr id="6" name="Title 1"/>
          <p:cNvSpPr txBox="1">
            <a:spLocks/>
          </p:cNvSpPr>
          <p:nvPr/>
        </p:nvSpPr>
        <p:spPr>
          <a:xfrm>
            <a:off x="7524328" y="6309320"/>
            <a:ext cx="1619672" cy="54868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Openhac-srg-rev3.ppt</a:t>
            </a:r>
            <a:endParaRPr lang="en-CA" sz="1600" dirty="0" smtClean="0"/>
          </a:p>
          <a:p>
            <a:r>
              <a:rPr lang="en-CA" sz="1600" dirty="0" smtClean="0"/>
              <a:t>Feb 27, 2018</a:t>
            </a:r>
            <a:endParaRPr lang="en-CA" sz="1600" dirty="0"/>
          </a:p>
        </p:txBody>
      </p:sp>
    </p:spTree>
    <p:extLst>
      <p:ext uri="{BB962C8B-B14F-4D97-AF65-F5344CB8AC3E}">
        <p14:creationId xmlns:p14="http://schemas.microsoft.com/office/powerpoint/2010/main" val="3015453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Isosceles Triangle 96"/>
          <p:cNvSpPr/>
          <p:nvPr/>
        </p:nvSpPr>
        <p:spPr>
          <a:xfrm>
            <a:off x="7062031" y="4826769"/>
            <a:ext cx="1318468" cy="115386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263" y="3640562"/>
            <a:ext cx="1159569" cy="868558"/>
          </a:xfrm>
          <a:prstGeom prst="rect">
            <a:avLst/>
          </a:prstGeom>
        </p:spPr>
      </p:pic>
      <p:sp>
        <p:nvSpPr>
          <p:cNvPr id="24" name="TextBox 23"/>
          <p:cNvSpPr txBox="1"/>
          <p:nvPr/>
        </p:nvSpPr>
        <p:spPr>
          <a:xfrm>
            <a:off x="1201039" y="3785062"/>
            <a:ext cx="1216695" cy="461665"/>
          </a:xfrm>
          <a:prstGeom prst="rect">
            <a:avLst/>
          </a:prstGeom>
          <a:noFill/>
        </p:spPr>
        <p:txBody>
          <a:bodyPr wrap="square" rtlCol="0">
            <a:spAutoFit/>
          </a:bodyPr>
          <a:lstStyle/>
          <a:p>
            <a:pPr algn="ctr"/>
            <a:r>
              <a:rPr lang="en-CA" sz="1200" b="1" dirty="0" smtClean="0"/>
              <a:t>1 </a:t>
            </a:r>
          </a:p>
          <a:p>
            <a:pPr algn="ctr"/>
            <a:r>
              <a:rPr lang="en-CA" sz="1200" b="1" dirty="0" smtClean="0"/>
              <a:t>NEW IDEA</a:t>
            </a:r>
            <a:endParaRPr lang="en-CA" sz="1200" b="1" dirty="0"/>
          </a:p>
        </p:txBody>
      </p:sp>
      <p:sp>
        <p:nvSpPr>
          <p:cNvPr id="31" name="TextBox 30"/>
          <p:cNvSpPr txBox="1"/>
          <p:nvPr/>
        </p:nvSpPr>
        <p:spPr>
          <a:xfrm>
            <a:off x="6512516" y="3554229"/>
            <a:ext cx="1915855" cy="646331"/>
          </a:xfrm>
          <a:prstGeom prst="rect">
            <a:avLst/>
          </a:prstGeom>
          <a:noFill/>
        </p:spPr>
        <p:txBody>
          <a:bodyPr wrap="square" rtlCol="0">
            <a:spAutoFit/>
          </a:bodyPr>
          <a:lstStyle/>
          <a:p>
            <a:pPr algn="ctr"/>
            <a:r>
              <a:rPr lang="en-CA" sz="1200" b="1" dirty="0" smtClean="0"/>
              <a:t>3</a:t>
            </a:r>
          </a:p>
          <a:p>
            <a:pPr algn="ctr"/>
            <a:r>
              <a:rPr lang="en-CA" sz="1200" b="1" dirty="0" smtClean="0"/>
              <a:t>SECURE CAPITAL INVESTORS</a:t>
            </a:r>
            <a:endParaRPr lang="en-CA" sz="1200" b="1" dirty="0"/>
          </a:p>
        </p:txBody>
      </p:sp>
      <p:sp>
        <p:nvSpPr>
          <p:cNvPr id="32" name="TextBox 31"/>
          <p:cNvSpPr txBox="1"/>
          <p:nvPr/>
        </p:nvSpPr>
        <p:spPr>
          <a:xfrm>
            <a:off x="3466972" y="836712"/>
            <a:ext cx="1470756" cy="646331"/>
          </a:xfrm>
          <a:prstGeom prst="rect">
            <a:avLst/>
          </a:prstGeom>
          <a:noFill/>
        </p:spPr>
        <p:txBody>
          <a:bodyPr wrap="square" rtlCol="0">
            <a:spAutoFit/>
          </a:bodyPr>
          <a:lstStyle/>
          <a:p>
            <a:pPr algn="ctr"/>
            <a:r>
              <a:rPr lang="en-CA" sz="1200" b="1" dirty="0" smtClean="0"/>
              <a:t>5</a:t>
            </a:r>
          </a:p>
          <a:p>
            <a:pPr algn="ctr"/>
            <a:r>
              <a:rPr lang="en-CA" sz="1200" b="1" dirty="0" smtClean="0"/>
              <a:t>SUCCESSFUL </a:t>
            </a:r>
          </a:p>
          <a:p>
            <a:pPr algn="ctr"/>
            <a:r>
              <a:rPr lang="en-CA" sz="1200" b="1" dirty="0" smtClean="0"/>
              <a:t>PRODUCTION</a:t>
            </a:r>
            <a:endParaRPr lang="en-CA" sz="1200" b="1" dirty="0"/>
          </a:p>
        </p:txBody>
      </p:sp>
      <p:sp>
        <p:nvSpPr>
          <p:cNvPr id="34" name="TextBox 33"/>
          <p:cNvSpPr txBox="1"/>
          <p:nvPr/>
        </p:nvSpPr>
        <p:spPr>
          <a:xfrm>
            <a:off x="9468544" y="2255573"/>
            <a:ext cx="3174510" cy="3231654"/>
          </a:xfrm>
          <a:prstGeom prst="rect">
            <a:avLst/>
          </a:prstGeom>
          <a:noFill/>
        </p:spPr>
        <p:txBody>
          <a:bodyPr wrap="square" rtlCol="0">
            <a:spAutoFit/>
          </a:bodyPr>
          <a:lstStyle/>
          <a:p>
            <a:r>
              <a:rPr lang="en-CA" sz="1200" b="1" dirty="0" smtClean="0">
                <a:solidFill>
                  <a:schemeClr val="accent6">
                    <a:lumMod val="50000"/>
                  </a:schemeClr>
                </a:solidFill>
              </a:rPr>
              <a:t>MECONOMIC LOCKIN (FAUSTIAN DEAL):</a:t>
            </a:r>
          </a:p>
          <a:p>
            <a:endParaRPr lang="en-CA" sz="1200" b="1" dirty="0" smtClean="0">
              <a:solidFill>
                <a:schemeClr val="accent6">
                  <a:lumMod val="50000"/>
                </a:schemeClr>
              </a:solidFill>
            </a:endParaRPr>
          </a:p>
          <a:p>
            <a:pPr marL="228600" indent="-228600">
              <a:buFont typeface="+mj-lt"/>
              <a:buAutoNum type="arabicPeriod"/>
            </a:pPr>
            <a:r>
              <a:rPr lang="en-CA" sz="1200" b="1" dirty="0" smtClean="0">
                <a:solidFill>
                  <a:schemeClr val="accent6">
                    <a:lumMod val="50000"/>
                  </a:schemeClr>
                </a:solidFill>
              </a:rPr>
              <a:t>INNOVATOR SECURES CAPITAL IN EXCHANGE FOR SHARES.</a:t>
            </a:r>
          </a:p>
          <a:p>
            <a:pPr marL="228600" indent="-228600">
              <a:buFont typeface="+mj-lt"/>
              <a:buAutoNum type="arabicPeriod"/>
            </a:pPr>
            <a:r>
              <a:rPr lang="en-CA" sz="1200" b="1" dirty="0" smtClean="0">
                <a:solidFill>
                  <a:schemeClr val="accent6">
                    <a:lumMod val="50000"/>
                  </a:schemeClr>
                </a:solidFill>
              </a:rPr>
              <a:t>SHAREHOLDERS REQUIRE MIN. SALES VOLUME &amp; PRICING TO RECOVER INVESTMENT AND MAKE PROFIT</a:t>
            </a:r>
          </a:p>
          <a:p>
            <a:pPr marL="228600" indent="-228600">
              <a:buFont typeface="+mj-lt"/>
              <a:buAutoNum type="arabicPeriod"/>
            </a:pPr>
            <a:r>
              <a:rPr lang="en-CA" sz="1200" b="1" dirty="0" smtClean="0">
                <a:solidFill>
                  <a:schemeClr val="accent6">
                    <a:lumMod val="50000"/>
                  </a:schemeClr>
                </a:solidFill>
              </a:rPr>
              <a:t>INNOVATOR NOW LOCKED INTO  MECONOMY: SALES AT SUFFICIENTLY HIGH PRICE TO  RECOVER CAPITAL AND RETURN PROFITS TO SHAREHOLDERS</a:t>
            </a:r>
          </a:p>
          <a:p>
            <a:pPr marL="228600" indent="-228600">
              <a:buFont typeface="+mj-lt"/>
              <a:buAutoNum type="arabicPeriod"/>
            </a:pPr>
            <a:r>
              <a:rPr lang="en-CA" sz="1200" b="1" dirty="0" smtClean="0">
                <a:solidFill>
                  <a:schemeClr val="accent6">
                    <a:lumMod val="50000"/>
                  </a:schemeClr>
                </a:solidFill>
              </a:rPr>
              <a:t>LOCKIN INSURES INNOVATORS ARE NOW LOCKED IN MECONOMIC SYSTEM – RESULTING IN THE DENIAL OF PRODUCT OR SERVICE  ACCESSIBILITY TO PEOPLE WITHOUT THE CAPITAL TO AFFORD IT, CONTRIBUTING TO SYSTEMIC INEQUALITY</a:t>
            </a:r>
            <a:endParaRPr lang="en-CA" sz="1200" b="1" dirty="0">
              <a:solidFill>
                <a:schemeClr val="accent6">
                  <a:lumMod val="50000"/>
                </a:schemeClr>
              </a:solidFill>
            </a:endParaRPr>
          </a:p>
        </p:txBody>
      </p:sp>
      <p:sp>
        <p:nvSpPr>
          <p:cNvPr id="36" name="TextBox 35"/>
          <p:cNvSpPr txBox="1"/>
          <p:nvPr/>
        </p:nvSpPr>
        <p:spPr>
          <a:xfrm>
            <a:off x="314728" y="2273220"/>
            <a:ext cx="1432719" cy="1231106"/>
          </a:xfrm>
          <a:prstGeom prst="rect">
            <a:avLst/>
          </a:prstGeom>
          <a:noFill/>
        </p:spPr>
        <p:txBody>
          <a:bodyPr wrap="square" rtlCol="0">
            <a:spAutoFit/>
          </a:bodyPr>
          <a:lstStyle/>
          <a:p>
            <a:pPr algn="ctr"/>
            <a:r>
              <a:rPr lang="en-CA" sz="1200" b="1" dirty="0" smtClean="0"/>
              <a:t>6a </a:t>
            </a:r>
          </a:p>
          <a:p>
            <a:pPr algn="ctr"/>
            <a:r>
              <a:rPr lang="en-CA" sz="1200" b="1" dirty="0" smtClean="0"/>
              <a:t>INVESTORS MAKE RETURN ON CAPITAL INVESTMENT </a:t>
            </a:r>
            <a:endParaRPr lang="en-CA" sz="1200" b="1" dirty="0">
              <a:solidFill>
                <a:srgbClr val="FF0000"/>
              </a:solidFill>
            </a:endParaRPr>
          </a:p>
          <a:p>
            <a:pPr algn="ctr"/>
            <a:r>
              <a:rPr lang="en-CA" sz="1400" b="1" dirty="0" smtClean="0">
                <a:solidFill>
                  <a:srgbClr val="FF0000"/>
                </a:solidFill>
              </a:rPr>
              <a:t>R O C I</a:t>
            </a:r>
            <a:endParaRPr lang="en-CA" sz="1400" b="1" dirty="0">
              <a:solidFill>
                <a:srgbClr val="FF0000"/>
              </a:solidFill>
            </a:endParaRPr>
          </a:p>
        </p:txBody>
      </p:sp>
      <p:sp>
        <p:nvSpPr>
          <p:cNvPr id="87" name="TextBox 86"/>
          <p:cNvSpPr txBox="1"/>
          <p:nvPr/>
        </p:nvSpPr>
        <p:spPr>
          <a:xfrm>
            <a:off x="6153615" y="6019303"/>
            <a:ext cx="700817" cy="276999"/>
          </a:xfrm>
          <a:prstGeom prst="rect">
            <a:avLst/>
          </a:prstGeom>
          <a:noFill/>
        </p:spPr>
        <p:txBody>
          <a:bodyPr wrap="square" rtlCol="0">
            <a:spAutoFit/>
          </a:bodyPr>
          <a:lstStyle/>
          <a:p>
            <a:pPr algn="ctr"/>
            <a:r>
              <a:rPr lang="en-CA" sz="1200" b="1" dirty="0" smtClean="0"/>
              <a:t>IDEA</a:t>
            </a:r>
            <a:endParaRPr lang="en-CA" sz="1200" b="1" dirty="0"/>
          </a:p>
        </p:txBody>
      </p:sp>
      <p:sp>
        <p:nvSpPr>
          <p:cNvPr id="88" name="TextBox 87"/>
          <p:cNvSpPr txBox="1"/>
          <p:nvPr/>
        </p:nvSpPr>
        <p:spPr>
          <a:xfrm>
            <a:off x="8263671" y="5919663"/>
            <a:ext cx="988849" cy="461665"/>
          </a:xfrm>
          <a:prstGeom prst="rect">
            <a:avLst/>
          </a:prstGeom>
          <a:noFill/>
        </p:spPr>
        <p:txBody>
          <a:bodyPr wrap="square" rtlCol="0">
            <a:spAutoFit/>
          </a:bodyPr>
          <a:lstStyle/>
          <a:p>
            <a:pPr algn="ctr"/>
            <a:r>
              <a:rPr lang="en-CA" sz="1200" b="1" dirty="0" smtClean="0"/>
              <a:t>FINANCIAL</a:t>
            </a:r>
          </a:p>
          <a:p>
            <a:pPr algn="ctr"/>
            <a:r>
              <a:rPr lang="en-CA" sz="1200" b="1" dirty="0" smtClean="0"/>
              <a:t>CAPITAL</a:t>
            </a:r>
            <a:endParaRPr lang="en-CA" sz="1200" b="1" dirty="0"/>
          </a:p>
        </p:txBody>
      </p:sp>
      <p:sp>
        <p:nvSpPr>
          <p:cNvPr id="89" name="TextBox 88"/>
          <p:cNvSpPr txBox="1"/>
          <p:nvPr/>
        </p:nvSpPr>
        <p:spPr>
          <a:xfrm>
            <a:off x="7308304" y="4365104"/>
            <a:ext cx="908317" cy="461665"/>
          </a:xfrm>
          <a:prstGeom prst="rect">
            <a:avLst/>
          </a:prstGeom>
          <a:noFill/>
        </p:spPr>
        <p:txBody>
          <a:bodyPr wrap="square" rtlCol="0">
            <a:spAutoFit/>
          </a:bodyPr>
          <a:lstStyle/>
          <a:p>
            <a:pPr algn="ctr"/>
            <a:r>
              <a:rPr lang="en-CA" sz="1200" b="1" dirty="0" smtClean="0"/>
              <a:t>HUMAN </a:t>
            </a:r>
          </a:p>
          <a:p>
            <a:pPr algn="ctr"/>
            <a:r>
              <a:rPr lang="en-CA" sz="1200" b="1" dirty="0" smtClean="0"/>
              <a:t>CAPITAL</a:t>
            </a:r>
            <a:endParaRPr lang="en-CA" sz="1200" b="1" dirty="0"/>
          </a:p>
        </p:txBody>
      </p:sp>
      <p:cxnSp>
        <p:nvCxnSpPr>
          <p:cNvPr id="90" name="Straight Arrow Connector 89"/>
          <p:cNvCxnSpPr/>
          <p:nvPr/>
        </p:nvCxnSpPr>
        <p:spPr>
          <a:xfrm>
            <a:off x="6876256" y="6157803"/>
            <a:ext cx="1387415" cy="0"/>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7984024" y="4826770"/>
            <a:ext cx="545072" cy="978494"/>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528880" y="6474042"/>
            <a:ext cx="2235948" cy="276999"/>
          </a:xfrm>
          <a:prstGeom prst="rect">
            <a:avLst/>
          </a:prstGeom>
          <a:noFill/>
        </p:spPr>
        <p:txBody>
          <a:bodyPr wrap="square" rtlCol="0">
            <a:spAutoFit/>
          </a:bodyPr>
          <a:lstStyle/>
          <a:p>
            <a:pPr algn="ctr"/>
            <a:r>
              <a:rPr lang="en-CA" sz="1200" b="1" dirty="0" smtClean="0"/>
              <a:t>NORMAL INVESTMENT FLOW</a:t>
            </a:r>
            <a:endParaRPr lang="en-CA" sz="1200" b="1" dirty="0"/>
          </a:p>
        </p:txBody>
      </p:sp>
      <p:sp>
        <p:nvSpPr>
          <p:cNvPr id="19" name="TextBox 18"/>
          <p:cNvSpPr txBox="1"/>
          <p:nvPr/>
        </p:nvSpPr>
        <p:spPr>
          <a:xfrm>
            <a:off x="1691680" y="2276872"/>
            <a:ext cx="1432719" cy="830997"/>
          </a:xfrm>
          <a:prstGeom prst="rect">
            <a:avLst/>
          </a:prstGeom>
          <a:noFill/>
        </p:spPr>
        <p:txBody>
          <a:bodyPr wrap="square" rtlCol="0">
            <a:spAutoFit/>
          </a:bodyPr>
          <a:lstStyle/>
          <a:p>
            <a:pPr algn="ctr"/>
            <a:r>
              <a:rPr lang="en-CA" sz="1200" b="1" dirty="0"/>
              <a:t>6</a:t>
            </a:r>
            <a:r>
              <a:rPr lang="en-CA" sz="1200" b="1" dirty="0" smtClean="0"/>
              <a:t>b</a:t>
            </a:r>
          </a:p>
          <a:p>
            <a:pPr algn="ctr"/>
            <a:r>
              <a:rPr lang="en-CA" sz="1200" b="1" dirty="0" smtClean="0"/>
              <a:t>COMPANY  BECOMES PART OF MECONOMY</a:t>
            </a:r>
            <a:endParaRPr lang="en-CA" sz="1200" b="1" dirty="0"/>
          </a:p>
        </p:txBody>
      </p:sp>
      <p:sp>
        <p:nvSpPr>
          <p:cNvPr id="21" name="TextBox 20"/>
          <p:cNvSpPr txBox="1"/>
          <p:nvPr/>
        </p:nvSpPr>
        <p:spPr>
          <a:xfrm>
            <a:off x="3415598" y="5479587"/>
            <a:ext cx="1915855" cy="1015663"/>
          </a:xfrm>
          <a:prstGeom prst="rect">
            <a:avLst/>
          </a:prstGeom>
          <a:noFill/>
        </p:spPr>
        <p:txBody>
          <a:bodyPr wrap="square" rtlCol="0">
            <a:spAutoFit/>
          </a:bodyPr>
          <a:lstStyle/>
          <a:p>
            <a:pPr marL="228600" indent="-228600" algn="ctr">
              <a:buAutoNum type="arabicPeriod" startAt="12"/>
            </a:pPr>
            <a:endParaRPr lang="en-CA" sz="1200" b="1" dirty="0" smtClean="0"/>
          </a:p>
          <a:p>
            <a:pPr algn="ctr"/>
            <a:r>
              <a:rPr lang="en-CA" sz="1200" b="1" dirty="0" smtClean="0"/>
              <a:t>2</a:t>
            </a:r>
          </a:p>
          <a:p>
            <a:pPr algn="ctr"/>
            <a:r>
              <a:rPr lang="en-CA" sz="1200" b="1" dirty="0" smtClean="0"/>
              <a:t>REQUIRE RESOURCES BUT NEED CAPITAL PROXY TO SECURE RESOURCES</a:t>
            </a:r>
            <a:endParaRPr lang="en-CA" sz="1200" b="1" dirty="0"/>
          </a:p>
        </p:txBody>
      </p:sp>
      <p:sp>
        <p:nvSpPr>
          <p:cNvPr id="26" name="TextBox 25"/>
          <p:cNvSpPr txBox="1"/>
          <p:nvPr/>
        </p:nvSpPr>
        <p:spPr>
          <a:xfrm>
            <a:off x="5896505" y="1196752"/>
            <a:ext cx="1915855" cy="830997"/>
          </a:xfrm>
          <a:prstGeom prst="rect">
            <a:avLst/>
          </a:prstGeom>
          <a:noFill/>
        </p:spPr>
        <p:txBody>
          <a:bodyPr wrap="square" rtlCol="0">
            <a:spAutoFit/>
          </a:bodyPr>
          <a:lstStyle/>
          <a:p>
            <a:pPr algn="ctr"/>
            <a:r>
              <a:rPr lang="en-CA" sz="1200" b="1" dirty="0" smtClean="0"/>
              <a:t>4</a:t>
            </a:r>
          </a:p>
          <a:p>
            <a:pPr algn="ctr"/>
            <a:r>
              <a:rPr lang="en-CA" sz="1200" b="1" dirty="0" smtClean="0"/>
              <a:t>EXCHANGE CAPITAL FOR HUMAN, LAND, TECHNOLOGY RESOURCES</a:t>
            </a:r>
            <a:endParaRPr lang="en-CA" sz="1200" b="1" dirty="0"/>
          </a:p>
        </p:txBody>
      </p:sp>
      <p:sp>
        <p:nvSpPr>
          <p:cNvPr id="28" name="TextBox 27"/>
          <p:cNvSpPr txBox="1"/>
          <p:nvPr/>
        </p:nvSpPr>
        <p:spPr>
          <a:xfrm>
            <a:off x="7914194" y="3677792"/>
            <a:ext cx="1229805" cy="523220"/>
          </a:xfrm>
          <a:prstGeom prst="rect">
            <a:avLst/>
          </a:prstGeom>
          <a:noFill/>
        </p:spPr>
        <p:txBody>
          <a:bodyPr wrap="square" rtlCol="0">
            <a:spAutoFit/>
          </a:bodyPr>
          <a:lstStyle/>
          <a:p>
            <a:pPr algn="ctr"/>
            <a:r>
              <a:rPr lang="en-CA" sz="1400" dirty="0" smtClean="0">
                <a:solidFill>
                  <a:srgbClr val="FF0000"/>
                </a:solidFill>
                <a:latin typeface="MV Boli" panose="02000500030200090000" pitchFamily="2" charset="0"/>
                <a:cs typeface="MV Boli" panose="02000500030200090000" pitchFamily="2" charset="0"/>
              </a:rPr>
              <a:t>(</a:t>
            </a:r>
            <a:r>
              <a:rPr lang="en-CA" sz="1400" dirty="0" err="1" smtClean="0">
                <a:solidFill>
                  <a:srgbClr val="FF0000"/>
                </a:solidFill>
                <a:latin typeface="MV Boli" panose="02000500030200090000" pitchFamily="2" charset="0"/>
                <a:cs typeface="MV Boli" panose="02000500030200090000" pitchFamily="2" charset="0"/>
              </a:rPr>
              <a:t>MEconomic</a:t>
            </a:r>
            <a:r>
              <a:rPr lang="en-CA" sz="1400" dirty="0" smtClean="0">
                <a:solidFill>
                  <a:srgbClr val="FF0000"/>
                </a:solidFill>
                <a:latin typeface="MV Boli" panose="02000500030200090000" pitchFamily="2" charset="0"/>
                <a:cs typeface="MV Boli" panose="02000500030200090000" pitchFamily="2" charset="0"/>
              </a:rPr>
              <a:t> </a:t>
            </a:r>
            <a:r>
              <a:rPr lang="en-CA" sz="1400" dirty="0" err="1" smtClean="0">
                <a:solidFill>
                  <a:srgbClr val="FF0000"/>
                </a:solidFill>
                <a:latin typeface="MV Boli" panose="02000500030200090000" pitchFamily="2" charset="0"/>
                <a:cs typeface="MV Boli" panose="02000500030200090000" pitchFamily="2" charset="0"/>
              </a:rPr>
              <a:t>Lockin</a:t>
            </a:r>
            <a:r>
              <a:rPr lang="en-CA" sz="1400" dirty="0" smtClean="0">
                <a:solidFill>
                  <a:srgbClr val="FF0000"/>
                </a:solidFill>
                <a:latin typeface="MV Boli" panose="02000500030200090000" pitchFamily="2" charset="0"/>
                <a:cs typeface="MV Boli" panose="02000500030200090000" pitchFamily="2" charset="0"/>
              </a:rPr>
              <a:t>)</a:t>
            </a:r>
            <a:endParaRPr lang="en-CA" sz="1400" dirty="0">
              <a:solidFill>
                <a:srgbClr val="FF0000"/>
              </a:solidFill>
              <a:latin typeface="MV Boli" panose="02000500030200090000" pitchFamily="2" charset="0"/>
              <a:cs typeface="MV Boli" panose="02000500030200090000" pitchFamily="2" charset="0"/>
            </a:endParaRPr>
          </a:p>
        </p:txBody>
      </p:sp>
      <p:sp>
        <p:nvSpPr>
          <p:cNvPr id="35" name="Arc 34"/>
          <p:cNvSpPr/>
          <p:nvPr/>
        </p:nvSpPr>
        <p:spPr>
          <a:xfrm rot="11433924" flipH="1">
            <a:off x="3133909" y="1628979"/>
            <a:ext cx="4325821" cy="4290084"/>
          </a:xfrm>
          <a:prstGeom prst="arc">
            <a:avLst>
              <a:gd name="adj1" fmla="val 17005829"/>
              <a:gd name="adj2" fmla="val 21285024"/>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37" name="Arc 36"/>
          <p:cNvSpPr/>
          <p:nvPr/>
        </p:nvSpPr>
        <p:spPr>
          <a:xfrm rot="16200000" flipH="1">
            <a:off x="2609013" y="1898062"/>
            <a:ext cx="3693707" cy="4408729"/>
          </a:xfrm>
          <a:prstGeom prst="arc">
            <a:avLst>
              <a:gd name="adj1" fmla="val 16765754"/>
              <a:gd name="adj2" fmla="val 19846283"/>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38" name="Arc 37"/>
          <p:cNvSpPr/>
          <p:nvPr/>
        </p:nvSpPr>
        <p:spPr>
          <a:xfrm rot="8066156" flipH="1">
            <a:off x="3580605" y="1718341"/>
            <a:ext cx="4000656" cy="3542309"/>
          </a:xfrm>
          <a:prstGeom prst="arc">
            <a:avLst>
              <a:gd name="adj1" fmla="val 18964561"/>
              <a:gd name="adj2" fmla="val 21276149"/>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39" name="Arc 38"/>
          <p:cNvSpPr/>
          <p:nvPr/>
        </p:nvSpPr>
        <p:spPr>
          <a:xfrm rot="4850371" flipH="1">
            <a:off x="2294168" y="1107521"/>
            <a:ext cx="5256787" cy="5259916"/>
          </a:xfrm>
          <a:prstGeom prst="arc">
            <a:avLst>
              <a:gd name="adj1" fmla="val 19553237"/>
              <a:gd name="adj2" fmla="val 21276149"/>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40" name="Arc 39"/>
          <p:cNvSpPr/>
          <p:nvPr/>
        </p:nvSpPr>
        <p:spPr>
          <a:xfrm rot="1467170" flipH="1">
            <a:off x="2321865" y="1217836"/>
            <a:ext cx="4000656" cy="3542309"/>
          </a:xfrm>
          <a:prstGeom prst="arc">
            <a:avLst>
              <a:gd name="adj1" fmla="val 18961891"/>
              <a:gd name="adj2" fmla="val 157556"/>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41" name="Arc 40"/>
          <p:cNvSpPr/>
          <p:nvPr/>
        </p:nvSpPr>
        <p:spPr>
          <a:xfrm rot="1718759" flipH="1">
            <a:off x="554499" y="1027726"/>
            <a:ext cx="4210909" cy="5135206"/>
          </a:xfrm>
          <a:prstGeom prst="arc">
            <a:avLst>
              <a:gd name="adj1" fmla="val 16557094"/>
              <a:gd name="adj2" fmla="val 20972969"/>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27" name="Title 1"/>
          <p:cNvSpPr txBox="1">
            <a:spLocks/>
          </p:cNvSpPr>
          <p:nvPr/>
        </p:nvSpPr>
        <p:spPr>
          <a:xfrm>
            <a:off x="755576" y="0"/>
            <a:ext cx="7772400" cy="76470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CURRENT ECONOMIC INVESTMENT MODEL</a:t>
            </a:r>
          </a:p>
        </p:txBody>
      </p:sp>
      <p:sp>
        <p:nvSpPr>
          <p:cNvPr id="33" name="TextBox 32"/>
          <p:cNvSpPr txBox="1"/>
          <p:nvPr/>
        </p:nvSpPr>
        <p:spPr>
          <a:xfrm>
            <a:off x="3124400" y="2473274"/>
            <a:ext cx="3379624" cy="2031325"/>
          </a:xfrm>
          <a:prstGeom prst="rect">
            <a:avLst/>
          </a:prstGeom>
          <a:noFill/>
        </p:spPr>
        <p:txBody>
          <a:bodyPr wrap="square" rtlCol="0">
            <a:spAutoFit/>
          </a:bodyPr>
          <a:lstStyle/>
          <a:p>
            <a:pPr marL="228600" indent="-228600">
              <a:buFont typeface="+mj-lt"/>
              <a:buAutoNum type="arabicPeriod"/>
            </a:pPr>
            <a:r>
              <a:rPr lang="en-CA" b="1" dirty="0" smtClean="0">
                <a:solidFill>
                  <a:srgbClr val="00B0F0"/>
                </a:solidFill>
              </a:rPr>
              <a:t>CREATES MONOPOLY CONTROL</a:t>
            </a:r>
          </a:p>
          <a:p>
            <a:pPr marL="228600" indent="-228600">
              <a:buFont typeface="+mj-lt"/>
              <a:buAutoNum type="arabicPeriod"/>
            </a:pPr>
            <a:r>
              <a:rPr lang="en-CA" b="1" dirty="0" smtClean="0">
                <a:solidFill>
                  <a:srgbClr val="00B0F0"/>
                </a:solidFill>
              </a:rPr>
              <a:t>MAKES PRODUCTION  &amp; PRODUCTS INACCESSIBLE</a:t>
            </a:r>
          </a:p>
          <a:p>
            <a:pPr marL="228600" indent="-228600">
              <a:buFont typeface="+mj-lt"/>
              <a:buAutoNum type="arabicPeriod"/>
            </a:pPr>
            <a:r>
              <a:rPr lang="en-CA" b="1" dirty="0" smtClean="0">
                <a:solidFill>
                  <a:srgbClr val="00B0F0"/>
                </a:solidFill>
              </a:rPr>
              <a:t>CREATES COMPETITION SILOS WITH REDUNDANCY</a:t>
            </a:r>
          </a:p>
          <a:p>
            <a:pPr marL="228600" indent="-228600">
              <a:buFont typeface="+mj-lt"/>
              <a:buAutoNum type="arabicPeriod"/>
            </a:pPr>
            <a:r>
              <a:rPr lang="en-CA" b="1" dirty="0" smtClean="0">
                <a:solidFill>
                  <a:srgbClr val="00B0F0"/>
                </a:solidFill>
              </a:rPr>
              <a:t>CREATES INEQUALITY</a:t>
            </a:r>
          </a:p>
          <a:p>
            <a:pPr algn="ctr"/>
            <a:endParaRPr lang="en-CA" b="1" dirty="0">
              <a:solidFill>
                <a:srgbClr val="00B0F0"/>
              </a:solidFill>
            </a:endParaRPr>
          </a:p>
        </p:txBody>
      </p:sp>
      <p:sp>
        <p:nvSpPr>
          <p:cNvPr id="30"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9</a:t>
            </a:r>
          </a:p>
        </p:txBody>
      </p:sp>
    </p:spTree>
    <p:extLst>
      <p:ext uri="{BB962C8B-B14F-4D97-AF65-F5344CB8AC3E}">
        <p14:creationId xmlns:p14="http://schemas.microsoft.com/office/powerpoint/2010/main" val="941131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993704"/>
            <a:ext cx="5114814" cy="28642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350" y="835024"/>
            <a:ext cx="4746650" cy="31586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24" y="835024"/>
            <a:ext cx="5192180" cy="290762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0" y="3638978"/>
            <a:ext cx="4837328" cy="3219022"/>
          </a:xfrm>
          <a:prstGeom prst="rect">
            <a:avLst/>
          </a:prstGeom>
        </p:spPr>
      </p:pic>
      <p:sp>
        <p:nvSpPr>
          <p:cNvPr id="11" name="Title 1"/>
          <p:cNvSpPr>
            <a:spLocks noGrp="1"/>
          </p:cNvSpPr>
          <p:nvPr>
            <p:ph type="title"/>
          </p:nvPr>
        </p:nvSpPr>
        <p:spPr>
          <a:xfrm>
            <a:off x="35496" y="-99392"/>
            <a:ext cx="9036496" cy="864096"/>
          </a:xfrm>
        </p:spPr>
        <p:txBody>
          <a:bodyPr>
            <a:normAutofit/>
          </a:bodyPr>
          <a:lstStyle/>
          <a:p>
            <a:r>
              <a:rPr lang="en-CA" dirty="0" smtClean="0"/>
              <a:t>The Language of the 99%</a:t>
            </a:r>
            <a:endParaRPr lang="en-CA" dirty="0"/>
          </a:p>
        </p:txBody>
      </p:sp>
      <p:sp>
        <p:nvSpPr>
          <p:cNvPr id="10"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solidFill>
                  <a:schemeClr val="bg1"/>
                </a:solidFill>
              </a:rPr>
              <a:t>10</a:t>
            </a:r>
            <a:endParaRPr lang="en-CA" sz="1600" dirty="0">
              <a:solidFill>
                <a:schemeClr val="bg1"/>
              </a:solidFill>
            </a:endParaRPr>
          </a:p>
        </p:txBody>
      </p:sp>
    </p:spTree>
    <p:extLst>
      <p:ext uri="{BB962C8B-B14F-4D97-AF65-F5344CB8AC3E}">
        <p14:creationId xmlns:p14="http://schemas.microsoft.com/office/powerpoint/2010/main" val="273375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 66"/>
          <p:cNvGraphicFramePr>
            <a:graphicFrameLocks noGrp="1"/>
          </p:cNvGraphicFramePr>
          <p:nvPr>
            <p:extLst>
              <p:ext uri="{D42A27DB-BD31-4B8C-83A1-F6EECF244321}">
                <p14:modId xmlns:p14="http://schemas.microsoft.com/office/powerpoint/2010/main" val="603955592"/>
              </p:ext>
            </p:extLst>
          </p:nvPr>
        </p:nvGraphicFramePr>
        <p:xfrm>
          <a:off x="899592" y="1170196"/>
          <a:ext cx="7045701" cy="1112520"/>
        </p:xfrm>
        <a:graphic>
          <a:graphicData uri="http://schemas.openxmlformats.org/drawingml/2006/table">
            <a:tbl>
              <a:tblPr firstRow="1" bandRow="1">
                <a:tableStyleId>{5940675A-B579-460E-94D1-54222C63F5DA}</a:tableStyleId>
              </a:tblPr>
              <a:tblGrid>
                <a:gridCol w="1525421"/>
                <a:gridCol w="2746464"/>
                <a:gridCol w="2773816"/>
              </a:tblGrid>
              <a:tr h="370840">
                <a:tc>
                  <a:txBody>
                    <a:bodyPr/>
                    <a:lstStyle/>
                    <a:p>
                      <a:endParaRPr lang="en-CA" sz="1800" dirty="0"/>
                    </a:p>
                  </a:txBody>
                  <a:tcPr/>
                </a:tc>
                <a:tc>
                  <a:txBody>
                    <a:bodyPr/>
                    <a:lstStyle/>
                    <a:p>
                      <a:pPr algn="ctr"/>
                      <a:r>
                        <a:rPr lang="en-CA" sz="1800" dirty="0" smtClean="0"/>
                        <a:t>1 %</a:t>
                      </a:r>
                      <a:endParaRPr lang="en-CA" sz="1800" dirty="0"/>
                    </a:p>
                  </a:txBody>
                  <a:tcPr/>
                </a:tc>
                <a:tc>
                  <a:txBody>
                    <a:bodyPr/>
                    <a:lstStyle/>
                    <a:p>
                      <a:pPr algn="ctr"/>
                      <a:r>
                        <a:rPr lang="en-CA" sz="1800" dirty="0" smtClean="0"/>
                        <a:t>99% (COMMONS)</a:t>
                      </a:r>
                      <a:endParaRPr lang="en-CA" sz="1800" dirty="0"/>
                    </a:p>
                  </a:txBody>
                  <a:tcPr/>
                </a:tc>
              </a:tr>
              <a:tr h="370840">
                <a:tc>
                  <a:txBody>
                    <a:bodyPr/>
                    <a:lstStyle/>
                    <a:p>
                      <a:r>
                        <a:rPr lang="en-CA" sz="1800" dirty="0" smtClean="0"/>
                        <a:t>STRENGTHS</a:t>
                      </a:r>
                      <a:endParaRPr lang="en-CA" sz="1800" dirty="0"/>
                    </a:p>
                  </a:txBody>
                  <a:tcPr/>
                </a:tc>
                <a:tc>
                  <a:txBody>
                    <a:bodyPr/>
                    <a:lstStyle/>
                    <a:p>
                      <a:r>
                        <a:rPr lang="en-CA" sz="1800" dirty="0" smtClean="0"/>
                        <a:t>Financial capital </a:t>
                      </a:r>
                      <a:endParaRPr lang="en-CA" sz="1800" dirty="0"/>
                    </a:p>
                  </a:txBody>
                  <a:tcPr/>
                </a:tc>
                <a:tc>
                  <a:txBody>
                    <a:bodyPr/>
                    <a:lstStyle/>
                    <a:p>
                      <a:r>
                        <a:rPr lang="en-CA" sz="1800" b="1" dirty="0" smtClean="0">
                          <a:solidFill>
                            <a:srgbClr val="00B050"/>
                          </a:solidFill>
                        </a:rPr>
                        <a:t>Human capital</a:t>
                      </a:r>
                      <a:endParaRPr lang="en-CA" sz="1800" b="1" dirty="0">
                        <a:solidFill>
                          <a:srgbClr val="00B050"/>
                        </a:solidFill>
                      </a:endParaRPr>
                    </a:p>
                  </a:txBody>
                  <a:tcPr/>
                </a:tc>
              </a:tr>
              <a:tr h="370840">
                <a:tc>
                  <a:txBody>
                    <a:bodyPr/>
                    <a:lstStyle/>
                    <a:p>
                      <a:r>
                        <a:rPr lang="en-CA" sz="1800" dirty="0" smtClean="0"/>
                        <a:t>WEAKNESSES</a:t>
                      </a:r>
                      <a:endParaRPr lang="en-CA" sz="1800" dirty="0"/>
                    </a:p>
                  </a:txBody>
                  <a:tcPr/>
                </a:tc>
                <a:tc>
                  <a:txBody>
                    <a:bodyPr/>
                    <a:lstStyle/>
                    <a:p>
                      <a:r>
                        <a:rPr lang="en-CA" sz="1800" dirty="0" smtClean="0"/>
                        <a:t>Human capital</a:t>
                      </a:r>
                      <a:endParaRPr lang="en-CA" sz="1800" dirty="0"/>
                    </a:p>
                  </a:txBody>
                  <a:tcPr/>
                </a:tc>
                <a:tc>
                  <a:txBody>
                    <a:bodyPr/>
                    <a:lstStyle/>
                    <a:p>
                      <a:r>
                        <a:rPr lang="en-CA" sz="1800" dirty="0" smtClean="0"/>
                        <a:t>Financial</a:t>
                      </a:r>
                      <a:r>
                        <a:rPr lang="en-CA" sz="1800" baseline="0" dirty="0" smtClean="0"/>
                        <a:t> capital</a:t>
                      </a:r>
                      <a:endParaRPr lang="en-CA" sz="1800" dirty="0"/>
                    </a:p>
                  </a:txBody>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4285754211"/>
              </p:ext>
            </p:extLst>
          </p:nvPr>
        </p:nvGraphicFramePr>
        <p:xfrm>
          <a:off x="971600" y="2780928"/>
          <a:ext cx="6851453" cy="1752600"/>
        </p:xfrm>
        <a:graphic>
          <a:graphicData uri="http://schemas.openxmlformats.org/drawingml/2006/table">
            <a:tbl>
              <a:tblPr firstRow="1" bandRow="1">
                <a:tableStyleId>{5940675A-B579-460E-94D1-54222C63F5DA}</a:tableStyleId>
              </a:tblPr>
              <a:tblGrid>
                <a:gridCol w="1584176"/>
                <a:gridCol w="1616581"/>
                <a:gridCol w="1825348"/>
                <a:gridCol w="1825348"/>
              </a:tblGrid>
              <a:tr h="226825">
                <a:tc>
                  <a:txBody>
                    <a:bodyPr/>
                    <a:lstStyle/>
                    <a:p>
                      <a:endParaRPr lang="en-CA" sz="1800" dirty="0"/>
                    </a:p>
                  </a:txBody>
                  <a:tcPr/>
                </a:tc>
                <a:tc>
                  <a:txBody>
                    <a:bodyPr/>
                    <a:lstStyle/>
                    <a:p>
                      <a:pPr algn="ctr"/>
                      <a:r>
                        <a:rPr lang="en-CA" sz="1800" dirty="0" smtClean="0"/>
                        <a:t>INVESTMENT</a:t>
                      </a:r>
                      <a:r>
                        <a:rPr lang="en-CA" sz="1800" baseline="0" dirty="0" smtClean="0"/>
                        <a:t> STRATEGY</a:t>
                      </a:r>
                      <a:endParaRPr lang="en-CA" sz="1800" dirty="0"/>
                    </a:p>
                  </a:txBody>
                  <a:tcPr/>
                </a:tc>
                <a:tc>
                  <a:txBody>
                    <a:bodyPr/>
                    <a:lstStyle/>
                    <a:p>
                      <a:pPr algn="ctr"/>
                      <a:r>
                        <a:rPr lang="en-CA" sz="1800" dirty="0" smtClean="0"/>
                        <a:t>LEVERAGING</a:t>
                      </a:r>
                      <a:endParaRPr lang="en-CA" sz="1800" dirty="0"/>
                    </a:p>
                  </a:txBody>
                  <a:tcPr/>
                </a:tc>
                <a:tc>
                  <a:txBody>
                    <a:bodyPr/>
                    <a:lstStyle/>
                    <a:p>
                      <a:pPr algn="ctr"/>
                      <a:r>
                        <a:rPr lang="en-CA" sz="1800" dirty="0" smtClean="0"/>
                        <a:t>COMMONS</a:t>
                      </a:r>
                      <a:r>
                        <a:rPr lang="en-CA" sz="1800" baseline="0" dirty="0" smtClean="0"/>
                        <a:t> </a:t>
                      </a:r>
                      <a:endParaRPr lang="en-CA" sz="1800" dirty="0"/>
                    </a:p>
                  </a:txBody>
                  <a:tcPr/>
                </a:tc>
              </a:tr>
              <a:tr h="370840">
                <a:tc>
                  <a:txBody>
                    <a:bodyPr/>
                    <a:lstStyle/>
                    <a:p>
                      <a:r>
                        <a:rPr lang="en-CA" sz="1800" dirty="0" smtClean="0">
                          <a:solidFill>
                            <a:srgbClr val="FF0000"/>
                          </a:solidFill>
                        </a:rPr>
                        <a:t>Traditional</a:t>
                      </a:r>
                      <a:endParaRPr lang="en-CA" sz="1800" dirty="0">
                        <a:solidFill>
                          <a:srgbClr val="FF0000"/>
                        </a:solidFill>
                      </a:endParaRPr>
                    </a:p>
                  </a:txBody>
                  <a:tcPr/>
                </a:tc>
                <a:tc>
                  <a:txBody>
                    <a:bodyPr/>
                    <a:lstStyle/>
                    <a:p>
                      <a:r>
                        <a:rPr lang="en-CA" sz="1800" dirty="0" smtClean="0">
                          <a:solidFill>
                            <a:srgbClr val="FF0000"/>
                          </a:solidFill>
                        </a:rPr>
                        <a:t>Go to 1%</a:t>
                      </a:r>
                      <a:endParaRPr lang="en-CA" sz="1800" dirty="0">
                        <a:solidFill>
                          <a:srgbClr val="FF0000"/>
                        </a:solidFill>
                      </a:endParaRPr>
                    </a:p>
                  </a:txBody>
                  <a:tcPr/>
                </a:tc>
                <a:tc>
                  <a:txBody>
                    <a:bodyPr/>
                    <a:lstStyle/>
                    <a:p>
                      <a:r>
                        <a:rPr lang="en-CA" sz="1800" dirty="0" smtClean="0">
                          <a:solidFill>
                            <a:srgbClr val="FF0000"/>
                          </a:solidFill>
                        </a:rPr>
                        <a:t>Financial</a:t>
                      </a:r>
                      <a:r>
                        <a:rPr lang="en-CA" sz="1800" baseline="0" dirty="0" smtClean="0">
                          <a:solidFill>
                            <a:srgbClr val="FF0000"/>
                          </a:solidFill>
                        </a:rPr>
                        <a:t> capital</a:t>
                      </a:r>
                      <a:endParaRPr lang="en-CA" sz="1800" dirty="0">
                        <a:solidFill>
                          <a:srgbClr val="FF0000"/>
                        </a:solidFill>
                      </a:endParaRPr>
                    </a:p>
                  </a:txBody>
                  <a:tcPr/>
                </a:tc>
                <a:tc>
                  <a:txBody>
                    <a:bodyPr/>
                    <a:lstStyle/>
                    <a:p>
                      <a:r>
                        <a:rPr lang="en-CA" sz="1800" dirty="0" smtClean="0">
                          <a:solidFill>
                            <a:srgbClr val="FF0000"/>
                          </a:solidFill>
                        </a:rPr>
                        <a:t>Weakness</a:t>
                      </a:r>
                      <a:endParaRPr lang="en-CA" sz="1800" dirty="0">
                        <a:solidFill>
                          <a:srgbClr val="FF0000"/>
                        </a:solidFill>
                      </a:endParaRPr>
                    </a:p>
                  </a:txBody>
                  <a:tcPr/>
                </a:tc>
              </a:tr>
              <a:tr h="370840">
                <a:tc>
                  <a:txBody>
                    <a:bodyPr/>
                    <a:lstStyle/>
                    <a:p>
                      <a:r>
                        <a:rPr lang="en-CA" sz="1800" b="0" dirty="0" smtClean="0">
                          <a:solidFill>
                            <a:schemeClr val="tx1"/>
                          </a:solidFill>
                        </a:rPr>
                        <a:t>Crowdfunding</a:t>
                      </a:r>
                      <a:endParaRPr lang="en-CA" sz="1800" b="0" dirty="0">
                        <a:solidFill>
                          <a:schemeClr val="tx1"/>
                        </a:solidFill>
                      </a:endParaRPr>
                    </a:p>
                  </a:txBody>
                  <a:tcPr/>
                </a:tc>
                <a:tc>
                  <a:txBody>
                    <a:bodyPr/>
                    <a:lstStyle/>
                    <a:p>
                      <a:r>
                        <a:rPr lang="en-CA" sz="1800" b="0" dirty="0" smtClean="0">
                          <a:solidFill>
                            <a:schemeClr val="tx1"/>
                          </a:solidFill>
                        </a:rPr>
                        <a:t>Go to everyone</a:t>
                      </a:r>
                      <a:endParaRPr lang="en-CA" sz="1800" b="0" dirty="0">
                        <a:solidFill>
                          <a:schemeClr val="tx1"/>
                        </a:solidFill>
                      </a:endParaRPr>
                    </a:p>
                  </a:txBody>
                  <a:tcPr/>
                </a:tc>
                <a:tc>
                  <a:txBody>
                    <a:bodyPr/>
                    <a:lstStyle/>
                    <a:p>
                      <a:r>
                        <a:rPr lang="en-CA" sz="1800" b="0" dirty="0" smtClean="0">
                          <a:solidFill>
                            <a:srgbClr val="FF0000"/>
                          </a:solidFill>
                        </a:rPr>
                        <a:t>Financial capital</a:t>
                      </a:r>
                      <a:endParaRPr lang="en-CA" sz="1800" b="0" dirty="0">
                        <a:solidFill>
                          <a:srgbClr val="FF0000"/>
                        </a:solidFill>
                      </a:endParaRPr>
                    </a:p>
                  </a:txBody>
                  <a:tcPr/>
                </a:tc>
                <a:tc>
                  <a:txBody>
                    <a:bodyPr/>
                    <a:lstStyle/>
                    <a:p>
                      <a:r>
                        <a:rPr lang="en-CA" sz="1800" b="0" dirty="0" smtClean="0">
                          <a:solidFill>
                            <a:srgbClr val="FF0000"/>
                          </a:solidFill>
                        </a:rPr>
                        <a:t>Weakness</a:t>
                      </a:r>
                      <a:endParaRPr lang="en-CA" sz="1800" b="0" dirty="0">
                        <a:solidFill>
                          <a:srgbClr val="FF0000"/>
                        </a:solidFill>
                      </a:endParaRPr>
                    </a:p>
                  </a:txBody>
                  <a:tcPr/>
                </a:tc>
              </a:tr>
              <a:tr h="370840">
                <a:tc>
                  <a:txBody>
                    <a:bodyPr/>
                    <a:lstStyle/>
                    <a:p>
                      <a:r>
                        <a:rPr lang="en-CA" sz="1800" b="1" dirty="0" err="1" smtClean="0">
                          <a:solidFill>
                            <a:srgbClr val="00B050"/>
                          </a:solidFill>
                        </a:rPr>
                        <a:t>WEconomy</a:t>
                      </a:r>
                      <a:endParaRPr lang="en-CA" sz="1800" b="1" dirty="0">
                        <a:solidFill>
                          <a:srgbClr val="00B050"/>
                        </a:solidFill>
                      </a:endParaRPr>
                    </a:p>
                  </a:txBody>
                  <a:tcPr/>
                </a:tc>
                <a:tc>
                  <a:txBody>
                    <a:bodyPr/>
                    <a:lstStyle/>
                    <a:p>
                      <a:r>
                        <a:rPr lang="en-CA" sz="1800" b="1" dirty="0" smtClean="0">
                          <a:solidFill>
                            <a:srgbClr val="00B050"/>
                          </a:solidFill>
                        </a:rPr>
                        <a:t>Go to 99%</a:t>
                      </a:r>
                      <a:endParaRPr lang="en-CA" sz="1800" b="1" dirty="0">
                        <a:solidFill>
                          <a:srgbClr val="00B050"/>
                        </a:solidFill>
                      </a:endParaRPr>
                    </a:p>
                  </a:txBody>
                  <a:tcPr/>
                </a:tc>
                <a:tc>
                  <a:txBody>
                    <a:bodyPr/>
                    <a:lstStyle/>
                    <a:p>
                      <a:r>
                        <a:rPr lang="en-CA" sz="1800" b="1" dirty="0" smtClean="0">
                          <a:solidFill>
                            <a:srgbClr val="00B050"/>
                          </a:solidFill>
                        </a:rPr>
                        <a:t>Human capital</a:t>
                      </a:r>
                      <a:endParaRPr lang="en-CA" sz="1800" b="1" dirty="0">
                        <a:solidFill>
                          <a:srgbClr val="00B050"/>
                        </a:solidFill>
                      </a:endParaRPr>
                    </a:p>
                  </a:txBody>
                  <a:tcPr/>
                </a:tc>
                <a:tc>
                  <a:txBody>
                    <a:bodyPr/>
                    <a:lstStyle/>
                    <a:p>
                      <a:r>
                        <a:rPr lang="en-CA" sz="1800" b="1" dirty="0" smtClean="0">
                          <a:solidFill>
                            <a:srgbClr val="00B050"/>
                          </a:solidFill>
                        </a:rPr>
                        <a:t>Strength</a:t>
                      </a:r>
                      <a:endParaRPr lang="en-CA" sz="1800" b="1" dirty="0">
                        <a:solidFill>
                          <a:srgbClr val="00B050"/>
                        </a:solidFill>
                      </a:endParaRPr>
                    </a:p>
                  </a:txBody>
                  <a:tcPr/>
                </a:tc>
              </a:tr>
            </a:tbl>
          </a:graphicData>
        </a:graphic>
      </p:graphicFrame>
      <p:sp>
        <p:nvSpPr>
          <p:cNvPr id="7" name="Title 1"/>
          <p:cNvSpPr txBox="1">
            <a:spLocks/>
          </p:cNvSpPr>
          <p:nvPr/>
        </p:nvSpPr>
        <p:spPr>
          <a:xfrm>
            <a:off x="755576" y="0"/>
            <a:ext cx="7772400"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WHERE IS THE STRENGTH OF THE 99%?</a:t>
            </a:r>
          </a:p>
        </p:txBody>
      </p:sp>
      <p:sp>
        <p:nvSpPr>
          <p:cNvPr id="8" name="TextBox 7"/>
          <p:cNvSpPr txBox="1"/>
          <p:nvPr/>
        </p:nvSpPr>
        <p:spPr>
          <a:xfrm>
            <a:off x="107504" y="5301208"/>
            <a:ext cx="8712968" cy="523220"/>
          </a:xfrm>
          <a:prstGeom prst="rect">
            <a:avLst/>
          </a:prstGeom>
          <a:noFill/>
        </p:spPr>
        <p:txBody>
          <a:bodyPr wrap="square" rtlCol="0">
            <a:spAutoFit/>
          </a:bodyPr>
          <a:lstStyle/>
          <a:p>
            <a:pPr algn="ctr"/>
            <a:r>
              <a:rPr lang="en-CA" sz="2800" b="1" dirty="0" smtClean="0"/>
              <a:t>M</a:t>
            </a:r>
            <a:r>
              <a:rPr lang="en-CA" sz="2800" dirty="0" smtClean="0"/>
              <a:t>assive </a:t>
            </a:r>
            <a:r>
              <a:rPr lang="en-CA" sz="2800" b="1" dirty="0" smtClean="0"/>
              <a:t>O</a:t>
            </a:r>
            <a:r>
              <a:rPr lang="en-CA" sz="2800" dirty="0" smtClean="0"/>
              <a:t>pen </a:t>
            </a:r>
            <a:r>
              <a:rPr lang="en-CA" sz="2800" b="1" dirty="0" smtClean="0"/>
              <a:t>O</a:t>
            </a:r>
            <a:r>
              <a:rPr lang="en-CA" sz="2800" dirty="0" smtClean="0"/>
              <a:t>nline </a:t>
            </a:r>
            <a:r>
              <a:rPr lang="en-CA" sz="2800" b="1" dirty="0" smtClean="0"/>
              <a:t>C</a:t>
            </a:r>
            <a:r>
              <a:rPr lang="en-CA" sz="2800" dirty="0" smtClean="0"/>
              <a:t>itizens </a:t>
            </a:r>
            <a:r>
              <a:rPr lang="en-CA" sz="2800" b="1" dirty="0" smtClean="0"/>
              <a:t>C</a:t>
            </a:r>
            <a:r>
              <a:rPr lang="en-CA" sz="2800" dirty="0" smtClean="0"/>
              <a:t>ollaboration (MOOCC)</a:t>
            </a:r>
            <a:endParaRPr lang="en-CA" sz="2800" dirty="0"/>
          </a:p>
        </p:txBody>
      </p:sp>
      <p:sp>
        <p:nvSpPr>
          <p:cNvPr id="6"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11</a:t>
            </a:r>
            <a:endParaRPr lang="en-CA" sz="1600" dirty="0"/>
          </a:p>
        </p:txBody>
      </p:sp>
    </p:spTree>
    <p:extLst>
      <p:ext uri="{BB962C8B-B14F-4D97-AF65-F5344CB8AC3E}">
        <p14:creationId xmlns:p14="http://schemas.microsoft.com/office/powerpoint/2010/main" val="86908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55576" y="0"/>
            <a:ext cx="7772400" cy="76470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CREATING AN OPEN DESIGN KNOWLEDGE COMMONS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148" y="2060848"/>
            <a:ext cx="3245346" cy="3245346"/>
          </a:xfrm>
          <a:prstGeom prst="rect">
            <a:avLst/>
          </a:prstGeom>
        </p:spPr>
      </p:pic>
      <p:sp>
        <p:nvSpPr>
          <p:cNvPr id="3" name="Right Arrow 2"/>
          <p:cNvSpPr/>
          <p:nvPr/>
        </p:nvSpPr>
        <p:spPr>
          <a:xfrm>
            <a:off x="1887036" y="3431493"/>
            <a:ext cx="1296144" cy="50405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rot="10800000">
            <a:off x="1907704" y="3454857"/>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Arrow 10"/>
          <p:cNvSpPr/>
          <p:nvPr/>
        </p:nvSpPr>
        <p:spPr>
          <a:xfrm rot="5400000">
            <a:off x="3959868" y="1376772"/>
            <a:ext cx="1296144"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Arrow 11"/>
          <p:cNvSpPr/>
          <p:nvPr/>
        </p:nvSpPr>
        <p:spPr>
          <a:xfrm rot="16200000">
            <a:off x="3959868" y="5481228"/>
            <a:ext cx="1296144" cy="50405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Arrow 12"/>
          <p:cNvSpPr/>
          <p:nvPr/>
        </p:nvSpPr>
        <p:spPr>
          <a:xfrm rot="2755446">
            <a:off x="2467563" y="2005676"/>
            <a:ext cx="1296144" cy="50405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Arrow 13"/>
          <p:cNvSpPr/>
          <p:nvPr/>
        </p:nvSpPr>
        <p:spPr>
          <a:xfrm rot="19350532">
            <a:off x="2448030" y="4833155"/>
            <a:ext cx="1296144" cy="50405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ight Arrow 14"/>
          <p:cNvSpPr/>
          <p:nvPr/>
        </p:nvSpPr>
        <p:spPr>
          <a:xfrm rot="8155446">
            <a:off x="5453187" y="2024843"/>
            <a:ext cx="1296144" cy="5040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p:cNvSpPr/>
          <p:nvPr/>
        </p:nvSpPr>
        <p:spPr>
          <a:xfrm rot="13407961">
            <a:off x="5364086" y="4891603"/>
            <a:ext cx="1296144" cy="50405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rot="10800000">
            <a:off x="6012160" y="3431493"/>
            <a:ext cx="1296144" cy="50405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a:off x="6012160" y="3454857"/>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ight Arrow 18"/>
          <p:cNvSpPr/>
          <p:nvPr/>
        </p:nvSpPr>
        <p:spPr>
          <a:xfrm rot="16200000">
            <a:off x="3959868" y="1376772"/>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rot="5400000">
            <a:off x="3959868" y="5481228"/>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ight Arrow 20"/>
          <p:cNvSpPr/>
          <p:nvPr/>
        </p:nvSpPr>
        <p:spPr>
          <a:xfrm rot="13500000">
            <a:off x="2467563" y="2005676"/>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ight Arrow 21"/>
          <p:cNvSpPr/>
          <p:nvPr/>
        </p:nvSpPr>
        <p:spPr>
          <a:xfrm rot="8404077">
            <a:off x="2448030" y="4833155"/>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rot="18900000">
            <a:off x="5453187" y="2024843"/>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2700000">
            <a:off x="5364086" y="4891603"/>
            <a:ext cx="1296144" cy="50405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12</a:t>
            </a:r>
            <a:endParaRPr lang="en-CA" sz="1600" dirty="0"/>
          </a:p>
        </p:txBody>
      </p:sp>
    </p:spTree>
    <p:extLst>
      <p:ext uri="{BB962C8B-B14F-4D97-AF65-F5344CB8AC3E}">
        <p14:creationId xmlns:p14="http://schemas.microsoft.com/office/powerpoint/2010/main" val="2855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5"/>
                                        </p:tgtEl>
                                      </p:cBhvr>
                                    </p:animEffect>
                                    <p:set>
                                      <p:cBhvr>
                                        <p:cTn id="10" dur="1" fill="hold">
                                          <p:stCondLst>
                                            <p:cond delay="9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6"/>
                                        </p:tgtEl>
                                      </p:cBhvr>
                                    </p:animEffect>
                                    <p:set>
                                      <p:cBhvr>
                                        <p:cTn id="28" dur="1" fill="hold">
                                          <p:stCondLst>
                                            <p:cond delay="999"/>
                                          </p:stCondLst>
                                        </p:cTn>
                                        <p:tgtEl>
                                          <p:spTgt spid="16"/>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0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0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0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Isosceles Triangle 96"/>
          <p:cNvSpPr/>
          <p:nvPr/>
        </p:nvSpPr>
        <p:spPr>
          <a:xfrm>
            <a:off x="3298919" y="1822639"/>
            <a:ext cx="2579992" cy="22579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TextBox 86"/>
          <p:cNvSpPr txBox="1"/>
          <p:nvPr/>
        </p:nvSpPr>
        <p:spPr>
          <a:xfrm>
            <a:off x="1717043" y="4474817"/>
            <a:ext cx="1949796" cy="369332"/>
          </a:xfrm>
          <a:prstGeom prst="rect">
            <a:avLst/>
          </a:prstGeom>
          <a:noFill/>
        </p:spPr>
        <p:txBody>
          <a:bodyPr wrap="square" rtlCol="0">
            <a:spAutoFit/>
          </a:bodyPr>
          <a:lstStyle/>
          <a:p>
            <a:pPr algn="ctr"/>
            <a:r>
              <a:rPr lang="en-CA" b="1" dirty="0" smtClean="0"/>
              <a:t>INNOVATION</a:t>
            </a:r>
            <a:endParaRPr lang="en-CA" b="1" dirty="0"/>
          </a:p>
        </p:txBody>
      </p:sp>
      <p:sp>
        <p:nvSpPr>
          <p:cNvPr id="88" name="TextBox 87"/>
          <p:cNvSpPr txBox="1"/>
          <p:nvPr/>
        </p:nvSpPr>
        <p:spPr>
          <a:xfrm>
            <a:off x="6147574" y="4304129"/>
            <a:ext cx="1598632" cy="646331"/>
          </a:xfrm>
          <a:prstGeom prst="rect">
            <a:avLst/>
          </a:prstGeom>
          <a:noFill/>
        </p:spPr>
        <p:txBody>
          <a:bodyPr wrap="square" rtlCol="0">
            <a:spAutoFit/>
          </a:bodyPr>
          <a:lstStyle/>
          <a:p>
            <a:pPr algn="ctr"/>
            <a:r>
              <a:rPr lang="en-CA" b="1" dirty="0" smtClean="0"/>
              <a:t>FINANCIAL CAPITAL</a:t>
            </a:r>
            <a:endParaRPr lang="en-CA" b="1" dirty="0"/>
          </a:p>
        </p:txBody>
      </p:sp>
      <p:sp>
        <p:nvSpPr>
          <p:cNvPr id="89" name="TextBox 88"/>
          <p:cNvSpPr txBox="1"/>
          <p:nvPr/>
        </p:nvSpPr>
        <p:spPr>
          <a:xfrm>
            <a:off x="3548836" y="1268760"/>
            <a:ext cx="2080158" cy="369332"/>
          </a:xfrm>
          <a:prstGeom prst="rect">
            <a:avLst/>
          </a:prstGeom>
          <a:noFill/>
        </p:spPr>
        <p:txBody>
          <a:bodyPr wrap="square" rtlCol="0">
            <a:spAutoFit/>
          </a:bodyPr>
          <a:lstStyle/>
          <a:p>
            <a:pPr algn="ctr"/>
            <a:r>
              <a:rPr lang="en-CA" b="1" dirty="0" smtClean="0"/>
              <a:t>HUMAN  CAPITAL</a:t>
            </a:r>
            <a:endParaRPr lang="en-CA" b="1" dirty="0"/>
          </a:p>
        </p:txBody>
      </p:sp>
      <p:cxnSp>
        <p:nvCxnSpPr>
          <p:cNvPr id="90" name="Straight Arrow Connector 89"/>
          <p:cNvCxnSpPr>
            <a:stCxn id="87" idx="3"/>
            <a:endCxn id="88" idx="1"/>
          </p:cNvCxnSpPr>
          <p:nvPr/>
        </p:nvCxnSpPr>
        <p:spPr>
          <a:xfrm flipV="1">
            <a:off x="3666839" y="4627295"/>
            <a:ext cx="2480735" cy="32188"/>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4913599" y="1700808"/>
            <a:ext cx="1530609" cy="2379731"/>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866327" y="5051389"/>
            <a:ext cx="7389344" cy="400110"/>
          </a:xfrm>
          <a:prstGeom prst="rect">
            <a:avLst/>
          </a:prstGeom>
          <a:noFill/>
        </p:spPr>
        <p:txBody>
          <a:bodyPr wrap="square" rtlCol="0">
            <a:spAutoFit/>
          </a:bodyPr>
          <a:lstStyle/>
          <a:p>
            <a:pPr algn="ctr"/>
            <a:r>
              <a:rPr lang="en-CA" sz="2000" b="1" dirty="0" smtClean="0">
                <a:solidFill>
                  <a:srgbClr val="FF0000"/>
                </a:solidFill>
              </a:rPr>
              <a:t>CURRENT </a:t>
            </a:r>
            <a:r>
              <a:rPr lang="en-CA" sz="2000" b="1" dirty="0" err="1" smtClean="0">
                <a:solidFill>
                  <a:srgbClr val="FF0000"/>
                </a:solidFill>
              </a:rPr>
              <a:t>MEconomy</a:t>
            </a:r>
            <a:r>
              <a:rPr lang="en-CA" sz="2000" b="1" dirty="0" smtClean="0">
                <a:solidFill>
                  <a:srgbClr val="FF0000"/>
                </a:solidFill>
              </a:rPr>
              <a:t>  FLOW</a:t>
            </a:r>
            <a:endParaRPr lang="en-CA" sz="2000" b="1" dirty="0">
              <a:solidFill>
                <a:srgbClr val="FF0000"/>
              </a:solidFill>
            </a:endParaRPr>
          </a:p>
        </p:txBody>
      </p:sp>
      <p:cxnSp>
        <p:nvCxnSpPr>
          <p:cNvPr id="43" name="Straight Arrow Connector 42"/>
          <p:cNvCxnSpPr/>
          <p:nvPr/>
        </p:nvCxnSpPr>
        <p:spPr>
          <a:xfrm flipV="1">
            <a:off x="2704726" y="1700808"/>
            <a:ext cx="1526238" cy="2379731"/>
          </a:xfrm>
          <a:prstGeom prst="straightConnector1">
            <a:avLst/>
          </a:prstGeom>
          <a:ln w="2540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11319" y="5085184"/>
            <a:ext cx="3942128" cy="400110"/>
          </a:xfrm>
          <a:prstGeom prst="rect">
            <a:avLst/>
          </a:prstGeom>
          <a:noFill/>
        </p:spPr>
        <p:txBody>
          <a:bodyPr wrap="square" rtlCol="0">
            <a:spAutoFit/>
          </a:bodyPr>
          <a:lstStyle/>
          <a:p>
            <a:pPr algn="ctr"/>
            <a:r>
              <a:rPr lang="en-CA" sz="2000" b="1" dirty="0" smtClean="0">
                <a:solidFill>
                  <a:srgbClr val="00B050"/>
                </a:solidFill>
              </a:rPr>
              <a:t>NEW </a:t>
            </a:r>
            <a:r>
              <a:rPr lang="en-CA" sz="2000" b="1" dirty="0" err="1" smtClean="0">
                <a:solidFill>
                  <a:srgbClr val="00B050"/>
                </a:solidFill>
              </a:rPr>
              <a:t>WEconomy</a:t>
            </a:r>
            <a:r>
              <a:rPr lang="en-CA" sz="2000" b="1" dirty="0" smtClean="0">
                <a:solidFill>
                  <a:srgbClr val="00B050"/>
                </a:solidFill>
              </a:rPr>
              <a:t>  FLOW</a:t>
            </a:r>
            <a:endParaRPr lang="en-CA" sz="2000" b="1" dirty="0">
              <a:solidFill>
                <a:srgbClr val="00B050"/>
              </a:solidFill>
            </a:endParaRPr>
          </a:p>
        </p:txBody>
      </p:sp>
      <p:sp>
        <p:nvSpPr>
          <p:cNvPr id="45" name="TextBox 44"/>
          <p:cNvSpPr txBox="1"/>
          <p:nvPr/>
        </p:nvSpPr>
        <p:spPr>
          <a:xfrm>
            <a:off x="1717043" y="1822639"/>
            <a:ext cx="1728817" cy="1323439"/>
          </a:xfrm>
          <a:prstGeom prst="rect">
            <a:avLst/>
          </a:prstGeom>
          <a:noFill/>
        </p:spPr>
        <p:txBody>
          <a:bodyPr wrap="square" rtlCol="0">
            <a:spAutoFit/>
          </a:bodyPr>
          <a:lstStyle/>
          <a:p>
            <a:pPr algn="ctr"/>
            <a:r>
              <a:rPr lang="en-CA" sz="2000" b="1" dirty="0" smtClean="0">
                <a:solidFill>
                  <a:srgbClr val="00B050"/>
                </a:solidFill>
                <a:cs typeface="MV Boli" panose="02000500030200090000" pitchFamily="2" charset="0"/>
              </a:rPr>
              <a:t>MOOCC</a:t>
            </a:r>
          </a:p>
          <a:p>
            <a:pPr algn="ctr"/>
            <a:r>
              <a:rPr lang="en-CA" sz="2000" b="1" dirty="0" smtClean="0">
                <a:solidFill>
                  <a:srgbClr val="00B050"/>
                </a:solidFill>
                <a:cs typeface="MV Boli" panose="02000500030200090000" pitchFamily="2" charset="0"/>
              </a:rPr>
              <a:t>BYPASS FINANCIAL CAPITAL</a:t>
            </a:r>
            <a:endParaRPr lang="en-CA" sz="2000" b="1" dirty="0">
              <a:solidFill>
                <a:srgbClr val="00B050"/>
              </a:solidFill>
              <a:cs typeface="MV Boli" panose="02000500030200090000" pitchFamily="2" charset="0"/>
            </a:endParaRPr>
          </a:p>
        </p:txBody>
      </p:sp>
      <p:sp>
        <p:nvSpPr>
          <p:cNvPr id="20" name="TextBox 19"/>
          <p:cNvSpPr txBox="1"/>
          <p:nvPr/>
        </p:nvSpPr>
        <p:spPr>
          <a:xfrm>
            <a:off x="179511" y="125135"/>
            <a:ext cx="8818809" cy="523220"/>
          </a:xfrm>
          <a:prstGeom prst="rect">
            <a:avLst/>
          </a:prstGeom>
          <a:noFill/>
        </p:spPr>
        <p:txBody>
          <a:bodyPr wrap="square" rtlCol="0">
            <a:spAutoFit/>
          </a:bodyPr>
          <a:lstStyle/>
          <a:p>
            <a:pPr algn="ctr"/>
            <a:r>
              <a:rPr lang="en-CA" sz="2800" dirty="0" smtClean="0"/>
              <a:t>MOOCC is DISRUPTIVE</a:t>
            </a:r>
          </a:p>
        </p:txBody>
      </p:sp>
      <p:sp>
        <p:nvSpPr>
          <p:cNvPr id="14"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13</a:t>
            </a:r>
            <a:endParaRPr lang="en-CA" sz="1600" dirty="0"/>
          </a:p>
        </p:txBody>
      </p:sp>
    </p:spTree>
    <p:extLst>
      <p:ext uri="{BB962C8B-B14F-4D97-AF65-F5344CB8AC3E}">
        <p14:creationId xmlns:p14="http://schemas.microsoft.com/office/powerpoint/2010/main" val="36523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100"/>
                                  </p:stCondLst>
                                  <p:childTnLst>
                                    <p:animEffect transition="out" filter="fade">
                                      <p:cBhvr>
                                        <p:cTn id="6" dur="1000"/>
                                        <p:tgtEl>
                                          <p:spTgt spid="96"/>
                                        </p:tgtEl>
                                      </p:cBhvr>
                                    </p:animEffect>
                                    <p:set>
                                      <p:cBhvr>
                                        <p:cTn id="7" dur="1" fill="hold">
                                          <p:stCondLst>
                                            <p:cond delay="999"/>
                                          </p:stCondLst>
                                        </p:cTn>
                                        <p:tgtEl>
                                          <p:spTgt spid="96"/>
                                        </p:tgtEl>
                                        <p:attrNameLst>
                                          <p:attrName>style.visibility</p:attrName>
                                        </p:attrNameLst>
                                      </p:cBhvr>
                                      <p:to>
                                        <p:strVal val="hidden"/>
                                      </p:to>
                                    </p:set>
                                  </p:childTnLst>
                                </p:cTn>
                              </p:par>
                              <p:par>
                                <p:cTn id="8" presetID="10" presetClass="exit" presetSubtype="0" fill="hold" nodeType="withEffect">
                                  <p:stCondLst>
                                    <p:cond delay="2100"/>
                                  </p:stCondLst>
                                  <p:childTnLst>
                                    <p:animEffect transition="out" filter="fade">
                                      <p:cBhvr>
                                        <p:cTn id="9" dur="1000"/>
                                        <p:tgtEl>
                                          <p:spTgt spid="90"/>
                                        </p:tgtEl>
                                      </p:cBhvr>
                                    </p:animEffect>
                                    <p:set>
                                      <p:cBhvr>
                                        <p:cTn id="10" dur="1" fill="hold">
                                          <p:stCondLst>
                                            <p:cond delay="999"/>
                                          </p:stCondLst>
                                        </p:cTn>
                                        <p:tgtEl>
                                          <p:spTgt spid="90"/>
                                        </p:tgtEl>
                                        <p:attrNameLst>
                                          <p:attrName>style.visibility</p:attrName>
                                        </p:attrNameLst>
                                      </p:cBhvr>
                                      <p:to>
                                        <p:strVal val="hidden"/>
                                      </p:to>
                                    </p:set>
                                  </p:childTnLst>
                                </p:cTn>
                              </p:par>
                              <p:par>
                                <p:cTn id="11" presetID="10" presetClass="exit" presetSubtype="0" fill="hold" nodeType="withEffect">
                                  <p:stCondLst>
                                    <p:cond delay="2100"/>
                                  </p:stCondLst>
                                  <p:childTnLst>
                                    <p:animEffect transition="out" filter="fade">
                                      <p:cBhvr>
                                        <p:cTn id="12" dur="1000"/>
                                        <p:tgtEl>
                                          <p:spTgt spid="93"/>
                                        </p:tgtEl>
                                      </p:cBhvr>
                                    </p:animEffect>
                                    <p:set>
                                      <p:cBhvr>
                                        <p:cTn id="13" dur="1" fill="hold">
                                          <p:stCondLst>
                                            <p:cond delay="999"/>
                                          </p:stCondLst>
                                        </p:cTn>
                                        <p:tgtEl>
                                          <p:spTgt spid="93"/>
                                        </p:tgtEl>
                                        <p:attrNameLst>
                                          <p:attrName>style.visibility</p:attrName>
                                        </p:attrNameLst>
                                      </p:cBhvr>
                                      <p:to>
                                        <p:strVal val="hidden"/>
                                      </p:to>
                                    </p:set>
                                  </p:childTnLst>
                                </p:cTn>
                              </p:par>
                            </p:childTnLst>
                          </p:cTn>
                        </p:par>
                        <p:par>
                          <p:cTn id="14" fill="hold">
                            <p:stCondLst>
                              <p:cond delay="31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1000"/>
                                        <p:tgtEl>
                                          <p:spTgt spid="45"/>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07502" y="44624"/>
            <a:ext cx="6735357" cy="338554"/>
          </a:xfrm>
          <a:prstGeom prst="rect">
            <a:avLst/>
          </a:prstGeom>
          <a:noFill/>
        </p:spPr>
        <p:txBody>
          <a:bodyPr wrap="square" rtlCol="0">
            <a:spAutoFit/>
          </a:bodyPr>
          <a:lstStyle/>
          <a:p>
            <a:r>
              <a:rPr lang="en-CA" sz="1600" b="1" dirty="0" smtClean="0"/>
              <a:t>1. THE ALTRUIST’S DILEMMA: LIVING IN THE COMPETITIVE </a:t>
            </a:r>
            <a:r>
              <a:rPr lang="en-CA" sz="1600" b="1" dirty="0" err="1" smtClean="0"/>
              <a:t>MEconomy</a:t>
            </a:r>
            <a:r>
              <a:rPr lang="en-CA" sz="1600" b="1" dirty="0" smtClean="0"/>
              <a:t> </a:t>
            </a:r>
            <a:endParaRPr lang="en-CA" sz="1600" b="1" dirty="0"/>
          </a:p>
        </p:txBody>
      </p:sp>
      <p:grpSp>
        <p:nvGrpSpPr>
          <p:cNvPr id="8" name="Group 7"/>
          <p:cNvGrpSpPr/>
          <p:nvPr/>
        </p:nvGrpSpPr>
        <p:grpSpPr>
          <a:xfrm>
            <a:off x="3906553" y="2826162"/>
            <a:ext cx="1057803" cy="1665685"/>
            <a:chOff x="3906553" y="2826162"/>
            <a:chExt cx="1057803" cy="166568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278" y="3367345"/>
              <a:ext cx="294705" cy="5411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099" y="2826162"/>
              <a:ext cx="273270" cy="54118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553" y="3100164"/>
              <a:ext cx="273270" cy="54118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462" y="3111383"/>
              <a:ext cx="273270" cy="54118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553" y="3680073"/>
              <a:ext cx="273270" cy="54118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086" y="3669961"/>
              <a:ext cx="273270" cy="54118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278" y="3950664"/>
              <a:ext cx="273270" cy="541183"/>
            </a:xfrm>
            <a:prstGeom prst="rect">
              <a:avLst/>
            </a:prstGeom>
          </p:spPr>
        </p:pic>
      </p:grpSp>
      <p:grpSp>
        <p:nvGrpSpPr>
          <p:cNvPr id="6" name="Group 5"/>
          <p:cNvGrpSpPr/>
          <p:nvPr/>
        </p:nvGrpSpPr>
        <p:grpSpPr>
          <a:xfrm>
            <a:off x="7618653" y="1052736"/>
            <a:ext cx="1057803" cy="1665685"/>
            <a:chOff x="7618653" y="1052736"/>
            <a:chExt cx="1057803" cy="1665685"/>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378" y="1593919"/>
              <a:ext cx="294705" cy="54118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199" y="1052736"/>
              <a:ext cx="273270" cy="54118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653" y="1326738"/>
              <a:ext cx="273270" cy="54118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562" y="1337957"/>
              <a:ext cx="273270" cy="54118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653" y="1906647"/>
              <a:ext cx="273270" cy="54118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186" y="1896535"/>
              <a:ext cx="273270" cy="541183"/>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378" y="2177238"/>
              <a:ext cx="273270" cy="541183"/>
            </a:xfrm>
            <a:prstGeom prst="rect">
              <a:avLst/>
            </a:prstGeom>
          </p:spPr>
        </p:pic>
      </p:grpSp>
      <p:grpSp>
        <p:nvGrpSpPr>
          <p:cNvPr id="7" name="Group 6"/>
          <p:cNvGrpSpPr/>
          <p:nvPr/>
        </p:nvGrpSpPr>
        <p:grpSpPr>
          <a:xfrm>
            <a:off x="5851521" y="1988840"/>
            <a:ext cx="1057803" cy="1665685"/>
            <a:chOff x="5851521" y="1988840"/>
            <a:chExt cx="1057803" cy="1665685"/>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246" y="2530023"/>
              <a:ext cx="294705" cy="54118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67" y="1988840"/>
              <a:ext cx="273270" cy="541183"/>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521" y="2262842"/>
              <a:ext cx="273270" cy="541183"/>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430" y="2274061"/>
              <a:ext cx="273270" cy="541183"/>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521" y="2842751"/>
              <a:ext cx="273270" cy="541183"/>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054" y="2832639"/>
              <a:ext cx="273270" cy="541183"/>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246" y="3113342"/>
              <a:ext cx="273270" cy="541183"/>
            </a:xfrm>
            <a:prstGeom prst="rect">
              <a:avLst/>
            </a:prstGeom>
          </p:spPr>
        </p:pic>
      </p:grpSp>
      <p:grpSp>
        <p:nvGrpSpPr>
          <p:cNvPr id="45" name="Group 44"/>
          <p:cNvGrpSpPr/>
          <p:nvPr/>
        </p:nvGrpSpPr>
        <p:grpSpPr>
          <a:xfrm>
            <a:off x="2423054" y="3954087"/>
            <a:ext cx="1057803" cy="1665685"/>
            <a:chOff x="2423054" y="3954087"/>
            <a:chExt cx="1057803" cy="1665685"/>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779" y="4495270"/>
              <a:ext cx="294705" cy="541185"/>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600" y="3954087"/>
              <a:ext cx="273270" cy="541183"/>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054" y="4228089"/>
              <a:ext cx="273270" cy="54118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963" y="4239308"/>
              <a:ext cx="273270" cy="541183"/>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054" y="4807998"/>
              <a:ext cx="273270" cy="541183"/>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587" y="4797886"/>
              <a:ext cx="273270" cy="541183"/>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779" y="5078589"/>
              <a:ext cx="273270" cy="541183"/>
            </a:xfrm>
            <a:prstGeom prst="rect">
              <a:avLst/>
            </a:prstGeom>
          </p:spPr>
        </p:pic>
      </p:grpSp>
      <p:grpSp>
        <p:nvGrpSpPr>
          <p:cNvPr id="48" name="Group 47"/>
          <p:cNvGrpSpPr/>
          <p:nvPr/>
        </p:nvGrpSpPr>
        <p:grpSpPr>
          <a:xfrm>
            <a:off x="366801" y="5075683"/>
            <a:ext cx="1057803" cy="1665685"/>
            <a:chOff x="366801" y="5075683"/>
            <a:chExt cx="1057803" cy="1665685"/>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26" y="5616866"/>
              <a:ext cx="294705" cy="541185"/>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47" y="5075683"/>
              <a:ext cx="273270" cy="541183"/>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01" y="5349685"/>
              <a:ext cx="273270" cy="541183"/>
            </a:xfrm>
            <a:prstGeom prst="rect">
              <a:avLst/>
            </a:prstGeom>
          </p:spPr>
        </p:pic>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710" y="5360904"/>
              <a:ext cx="273270" cy="541183"/>
            </a:xfrm>
            <a:prstGeom prst="rect">
              <a:avLst/>
            </a:prstGeom>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01" y="5929594"/>
              <a:ext cx="273270" cy="541183"/>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334" y="5919482"/>
              <a:ext cx="273270" cy="541183"/>
            </a:xfrm>
            <a:prstGeom prst="rect">
              <a:avLst/>
            </a:prstGeom>
          </p:spPr>
        </p:pic>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26" y="6200185"/>
              <a:ext cx="273270" cy="541183"/>
            </a:xfrm>
            <a:prstGeom prst="rect">
              <a:avLst/>
            </a:prstGeom>
          </p:spPr>
        </p:pic>
      </p:grpSp>
      <p:grpSp>
        <p:nvGrpSpPr>
          <p:cNvPr id="47" name="Group 46"/>
          <p:cNvGrpSpPr/>
          <p:nvPr/>
        </p:nvGrpSpPr>
        <p:grpSpPr>
          <a:xfrm>
            <a:off x="6898573" y="3474234"/>
            <a:ext cx="1057803" cy="1665685"/>
            <a:chOff x="6898573" y="3474234"/>
            <a:chExt cx="1057803" cy="1665685"/>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298" y="4015417"/>
              <a:ext cx="294705" cy="541185"/>
            </a:xfrm>
            <a:prstGeom prst="rect">
              <a:avLst/>
            </a:prstGeom>
          </p:spPr>
        </p:pic>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119" y="3474234"/>
              <a:ext cx="273270" cy="541183"/>
            </a:xfrm>
            <a:prstGeom prst="rect">
              <a:avLst/>
            </a:prstGeom>
          </p:spPr>
        </p:pic>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573" y="3748236"/>
              <a:ext cx="273270" cy="541183"/>
            </a:xfrm>
            <a:prstGeom prst="rect">
              <a:avLst/>
            </a:prstGeom>
          </p:spPr>
        </p:pic>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482" y="3759455"/>
              <a:ext cx="273270" cy="541183"/>
            </a:xfrm>
            <a:prstGeom prst="rect">
              <a:avLst/>
            </a:prstGeom>
          </p:spPr>
        </p:pic>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573" y="4328145"/>
              <a:ext cx="273270" cy="541183"/>
            </a:xfrm>
            <a:prstGeom prst="rect">
              <a:avLst/>
            </a:prstGeom>
          </p:spPr>
        </p:pic>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106" y="4318033"/>
              <a:ext cx="273270" cy="541183"/>
            </a:xfrm>
            <a:prstGeom prst="rect">
              <a:avLst/>
            </a:prstGeom>
          </p:spPr>
        </p:pic>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298" y="4598736"/>
              <a:ext cx="273270" cy="541183"/>
            </a:xfrm>
            <a:prstGeom prst="rect">
              <a:avLst/>
            </a:prstGeom>
          </p:spPr>
        </p:pic>
      </p:grpSp>
      <p:grpSp>
        <p:nvGrpSpPr>
          <p:cNvPr id="46" name="Group 45"/>
          <p:cNvGrpSpPr/>
          <p:nvPr/>
        </p:nvGrpSpPr>
        <p:grpSpPr>
          <a:xfrm>
            <a:off x="5415074" y="4602159"/>
            <a:ext cx="1057803" cy="1665685"/>
            <a:chOff x="5415074" y="4602159"/>
            <a:chExt cx="1057803" cy="1665685"/>
          </a:xfrm>
        </p:grpSpPr>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799" y="5143342"/>
              <a:ext cx="294705" cy="541185"/>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620" y="4602159"/>
              <a:ext cx="273270" cy="541183"/>
            </a:xfrm>
            <a:prstGeom prst="rect">
              <a:avLst/>
            </a:prstGeom>
          </p:spPr>
        </p:pic>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074" y="4876161"/>
              <a:ext cx="273270" cy="541183"/>
            </a:xfrm>
            <a:prstGeom prst="rect">
              <a:avLst/>
            </a:prstGeom>
          </p:spPr>
        </p:pic>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983" y="4887380"/>
              <a:ext cx="273270" cy="541183"/>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074" y="5456070"/>
              <a:ext cx="273270" cy="541183"/>
            </a:xfrm>
            <a:prstGeom prst="rect">
              <a:avLst/>
            </a:prstGeom>
          </p:spPr>
        </p:pic>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607" y="5445958"/>
              <a:ext cx="273270" cy="541183"/>
            </a:xfrm>
            <a:prstGeom prst="rect">
              <a:avLst/>
            </a:prstGeom>
          </p:spPr>
        </p:pic>
        <p:pic>
          <p:nvPicPr>
            <p:cNvPr id="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99" y="5726661"/>
              <a:ext cx="273270" cy="541183"/>
            </a:xfrm>
            <a:prstGeom prst="rect">
              <a:avLst/>
            </a:prstGeom>
          </p:spPr>
        </p:pic>
      </p:grpSp>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46" y="6264938"/>
            <a:ext cx="294705" cy="541185"/>
          </a:xfrm>
          <a:prstGeom prst="rect">
            <a:avLst/>
          </a:prstGeom>
        </p:spPr>
      </p:pic>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367" y="5723755"/>
            <a:ext cx="273270" cy="541183"/>
          </a:xfrm>
          <a:prstGeom prst="rect">
            <a:avLst/>
          </a:prstGeom>
        </p:spPr>
      </p:pic>
      <p:pic>
        <p:nvPicPr>
          <p:cNvPr id="90" name="Picture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821" y="5997757"/>
            <a:ext cx="273270" cy="541183"/>
          </a:xfrm>
          <a:prstGeom prst="rect">
            <a:avLst/>
          </a:prstGeom>
        </p:spPr>
      </p:pic>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730" y="6008976"/>
            <a:ext cx="273270" cy="541183"/>
          </a:xfrm>
          <a:prstGeom prst="rect">
            <a:avLst/>
          </a:prstGeom>
        </p:spPr>
      </p:pic>
      <p:grpSp>
        <p:nvGrpSpPr>
          <p:cNvPr id="4" name="Group 3"/>
          <p:cNvGrpSpPr/>
          <p:nvPr/>
        </p:nvGrpSpPr>
        <p:grpSpPr>
          <a:xfrm>
            <a:off x="4378293" y="467171"/>
            <a:ext cx="1057803" cy="1665685"/>
            <a:chOff x="4261016" y="225867"/>
            <a:chExt cx="1057803" cy="1665685"/>
          </a:xfrm>
        </p:grpSpPr>
        <p:pic>
          <p:nvPicPr>
            <p:cNvPr id="116" name="Picture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741" y="767050"/>
              <a:ext cx="294705" cy="541185"/>
            </a:xfrm>
            <a:prstGeom prst="rect">
              <a:avLst/>
            </a:prstGeom>
          </p:spPr>
        </p:pic>
        <p:pic>
          <p:nvPicPr>
            <p:cNvPr id="117" name="Picture 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562" y="225867"/>
              <a:ext cx="273270" cy="541183"/>
            </a:xfrm>
            <a:prstGeom prst="rect">
              <a:avLst/>
            </a:prstGeom>
          </p:spPr>
        </p:pic>
        <p:pic>
          <p:nvPicPr>
            <p:cNvPr id="118" name="Picture 1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016" y="499869"/>
              <a:ext cx="273270" cy="541183"/>
            </a:xfrm>
            <a:prstGeom prst="rect">
              <a:avLst/>
            </a:prstGeom>
          </p:spPr>
        </p:pic>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925" y="511088"/>
              <a:ext cx="273270" cy="541183"/>
            </a:xfrm>
            <a:prstGeom prst="rect">
              <a:avLst/>
            </a:prstGeom>
          </p:spPr>
        </p:pic>
        <p:pic>
          <p:nvPicPr>
            <p:cNvPr id="120" name="Picture 1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016" y="1079778"/>
              <a:ext cx="273270" cy="541183"/>
            </a:xfrm>
            <a:prstGeom prst="rect">
              <a:avLst/>
            </a:prstGeom>
          </p:spPr>
        </p:pic>
        <p:pic>
          <p:nvPicPr>
            <p:cNvPr id="121" name="Picture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549" y="1069666"/>
              <a:ext cx="273270" cy="541183"/>
            </a:xfrm>
            <a:prstGeom prst="rect">
              <a:avLst/>
            </a:prstGeom>
          </p:spPr>
        </p:pic>
        <p:pic>
          <p:nvPicPr>
            <p:cNvPr id="122" name="Picture 1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741" y="1350369"/>
              <a:ext cx="273270" cy="541183"/>
            </a:xfrm>
            <a:prstGeom prst="rect">
              <a:avLst/>
            </a:prstGeom>
          </p:spPr>
        </p:pic>
      </p:grpSp>
      <p:grpSp>
        <p:nvGrpSpPr>
          <p:cNvPr id="21" name="Group 20"/>
          <p:cNvGrpSpPr/>
          <p:nvPr/>
        </p:nvGrpSpPr>
        <p:grpSpPr>
          <a:xfrm>
            <a:off x="2777517" y="1353792"/>
            <a:ext cx="1057803" cy="1665685"/>
            <a:chOff x="2777517" y="1353792"/>
            <a:chExt cx="1057803" cy="1665685"/>
          </a:xfrm>
        </p:grpSpPr>
        <p:pic>
          <p:nvPicPr>
            <p:cNvPr id="123" name="Picture 1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242" y="1894975"/>
              <a:ext cx="294705" cy="541185"/>
            </a:xfrm>
            <a:prstGeom prst="rect">
              <a:avLst/>
            </a:prstGeom>
          </p:spPr>
        </p:pic>
        <p:pic>
          <p:nvPicPr>
            <p:cNvPr id="124" name="Picture 1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063" y="1353792"/>
              <a:ext cx="273270" cy="541183"/>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517" y="1627794"/>
              <a:ext cx="273270" cy="541183"/>
            </a:xfrm>
            <a:prstGeom prst="rect">
              <a:avLst/>
            </a:prstGeom>
          </p:spPr>
        </p:pic>
        <p:pic>
          <p:nvPicPr>
            <p:cNvPr id="126" name="Picture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426" y="1639013"/>
              <a:ext cx="273270" cy="541183"/>
            </a:xfrm>
            <a:prstGeom prst="rect">
              <a:avLst/>
            </a:prstGeom>
          </p:spPr>
        </p:pic>
        <p:pic>
          <p:nvPicPr>
            <p:cNvPr id="127" name="Picture 1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517" y="2207703"/>
              <a:ext cx="273270" cy="541183"/>
            </a:xfrm>
            <a:prstGeom prst="rect">
              <a:avLst/>
            </a:prstGeom>
          </p:spPr>
        </p:pic>
        <p:pic>
          <p:nvPicPr>
            <p:cNvPr id="128" name="Picture 1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050" y="2197591"/>
              <a:ext cx="273270" cy="541183"/>
            </a:xfrm>
            <a:prstGeom prst="rect">
              <a:avLst/>
            </a:prstGeom>
          </p:spPr>
        </p:pic>
        <p:pic>
          <p:nvPicPr>
            <p:cNvPr id="129" name="Picture 1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242" y="2478294"/>
              <a:ext cx="273270" cy="541183"/>
            </a:xfrm>
            <a:prstGeom prst="rect">
              <a:avLst/>
            </a:prstGeom>
          </p:spPr>
        </p:pic>
      </p:grpSp>
      <p:grpSp>
        <p:nvGrpSpPr>
          <p:cNvPr id="33" name="Group 32"/>
          <p:cNvGrpSpPr/>
          <p:nvPr/>
        </p:nvGrpSpPr>
        <p:grpSpPr>
          <a:xfrm>
            <a:off x="721264" y="2475388"/>
            <a:ext cx="1057803" cy="1665685"/>
            <a:chOff x="721264" y="2475388"/>
            <a:chExt cx="1057803" cy="1665685"/>
          </a:xfrm>
        </p:grpSpPr>
        <p:pic>
          <p:nvPicPr>
            <p:cNvPr id="130" name="Picture 1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989" y="3016571"/>
              <a:ext cx="294705" cy="541185"/>
            </a:xfrm>
            <a:prstGeom prst="rect">
              <a:avLst/>
            </a:prstGeom>
          </p:spPr>
        </p:pic>
        <p:pic>
          <p:nvPicPr>
            <p:cNvPr id="131" name="Picture 1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10" y="2475388"/>
              <a:ext cx="273270" cy="541183"/>
            </a:xfrm>
            <a:prstGeom prst="rect">
              <a:avLst/>
            </a:prstGeom>
          </p:spPr>
        </p:pic>
        <p:pic>
          <p:nvPicPr>
            <p:cNvPr id="132" name="Picture 1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64" y="2749390"/>
              <a:ext cx="273270" cy="541183"/>
            </a:xfrm>
            <a:prstGeom prst="rect">
              <a:avLst/>
            </a:prstGeom>
          </p:spPr>
        </p:pic>
        <p:pic>
          <p:nvPicPr>
            <p:cNvPr id="133"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173" y="2760609"/>
              <a:ext cx="273270" cy="541183"/>
            </a:xfrm>
            <a:prstGeom prst="rect">
              <a:avLst/>
            </a:prstGeom>
          </p:spPr>
        </p:pic>
        <p:pic>
          <p:nvPicPr>
            <p:cNvPr id="134" name="Picture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64" y="3329299"/>
              <a:ext cx="273270" cy="541183"/>
            </a:xfrm>
            <a:prstGeom prst="rect">
              <a:avLst/>
            </a:prstGeom>
          </p:spPr>
        </p:pic>
        <p:pic>
          <p:nvPicPr>
            <p:cNvPr id="135" name="Picture 1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97" y="3319187"/>
              <a:ext cx="273270" cy="541183"/>
            </a:xfrm>
            <a:prstGeom prst="rect">
              <a:avLst/>
            </a:prstGeom>
          </p:spPr>
        </p:pic>
        <p:pic>
          <p:nvPicPr>
            <p:cNvPr id="136" name="Picture 1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989" y="3599890"/>
              <a:ext cx="273270" cy="541183"/>
            </a:xfrm>
            <a:prstGeom prst="rect">
              <a:avLst/>
            </a:prstGeom>
          </p:spPr>
        </p:pic>
      </p:grpSp>
      <p:pic>
        <p:nvPicPr>
          <p:cNvPr id="160" name="Picture 1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122" y="3027988"/>
            <a:ext cx="273270" cy="541183"/>
          </a:xfrm>
          <a:prstGeom prst="rect">
            <a:avLst/>
          </a:prstGeom>
        </p:spPr>
      </p:pic>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122" y="3607897"/>
            <a:ext cx="273270" cy="541183"/>
          </a:xfrm>
          <a:prstGeom prst="rect">
            <a:avLst/>
          </a:prstGeom>
        </p:spPr>
      </p:pic>
      <p:grpSp>
        <p:nvGrpSpPr>
          <p:cNvPr id="2" name="Group 1"/>
          <p:cNvGrpSpPr/>
          <p:nvPr/>
        </p:nvGrpSpPr>
        <p:grpSpPr>
          <a:xfrm>
            <a:off x="758347" y="505114"/>
            <a:ext cx="1057803" cy="1665685"/>
            <a:chOff x="1225002" y="476090"/>
            <a:chExt cx="1057803" cy="1665685"/>
          </a:xfrm>
        </p:grpSpPr>
        <p:pic>
          <p:nvPicPr>
            <p:cNvPr id="162" name="Picture 1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27" y="1017273"/>
              <a:ext cx="294705" cy="541185"/>
            </a:xfrm>
            <a:prstGeom prst="rect">
              <a:avLst/>
            </a:prstGeom>
          </p:spPr>
        </p:pic>
        <p:pic>
          <p:nvPicPr>
            <p:cNvPr id="163" name="Picture 1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548" y="476090"/>
              <a:ext cx="273270" cy="541183"/>
            </a:xfrm>
            <a:prstGeom prst="rect">
              <a:avLst/>
            </a:prstGeom>
          </p:spPr>
        </p:pic>
        <p:pic>
          <p:nvPicPr>
            <p:cNvPr id="164" name="Picture 1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002" y="750092"/>
              <a:ext cx="273270" cy="541183"/>
            </a:xfrm>
            <a:prstGeom prst="rect">
              <a:avLst/>
            </a:prstGeom>
          </p:spPr>
        </p:pic>
        <p:pic>
          <p:nvPicPr>
            <p:cNvPr id="165" name="Picture 1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911" y="761311"/>
              <a:ext cx="273270" cy="541183"/>
            </a:xfrm>
            <a:prstGeom prst="rect">
              <a:avLst/>
            </a:prstGeom>
          </p:spPr>
        </p:pic>
        <p:pic>
          <p:nvPicPr>
            <p:cNvPr id="166" name="Picture 1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002" y="1330001"/>
              <a:ext cx="273270" cy="541183"/>
            </a:xfrm>
            <a:prstGeom prst="rect">
              <a:avLst/>
            </a:prstGeom>
          </p:spPr>
        </p:pic>
        <p:pic>
          <p:nvPicPr>
            <p:cNvPr id="167" name="Picture 1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535" y="1319889"/>
              <a:ext cx="273270" cy="541183"/>
            </a:xfrm>
            <a:prstGeom prst="rect">
              <a:avLst/>
            </a:prstGeom>
          </p:spPr>
        </p:pic>
        <p:pic>
          <p:nvPicPr>
            <p:cNvPr id="168" name="Pictur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727" y="1600592"/>
              <a:ext cx="273270" cy="541183"/>
            </a:xfrm>
            <a:prstGeom prst="rect">
              <a:avLst/>
            </a:prstGeom>
          </p:spPr>
        </p:pic>
      </p:grpSp>
      <p:grpSp>
        <p:nvGrpSpPr>
          <p:cNvPr id="103" name="Group 102"/>
          <p:cNvGrpSpPr/>
          <p:nvPr/>
        </p:nvGrpSpPr>
        <p:grpSpPr>
          <a:xfrm>
            <a:off x="2802896" y="1343216"/>
            <a:ext cx="1015177" cy="1628300"/>
            <a:chOff x="1229860" y="471343"/>
            <a:chExt cx="1015177" cy="1628300"/>
          </a:xfrm>
        </p:grpSpPr>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27" y="1017273"/>
              <a:ext cx="294705" cy="541185"/>
            </a:xfrm>
            <a:prstGeom prst="rect">
              <a:avLst/>
            </a:prstGeom>
          </p:spPr>
        </p:pic>
        <p:pic>
          <p:nvPicPr>
            <p:cNvPr id="105" name="Picture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655" y="1558458"/>
              <a:ext cx="294705" cy="541185"/>
            </a:xfrm>
            <a:prstGeom prst="rect">
              <a:avLst/>
            </a:prstGeom>
          </p:spPr>
        </p:pic>
        <p:pic>
          <p:nvPicPr>
            <p:cNvPr id="106" name="Picture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19" y="1361194"/>
              <a:ext cx="294705" cy="541185"/>
            </a:xfrm>
            <a:prstGeom prst="rect">
              <a:avLst/>
            </a:prstGeom>
          </p:spPr>
        </p:pic>
        <p:pic>
          <p:nvPicPr>
            <p:cNvPr id="107" name="Picture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06" y="1322073"/>
              <a:ext cx="294705" cy="541185"/>
            </a:xfrm>
            <a:prstGeom prst="rect">
              <a:avLst/>
            </a:prstGeom>
          </p:spPr>
        </p:pic>
        <p:pic>
          <p:nvPicPr>
            <p:cNvPr id="108" name="Picture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332" y="746680"/>
              <a:ext cx="294705" cy="541185"/>
            </a:xfrm>
            <a:prstGeom prst="rect">
              <a:avLst/>
            </a:prstGeom>
          </p:spPr>
        </p:pic>
        <p:pic>
          <p:nvPicPr>
            <p:cNvPr id="109" name="Picture 1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60" y="746679"/>
              <a:ext cx="294705" cy="541185"/>
            </a:xfrm>
            <a:prstGeom prst="rect">
              <a:avLst/>
            </a:prstGeom>
          </p:spPr>
        </p:pic>
        <p:pic>
          <p:nvPicPr>
            <p:cNvPr id="110" name="Picture 1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51" y="471343"/>
              <a:ext cx="294705" cy="541185"/>
            </a:xfrm>
            <a:prstGeom prst="rect">
              <a:avLst/>
            </a:prstGeom>
          </p:spPr>
        </p:pic>
      </p:grpSp>
      <p:grpSp>
        <p:nvGrpSpPr>
          <p:cNvPr id="111" name="Group 110"/>
          <p:cNvGrpSpPr/>
          <p:nvPr/>
        </p:nvGrpSpPr>
        <p:grpSpPr>
          <a:xfrm>
            <a:off x="754526" y="494085"/>
            <a:ext cx="1015177" cy="1628300"/>
            <a:chOff x="1229860" y="471343"/>
            <a:chExt cx="1015177" cy="1628300"/>
          </a:xfrm>
        </p:grpSpPr>
        <p:pic>
          <p:nvPicPr>
            <p:cNvPr id="112" name="Picture 1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27" y="1017273"/>
              <a:ext cx="294705" cy="541185"/>
            </a:xfrm>
            <a:prstGeom prst="rect">
              <a:avLst/>
            </a:prstGeom>
          </p:spPr>
        </p:pic>
        <p:pic>
          <p:nvPicPr>
            <p:cNvPr id="113" name="Picture 1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655" y="1558458"/>
              <a:ext cx="294705" cy="541185"/>
            </a:xfrm>
            <a:prstGeom prst="rect">
              <a:avLst/>
            </a:prstGeom>
          </p:spPr>
        </p:pic>
        <p:pic>
          <p:nvPicPr>
            <p:cNvPr id="114" name="Picture 1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19" y="1361194"/>
              <a:ext cx="294705" cy="541185"/>
            </a:xfrm>
            <a:prstGeom prst="rect">
              <a:avLst/>
            </a:prstGeom>
          </p:spPr>
        </p:pic>
        <p:pic>
          <p:nvPicPr>
            <p:cNvPr id="115" name="Picture 1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06" y="1322073"/>
              <a:ext cx="294705" cy="541185"/>
            </a:xfrm>
            <a:prstGeom prst="rect">
              <a:avLst/>
            </a:prstGeom>
          </p:spPr>
        </p:pic>
        <p:pic>
          <p:nvPicPr>
            <p:cNvPr id="137" name="Picture 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332" y="746680"/>
              <a:ext cx="294705" cy="541185"/>
            </a:xfrm>
            <a:prstGeom prst="rect">
              <a:avLst/>
            </a:prstGeom>
          </p:spPr>
        </p:pic>
        <p:pic>
          <p:nvPicPr>
            <p:cNvPr id="138" name="Picture 1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60" y="746679"/>
              <a:ext cx="294705" cy="541185"/>
            </a:xfrm>
            <a:prstGeom prst="rect">
              <a:avLst/>
            </a:prstGeom>
          </p:spPr>
        </p:pic>
        <p:pic>
          <p:nvPicPr>
            <p:cNvPr id="139" name="Picture 1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51" y="471343"/>
              <a:ext cx="294705" cy="541185"/>
            </a:xfrm>
            <a:prstGeom prst="rect">
              <a:avLst/>
            </a:prstGeom>
          </p:spPr>
        </p:pic>
      </p:grpSp>
      <p:grpSp>
        <p:nvGrpSpPr>
          <p:cNvPr id="140" name="Group 139"/>
          <p:cNvGrpSpPr/>
          <p:nvPr/>
        </p:nvGrpSpPr>
        <p:grpSpPr>
          <a:xfrm>
            <a:off x="5413181" y="4578367"/>
            <a:ext cx="1015177" cy="1628300"/>
            <a:chOff x="1229860" y="471343"/>
            <a:chExt cx="1015177" cy="1628300"/>
          </a:xfrm>
        </p:grpSpPr>
        <p:pic>
          <p:nvPicPr>
            <p:cNvPr id="141" name="Picture 1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27" y="1017273"/>
              <a:ext cx="294705" cy="541185"/>
            </a:xfrm>
            <a:prstGeom prst="rect">
              <a:avLst/>
            </a:prstGeom>
          </p:spPr>
        </p:pic>
        <p:pic>
          <p:nvPicPr>
            <p:cNvPr id="142" name="Picture 1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655" y="1558458"/>
              <a:ext cx="294705" cy="541185"/>
            </a:xfrm>
            <a:prstGeom prst="rect">
              <a:avLst/>
            </a:prstGeom>
          </p:spPr>
        </p:pic>
        <p:pic>
          <p:nvPicPr>
            <p:cNvPr id="143" name="Picture 1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19" y="1361194"/>
              <a:ext cx="294705" cy="541185"/>
            </a:xfrm>
            <a:prstGeom prst="rect">
              <a:avLst/>
            </a:prstGeom>
          </p:spPr>
        </p:pic>
        <p:pic>
          <p:nvPicPr>
            <p:cNvPr id="144" name="Picture 1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06" y="1322073"/>
              <a:ext cx="294705" cy="541185"/>
            </a:xfrm>
            <a:prstGeom prst="rect">
              <a:avLst/>
            </a:prstGeom>
          </p:spPr>
        </p:pic>
        <p:pic>
          <p:nvPicPr>
            <p:cNvPr id="145" name="Picture 1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332" y="746680"/>
              <a:ext cx="294705" cy="541185"/>
            </a:xfrm>
            <a:prstGeom prst="rect">
              <a:avLst/>
            </a:prstGeom>
          </p:spPr>
        </p:pic>
        <p:pic>
          <p:nvPicPr>
            <p:cNvPr id="146" name="Picture 1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60" y="746679"/>
              <a:ext cx="294705" cy="541185"/>
            </a:xfrm>
            <a:prstGeom prst="rect">
              <a:avLst/>
            </a:prstGeom>
          </p:spPr>
        </p:pic>
        <p:pic>
          <p:nvPicPr>
            <p:cNvPr id="147" name="Picture 1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51" y="471343"/>
              <a:ext cx="294705" cy="541185"/>
            </a:xfrm>
            <a:prstGeom prst="rect">
              <a:avLst/>
            </a:prstGeom>
          </p:spPr>
        </p:pic>
      </p:grpSp>
      <p:grpSp>
        <p:nvGrpSpPr>
          <p:cNvPr id="149" name="Group 148"/>
          <p:cNvGrpSpPr/>
          <p:nvPr/>
        </p:nvGrpSpPr>
        <p:grpSpPr>
          <a:xfrm>
            <a:off x="2420029" y="3931002"/>
            <a:ext cx="1015177" cy="1628300"/>
            <a:chOff x="1229860" y="471343"/>
            <a:chExt cx="1015177" cy="1628300"/>
          </a:xfrm>
        </p:grpSpPr>
        <p:pic>
          <p:nvPicPr>
            <p:cNvPr id="150" name="Picture 1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27" y="1017273"/>
              <a:ext cx="294705" cy="541185"/>
            </a:xfrm>
            <a:prstGeom prst="rect">
              <a:avLst/>
            </a:prstGeom>
          </p:spPr>
        </p:pic>
        <p:pic>
          <p:nvPicPr>
            <p:cNvPr id="155" name="Picture 1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655" y="1558458"/>
              <a:ext cx="294705" cy="541185"/>
            </a:xfrm>
            <a:prstGeom prst="rect">
              <a:avLst/>
            </a:prstGeom>
          </p:spPr>
        </p:pic>
        <p:pic>
          <p:nvPicPr>
            <p:cNvPr id="156" name="Picture 1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19" y="1361194"/>
              <a:ext cx="294705" cy="541185"/>
            </a:xfrm>
            <a:prstGeom prst="rect">
              <a:avLst/>
            </a:prstGeom>
          </p:spPr>
        </p:pic>
        <p:pic>
          <p:nvPicPr>
            <p:cNvPr id="157" name="Picture 1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06" y="1322073"/>
              <a:ext cx="294705" cy="541185"/>
            </a:xfrm>
            <a:prstGeom prst="rect">
              <a:avLst/>
            </a:prstGeom>
          </p:spPr>
        </p:pic>
        <p:pic>
          <p:nvPicPr>
            <p:cNvPr id="158" name="Picture 1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332" y="746680"/>
              <a:ext cx="294705" cy="541185"/>
            </a:xfrm>
            <a:prstGeom prst="rect">
              <a:avLst/>
            </a:prstGeom>
          </p:spPr>
        </p:pic>
        <p:pic>
          <p:nvPicPr>
            <p:cNvPr id="159" name="Picture 1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60" y="746679"/>
              <a:ext cx="294705" cy="541185"/>
            </a:xfrm>
            <a:prstGeom prst="rect">
              <a:avLst/>
            </a:prstGeom>
          </p:spPr>
        </p:pic>
        <p:pic>
          <p:nvPicPr>
            <p:cNvPr id="169" name="Picture 1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51" y="471343"/>
              <a:ext cx="294705" cy="541185"/>
            </a:xfrm>
            <a:prstGeom prst="rect">
              <a:avLst/>
            </a:prstGeom>
          </p:spPr>
        </p:pic>
      </p:grpSp>
      <p:grpSp>
        <p:nvGrpSpPr>
          <p:cNvPr id="170" name="Group 169"/>
          <p:cNvGrpSpPr/>
          <p:nvPr/>
        </p:nvGrpSpPr>
        <p:grpSpPr>
          <a:xfrm>
            <a:off x="5851596" y="1961478"/>
            <a:ext cx="1015177" cy="1628300"/>
            <a:chOff x="1229860" y="471343"/>
            <a:chExt cx="1015177" cy="1628300"/>
          </a:xfrm>
        </p:grpSpPr>
        <p:pic>
          <p:nvPicPr>
            <p:cNvPr id="171" name="Picture 1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27" y="1017273"/>
              <a:ext cx="294705" cy="541185"/>
            </a:xfrm>
            <a:prstGeom prst="rect">
              <a:avLst/>
            </a:prstGeom>
          </p:spPr>
        </p:pic>
        <p:pic>
          <p:nvPicPr>
            <p:cNvPr id="172" name="Picture 1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655" y="1558458"/>
              <a:ext cx="294705" cy="541185"/>
            </a:xfrm>
            <a:prstGeom prst="rect">
              <a:avLst/>
            </a:prstGeom>
          </p:spPr>
        </p:pic>
        <p:pic>
          <p:nvPicPr>
            <p:cNvPr id="173" name="Picture 1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19" y="1361194"/>
              <a:ext cx="294705" cy="541185"/>
            </a:xfrm>
            <a:prstGeom prst="rect">
              <a:avLst/>
            </a:prstGeom>
          </p:spPr>
        </p:pic>
        <p:pic>
          <p:nvPicPr>
            <p:cNvPr id="174" name="Picture 1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906" y="1322073"/>
              <a:ext cx="294705" cy="541185"/>
            </a:xfrm>
            <a:prstGeom prst="rect">
              <a:avLst/>
            </a:prstGeom>
          </p:spPr>
        </p:pic>
        <p:pic>
          <p:nvPicPr>
            <p:cNvPr id="175" name="Picture 1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332" y="746680"/>
              <a:ext cx="294705" cy="541185"/>
            </a:xfrm>
            <a:prstGeom prst="rect">
              <a:avLst/>
            </a:prstGeom>
          </p:spPr>
        </p:pic>
        <p:pic>
          <p:nvPicPr>
            <p:cNvPr id="176" name="Picture 1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60" y="746679"/>
              <a:ext cx="294705" cy="541185"/>
            </a:xfrm>
            <a:prstGeom prst="rect">
              <a:avLst/>
            </a:prstGeom>
          </p:spPr>
        </p:pic>
        <p:pic>
          <p:nvPicPr>
            <p:cNvPr id="177" name="Picture 1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51" y="471343"/>
              <a:ext cx="294705" cy="541185"/>
            </a:xfrm>
            <a:prstGeom prst="rect">
              <a:avLst/>
            </a:prstGeom>
          </p:spPr>
        </p:pic>
      </p:grpSp>
      <p:sp>
        <p:nvSpPr>
          <p:cNvPr id="49" name="TextBox 48"/>
          <p:cNvSpPr txBox="1"/>
          <p:nvPr/>
        </p:nvSpPr>
        <p:spPr>
          <a:xfrm>
            <a:off x="107504" y="44624"/>
            <a:ext cx="7571240" cy="338554"/>
          </a:xfrm>
          <a:prstGeom prst="rect">
            <a:avLst/>
          </a:prstGeom>
          <a:noFill/>
        </p:spPr>
        <p:txBody>
          <a:bodyPr wrap="none" rtlCol="0">
            <a:spAutoFit/>
          </a:bodyPr>
          <a:lstStyle/>
          <a:p>
            <a:r>
              <a:rPr lang="en-CA" sz="1600" b="1" dirty="0" smtClean="0"/>
              <a:t>2. IMPROVING THE ODDS: CREATE LOCAL CLUSTERS OF LIKE-MINDED CHANGE AGENTS </a:t>
            </a:r>
            <a:endParaRPr lang="en-CA" sz="1600" b="1" dirty="0"/>
          </a:p>
        </p:txBody>
      </p:sp>
      <p:cxnSp>
        <p:nvCxnSpPr>
          <p:cNvPr id="51" name="Straight Connector 50"/>
          <p:cNvCxnSpPr>
            <a:stCxn id="112" idx="3"/>
            <a:endCxn id="104" idx="2"/>
          </p:cNvCxnSpPr>
          <p:nvPr/>
        </p:nvCxnSpPr>
        <p:spPr>
          <a:xfrm>
            <a:off x="1432098" y="1310608"/>
            <a:ext cx="1901018" cy="111972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05" idx="0"/>
            <a:endCxn id="171" idx="1"/>
          </p:cNvCxnSpPr>
          <p:nvPr/>
        </p:nvCxnSpPr>
        <p:spPr>
          <a:xfrm>
            <a:off x="3325044" y="2430331"/>
            <a:ext cx="2909419" cy="34767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12" idx="3"/>
            <a:endCxn id="150" idx="0"/>
          </p:cNvCxnSpPr>
          <p:nvPr/>
        </p:nvCxnSpPr>
        <p:spPr>
          <a:xfrm>
            <a:off x="1432098" y="1310608"/>
            <a:ext cx="1518151" cy="3166324"/>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22" idx="1"/>
            <a:endCxn id="81" idx="1"/>
          </p:cNvCxnSpPr>
          <p:nvPr/>
        </p:nvCxnSpPr>
        <p:spPr>
          <a:xfrm flipH="1">
            <a:off x="5802799" y="2800616"/>
            <a:ext cx="436447" cy="2613319"/>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0" idx="0"/>
            <a:endCxn id="22" idx="1"/>
          </p:cNvCxnSpPr>
          <p:nvPr/>
        </p:nvCxnSpPr>
        <p:spPr>
          <a:xfrm flipV="1">
            <a:off x="2950249" y="2800616"/>
            <a:ext cx="3288997" cy="1676316"/>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04" idx="2"/>
            <a:endCxn id="169" idx="2"/>
          </p:cNvCxnSpPr>
          <p:nvPr/>
        </p:nvCxnSpPr>
        <p:spPr>
          <a:xfrm flipH="1">
            <a:off x="2925173" y="2430331"/>
            <a:ext cx="407943" cy="2041856"/>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12" idx="3"/>
            <a:endCxn id="141" idx="1"/>
          </p:cNvCxnSpPr>
          <p:nvPr/>
        </p:nvCxnSpPr>
        <p:spPr>
          <a:xfrm>
            <a:off x="1432098" y="1310608"/>
            <a:ext cx="4363950" cy="408428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50" idx="0"/>
            <a:endCxn id="141" idx="1"/>
          </p:cNvCxnSpPr>
          <p:nvPr/>
        </p:nvCxnSpPr>
        <p:spPr>
          <a:xfrm>
            <a:off x="2950249" y="4476932"/>
            <a:ext cx="2845799" cy="91795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05" idx="0"/>
            <a:endCxn id="141" idx="1"/>
          </p:cNvCxnSpPr>
          <p:nvPr/>
        </p:nvCxnSpPr>
        <p:spPr>
          <a:xfrm>
            <a:off x="3325044" y="2430331"/>
            <a:ext cx="2471004" cy="2964559"/>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12" idx="3"/>
            <a:endCxn id="171" idx="1"/>
          </p:cNvCxnSpPr>
          <p:nvPr/>
        </p:nvCxnSpPr>
        <p:spPr>
          <a:xfrm>
            <a:off x="1432098" y="1310608"/>
            <a:ext cx="4802365" cy="146739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07504" y="44624"/>
            <a:ext cx="8694881" cy="338554"/>
          </a:xfrm>
          <a:prstGeom prst="rect">
            <a:avLst/>
          </a:prstGeom>
          <a:noFill/>
        </p:spPr>
        <p:txBody>
          <a:bodyPr wrap="none" rtlCol="0">
            <a:spAutoFit/>
          </a:bodyPr>
          <a:lstStyle/>
          <a:p>
            <a:r>
              <a:rPr lang="en-CA" sz="1600" b="1" dirty="0" smtClean="0"/>
              <a:t>3. COSMO-LOCALIZATION: LINK TOGETHER CLUSTERS TO CREATE A GLOBAL INNOVATION </a:t>
            </a:r>
            <a:r>
              <a:rPr lang="en-CA" sz="1600" b="1" dirty="0" err="1" smtClean="0"/>
              <a:t>WEconomy</a:t>
            </a:r>
            <a:endParaRPr lang="en-CA" sz="1600" b="1" dirty="0"/>
          </a:p>
        </p:txBody>
      </p:sp>
      <p:sp>
        <p:nvSpPr>
          <p:cNvPr id="189" name="TextBox 188"/>
          <p:cNvSpPr txBox="1"/>
          <p:nvPr/>
        </p:nvSpPr>
        <p:spPr>
          <a:xfrm>
            <a:off x="107504" y="44624"/>
            <a:ext cx="7707751" cy="338554"/>
          </a:xfrm>
          <a:prstGeom prst="rect">
            <a:avLst/>
          </a:prstGeom>
          <a:noFill/>
        </p:spPr>
        <p:txBody>
          <a:bodyPr wrap="none" rtlCol="0">
            <a:spAutoFit/>
          </a:bodyPr>
          <a:lstStyle/>
          <a:p>
            <a:r>
              <a:rPr lang="en-CA" sz="1600" b="1" dirty="0" smtClean="0"/>
              <a:t>4. COSMO-LOCALIZATION: DOWNLOADING DESIGNS FOR PEER PRODUCTION </a:t>
            </a:r>
            <a:r>
              <a:rPr lang="en-CA" sz="1600" b="1" dirty="0" err="1" smtClean="0"/>
              <a:t>WEconomy</a:t>
            </a:r>
            <a:endParaRPr lang="en-CA" sz="1600" b="1" dirty="0"/>
          </a:p>
        </p:txBody>
      </p:sp>
      <p:grpSp>
        <p:nvGrpSpPr>
          <p:cNvPr id="199" name="Group 198"/>
          <p:cNvGrpSpPr/>
          <p:nvPr/>
        </p:nvGrpSpPr>
        <p:grpSpPr>
          <a:xfrm>
            <a:off x="399756" y="362032"/>
            <a:ext cx="1781695" cy="2094115"/>
            <a:chOff x="399756" y="362032"/>
            <a:chExt cx="1781695" cy="2094115"/>
          </a:xfrm>
        </p:grpSpPr>
        <p:sp>
          <p:nvSpPr>
            <p:cNvPr id="190" name="Cube 189"/>
            <p:cNvSpPr/>
            <p:nvPr/>
          </p:nvSpPr>
          <p:spPr>
            <a:xfrm>
              <a:off x="1532221" y="36203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1" name="Cube 190"/>
            <p:cNvSpPr/>
            <p:nvPr/>
          </p:nvSpPr>
          <p:spPr>
            <a:xfrm>
              <a:off x="1969990" y="973137"/>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3" name="Cube 192"/>
            <p:cNvSpPr/>
            <p:nvPr/>
          </p:nvSpPr>
          <p:spPr>
            <a:xfrm>
              <a:off x="503436" y="178110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4" name="Cube 193"/>
            <p:cNvSpPr/>
            <p:nvPr/>
          </p:nvSpPr>
          <p:spPr>
            <a:xfrm>
              <a:off x="836811"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5" name="Cube 194"/>
            <p:cNvSpPr/>
            <p:nvPr/>
          </p:nvSpPr>
          <p:spPr>
            <a:xfrm>
              <a:off x="1818309" y="181746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Cube 195"/>
            <p:cNvSpPr/>
            <p:nvPr/>
          </p:nvSpPr>
          <p:spPr>
            <a:xfrm>
              <a:off x="816335" y="385233"/>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7" name="Cube 196"/>
            <p:cNvSpPr/>
            <p:nvPr/>
          </p:nvSpPr>
          <p:spPr>
            <a:xfrm>
              <a:off x="399756" y="990759"/>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8" name="Cube 197"/>
            <p:cNvSpPr/>
            <p:nvPr/>
          </p:nvSpPr>
          <p:spPr>
            <a:xfrm>
              <a:off x="1380644"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0" name="Group 199"/>
          <p:cNvGrpSpPr/>
          <p:nvPr/>
        </p:nvGrpSpPr>
        <p:grpSpPr>
          <a:xfrm>
            <a:off x="2467973" y="1111772"/>
            <a:ext cx="1781695" cy="2094115"/>
            <a:chOff x="399756" y="362032"/>
            <a:chExt cx="1781695" cy="2094115"/>
          </a:xfrm>
        </p:grpSpPr>
        <p:sp>
          <p:nvSpPr>
            <p:cNvPr id="201" name="Cube 200"/>
            <p:cNvSpPr/>
            <p:nvPr/>
          </p:nvSpPr>
          <p:spPr>
            <a:xfrm>
              <a:off x="1532221" y="36203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2" name="Cube 201"/>
            <p:cNvSpPr/>
            <p:nvPr/>
          </p:nvSpPr>
          <p:spPr>
            <a:xfrm>
              <a:off x="1969990" y="973137"/>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3" name="Cube 202"/>
            <p:cNvSpPr/>
            <p:nvPr/>
          </p:nvSpPr>
          <p:spPr>
            <a:xfrm>
              <a:off x="503436" y="178110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4" name="Cube 203"/>
            <p:cNvSpPr/>
            <p:nvPr/>
          </p:nvSpPr>
          <p:spPr>
            <a:xfrm>
              <a:off x="836811"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5" name="Cube 204"/>
            <p:cNvSpPr/>
            <p:nvPr/>
          </p:nvSpPr>
          <p:spPr>
            <a:xfrm>
              <a:off x="1818309" y="181746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6" name="Cube 205"/>
            <p:cNvSpPr/>
            <p:nvPr/>
          </p:nvSpPr>
          <p:spPr>
            <a:xfrm>
              <a:off x="816335" y="385233"/>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7" name="Cube 206"/>
            <p:cNvSpPr/>
            <p:nvPr/>
          </p:nvSpPr>
          <p:spPr>
            <a:xfrm>
              <a:off x="399756" y="990759"/>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8" name="Cube 207"/>
            <p:cNvSpPr/>
            <p:nvPr/>
          </p:nvSpPr>
          <p:spPr>
            <a:xfrm>
              <a:off x="1380644"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9" name="Group 208"/>
          <p:cNvGrpSpPr/>
          <p:nvPr/>
        </p:nvGrpSpPr>
        <p:grpSpPr>
          <a:xfrm>
            <a:off x="2076439" y="3733433"/>
            <a:ext cx="1781695" cy="2094115"/>
            <a:chOff x="399756" y="362032"/>
            <a:chExt cx="1781695" cy="2094115"/>
          </a:xfrm>
        </p:grpSpPr>
        <p:sp>
          <p:nvSpPr>
            <p:cNvPr id="210" name="Cube 209"/>
            <p:cNvSpPr/>
            <p:nvPr/>
          </p:nvSpPr>
          <p:spPr>
            <a:xfrm>
              <a:off x="1532221" y="36203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1" name="Cube 210"/>
            <p:cNvSpPr/>
            <p:nvPr/>
          </p:nvSpPr>
          <p:spPr>
            <a:xfrm>
              <a:off x="1969990" y="973137"/>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2" name="Cube 211"/>
            <p:cNvSpPr/>
            <p:nvPr/>
          </p:nvSpPr>
          <p:spPr>
            <a:xfrm>
              <a:off x="503436" y="178110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3" name="Cube 212"/>
            <p:cNvSpPr/>
            <p:nvPr/>
          </p:nvSpPr>
          <p:spPr>
            <a:xfrm>
              <a:off x="836811"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4" name="Cube 213"/>
            <p:cNvSpPr/>
            <p:nvPr/>
          </p:nvSpPr>
          <p:spPr>
            <a:xfrm>
              <a:off x="1818309" y="181746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5" name="Cube 214"/>
            <p:cNvSpPr/>
            <p:nvPr/>
          </p:nvSpPr>
          <p:spPr>
            <a:xfrm>
              <a:off x="816335" y="385233"/>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6" name="Cube 215"/>
            <p:cNvSpPr/>
            <p:nvPr/>
          </p:nvSpPr>
          <p:spPr>
            <a:xfrm>
              <a:off x="399756" y="990759"/>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7" name="Cube 216"/>
            <p:cNvSpPr/>
            <p:nvPr/>
          </p:nvSpPr>
          <p:spPr>
            <a:xfrm>
              <a:off x="1380644"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8" name="Group 217"/>
          <p:cNvGrpSpPr/>
          <p:nvPr/>
        </p:nvGrpSpPr>
        <p:grpSpPr>
          <a:xfrm>
            <a:off x="5074823" y="4398900"/>
            <a:ext cx="1781695" cy="2094115"/>
            <a:chOff x="399756" y="362032"/>
            <a:chExt cx="1781695" cy="2094115"/>
          </a:xfrm>
        </p:grpSpPr>
        <p:sp>
          <p:nvSpPr>
            <p:cNvPr id="219" name="Cube 218"/>
            <p:cNvSpPr/>
            <p:nvPr/>
          </p:nvSpPr>
          <p:spPr>
            <a:xfrm>
              <a:off x="1532221" y="36203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0" name="Cube 219"/>
            <p:cNvSpPr/>
            <p:nvPr/>
          </p:nvSpPr>
          <p:spPr>
            <a:xfrm>
              <a:off x="1969990" y="973137"/>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1" name="Cube 220"/>
            <p:cNvSpPr/>
            <p:nvPr/>
          </p:nvSpPr>
          <p:spPr>
            <a:xfrm>
              <a:off x="503436" y="178110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2" name="Cube 221"/>
            <p:cNvSpPr/>
            <p:nvPr/>
          </p:nvSpPr>
          <p:spPr>
            <a:xfrm>
              <a:off x="836811"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3" name="Cube 222"/>
            <p:cNvSpPr/>
            <p:nvPr/>
          </p:nvSpPr>
          <p:spPr>
            <a:xfrm>
              <a:off x="1818309" y="181746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4" name="Cube 223"/>
            <p:cNvSpPr/>
            <p:nvPr/>
          </p:nvSpPr>
          <p:spPr>
            <a:xfrm>
              <a:off x="816335" y="385233"/>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5" name="Cube 224"/>
            <p:cNvSpPr/>
            <p:nvPr/>
          </p:nvSpPr>
          <p:spPr>
            <a:xfrm>
              <a:off x="399756" y="990759"/>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6" name="Cube 225"/>
            <p:cNvSpPr/>
            <p:nvPr/>
          </p:nvSpPr>
          <p:spPr>
            <a:xfrm>
              <a:off x="1380644"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7" name="Group 226"/>
          <p:cNvGrpSpPr/>
          <p:nvPr/>
        </p:nvGrpSpPr>
        <p:grpSpPr>
          <a:xfrm>
            <a:off x="5430770" y="1786814"/>
            <a:ext cx="1781695" cy="2094115"/>
            <a:chOff x="399756" y="362032"/>
            <a:chExt cx="1781695" cy="2094115"/>
          </a:xfrm>
        </p:grpSpPr>
        <p:sp>
          <p:nvSpPr>
            <p:cNvPr id="228" name="Cube 227"/>
            <p:cNvSpPr/>
            <p:nvPr/>
          </p:nvSpPr>
          <p:spPr>
            <a:xfrm>
              <a:off x="1532221" y="36203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Cube 228"/>
            <p:cNvSpPr/>
            <p:nvPr/>
          </p:nvSpPr>
          <p:spPr>
            <a:xfrm>
              <a:off x="1969990" y="973137"/>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0" name="Cube 229"/>
            <p:cNvSpPr/>
            <p:nvPr/>
          </p:nvSpPr>
          <p:spPr>
            <a:xfrm>
              <a:off x="503436" y="178110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1" name="Cube 230"/>
            <p:cNvSpPr/>
            <p:nvPr/>
          </p:nvSpPr>
          <p:spPr>
            <a:xfrm>
              <a:off x="836811"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2" name="Cube 231"/>
            <p:cNvSpPr/>
            <p:nvPr/>
          </p:nvSpPr>
          <p:spPr>
            <a:xfrm>
              <a:off x="1818309" y="1817462"/>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3" name="Cube 232"/>
            <p:cNvSpPr/>
            <p:nvPr/>
          </p:nvSpPr>
          <p:spPr>
            <a:xfrm>
              <a:off x="816335" y="385233"/>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4" name="Cube 233"/>
            <p:cNvSpPr/>
            <p:nvPr/>
          </p:nvSpPr>
          <p:spPr>
            <a:xfrm>
              <a:off x="399756" y="990759"/>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5" name="Cube 234"/>
            <p:cNvSpPr/>
            <p:nvPr/>
          </p:nvSpPr>
          <p:spPr>
            <a:xfrm>
              <a:off x="1380644" y="2168115"/>
              <a:ext cx="211461" cy="288032"/>
            </a:xfrm>
            <a:prstGeom prst="cube">
              <a:avLst/>
            </a:prstGeom>
            <a:solidFill>
              <a:schemeClr val="accent3">
                <a:lumMod val="60000"/>
                <a:lumOff val="4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6"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14</a:t>
            </a:r>
            <a:endParaRPr lang="en-CA" sz="1600" dirty="0"/>
          </a:p>
        </p:txBody>
      </p:sp>
    </p:spTree>
    <p:extLst>
      <p:ext uri="{BB962C8B-B14F-4D97-AF65-F5344CB8AC3E}">
        <p14:creationId xmlns:p14="http://schemas.microsoft.com/office/powerpoint/2010/main" val="31634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7"/>
                                        </p:tgtEl>
                                      </p:cBhvr>
                                    </p:animEffect>
                                    <p:set>
                                      <p:cBhvr>
                                        <p:cTn id="7" dur="1" fill="hold">
                                          <p:stCondLst>
                                            <p:cond delay="999"/>
                                          </p:stCondLst>
                                        </p:cTn>
                                        <p:tgtEl>
                                          <p:spTgt spid="6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10" presetClass="exit" presetSubtype="0" fill="hold" nodeType="withEffect">
                                  <p:stCondLst>
                                    <p:cond delay="10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21"/>
                                        </p:tgtEl>
                                      </p:cBhvr>
                                    </p:animEffect>
                                    <p:set>
                                      <p:cBhvr>
                                        <p:cTn id="16" dur="1" fill="hold">
                                          <p:stCondLst>
                                            <p:cond delay="1999"/>
                                          </p:stCondLst>
                                        </p:cTn>
                                        <p:tgtEl>
                                          <p:spTgt spid="2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46"/>
                                        </p:tgtEl>
                                      </p:cBhvr>
                                    </p:animEffect>
                                    <p:set>
                                      <p:cBhvr>
                                        <p:cTn id="19" dur="1" fill="hold">
                                          <p:stCondLst>
                                            <p:cond delay="1999"/>
                                          </p:stCondLst>
                                        </p:cTn>
                                        <p:tgtEl>
                                          <p:spTgt spid="4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3000"/>
                                        <p:tgtEl>
                                          <p:spTgt spid="45"/>
                                        </p:tgtEl>
                                      </p:cBhvr>
                                    </p:animEffect>
                                    <p:set>
                                      <p:cBhvr>
                                        <p:cTn id="22" dur="1" fill="hold">
                                          <p:stCondLst>
                                            <p:cond delay="2999"/>
                                          </p:stCondLst>
                                        </p:cTn>
                                        <p:tgtEl>
                                          <p:spTgt spid="4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9">
                                            <p:txEl>
                                              <p:pRg st="0" end="0"/>
                                            </p:txEl>
                                          </p:spTgt>
                                        </p:tgtEl>
                                        <p:attrNameLst>
                                          <p:attrName>style.visibility</p:attrName>
                                        </p:attrNameLst>
                                      </p:cBhvr>
                                      <p:to>
                                        <p:strVal val="visible"/>
                                      </p:to>
                                    </p:set>
                                    <p:animEffect transition="in" filter="fade">
                                      <p:cBhvr>
                                        <p:cTn id="25" dur="3000"/>
                                        <p:tgtEl>
                                          <p:spTgt spid="49">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childTnLst>
                                </p:cTn>
                              </p:par>
                              <p:par>
                                <p:cTn id="29" presetID="10" presetClass="entr" presetSubtype="0" fill="hold"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3000"/>
                                        <p:tgtEl>
                                          <p:spTgt spid="103"/>
                                        </p:tgtEl>
                                      </p:cBhvr>
                                    </p:animEffect>
                                  </p:childTnLst>
                                </p:cTn>
                              </p:par>
                              <p:par>
                                <p:cTn id="32" presetID="10" presetClass="entr" presetSubtype="0" fill="hold" nodeType="withEffect">
                                  <p:stCondLst>
                                    <p:cond delay="0"/>
                                  </p:stCondLst>
                                  <p:childTnLst>
                                    <p:set>
                                      <p:cBhvr>
                                        <p:cTn id="33" dur="1" fill="hold">
                                          <p:stCondLst>
                                            <p:cond delay="0"/>
                                          </p:stCondLst>
                                        </p:cTn>
                                        <p:tgtEl>
                                          <p:spTgt spid="170"/>
                                        </p:tgtEl>
                                        <p:attrNameLst>
                                          <p:attrName>style.visibility</p:attrName>
                                        </p:attrNameLst>
                                      </p:cBhvr>
                                      <p:to>
                                        <p:strVal val="visible"/>
                                      </p:to>
                                    </p:set>
                                    <p:animEffect transition="in" filter="fade">
                                      <p:cBhvr>
                                        <p:cTn id="34" dur="3000"/>
                                        <p:tgtEl>
                                          <p:spTgt spid="170"/>
                                        </p:tgtEl>
                                      </p:cBhvr>
                                    </p:animEffect>
                                  </p:childTnLst>
                                </p:cTn>
                              </p:par>
                              <p:par>
                                <p:cTn id="35" presetID="10" presetClass="entr" presetSubtype="0" fill="hold" nodeType="with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3000"/>
                                        <p:tgtEl>
                                          <p:spTgt spid="140"/>
                                        </p:tgtEl>
                                      </p:cBhvr>
                                    </p:animEffect>
                                  </p:childTnLst>
                                </p:cTn>
                              </p:par>
                              <p:par>
                                <p:cTn id="38" presetID="10" presetClass="entr" presetSubtype="0" fill="hold" nodeType="with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fade">
                                      <p:cBhvr>
                                        <p:cTn id="40" dur="3000"/>
                                        <p:tgtEl>
                                          <p:spTgt spid="14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1000"/>
                                        <p:tgtEl>
                                          <p:spTgt spid="49">
                                            <p:txEl>
                                              <p:pRg st="0" end="0"/>
                                            </p:txEl>
                                          </p:spTgt>
                                        </p:tgtEl>
                                      </p:cBhvr>
                                    </p:animEffect>
                                    <p:set>
                                      <p:cBhvr>
                                        <p:cTn id="45" dur="1" fill="hold">
                                          <p:stCondLst>
                                            <p:cond delay="999"/>
                                          </p:stCondLst>
                                        </p:cTn>
                                        <p:tgtEl>
                                          <p:spTgt spid="49">
                                            <p:txEl>
                                              <p:pRg st="0" end="0"/>
                                            </p:txEl>
                                          </p:spTgt>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fade">
                                      <p:cBhvr>
                                        <p:cTn id="48" dur="5000"/>
                                        <p:tgtEl>
                                          <p:spTgt spid="180"/>
                                        </p:tgtEl>
                                      </p:cBhvr>
                                    </p:animEffect>
                                  </p:childTnLst>
                                </p:cTn>
                              </p:par>
                              <p:par>
                                <p:cTn id="49" presetID="10" presetClass="entr" presetSubtype="0" fill="hold" nodeType="withEffect">
                                  <p:stCondLst>
                                    <p:cond delay="240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188"/>
                                        </p:tgtEl>
                                        <p:attrNameLst>
                                          <p:attrName>style.visibility</p:attrName>
                                        </p:attrNameLst>
                                      </p:cBhvr>
                                      <p:to>
                                        <p:strVal val="visible"/>
                                      </p:to>
                                    </p:set>
                                    <p:animEffect transition="in" filter="fade">
                                      <p:cBhvr>
                                        <p:cTn id="54" dur="5000"/>
                                        <p:tgtEl>
                                          <p:spTgt spid="188"/>
                                        </p:tgtEl>
                                      </p:cBhvr>
                                    </p:animEffect>
                                  </p:childTnLst>
                                </p:cTn>
                              </p:par>
                              <p:par>
                                <p:cTn id="55" presetID="10" presetClass="entr" presetSubtype="0" fill="hold" nodeType="with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fade">
                                      <p:cBhvr>
                                        <p:cTn id="57" dur="5000"/>
                                        <p:tgtEl>
                                          <p:spTgt spid="179"/>
                                        </p:tgtEl>
                                      </p:cBhvr>
                                    </p:animEffect>
                                  </p:childTnLst>
                                </p:cTn>
                              </p:par>
                              <p:par>
                                <p:cTn id="58" presetID="10" presetClass="entr" presetSubtype="0" fill="hold" nodeType="withEffect">
                                  <p:stCondLst>
                                    <p:cond delay="0"/>
                                  </p:stCondLst>
                                  <p:childTnLst>
                                    <p:set>
                                      <p:cBhvr>
                                        <p:cTn id="59" dur="1" fill="hold">
                                          <p:stCondLst>
                                            <p:cond delay="0"/>
                                          </p:stCondLst>
                                        </p:cTn>
                                        <p:tgtEl>
                                          <p:spTgt spid="182"/>
                                        </p:tgtEl>
                                        <p:attrNameLst>
                                          <p:attrName>style.visibility</p:attrName>
                                        </p:attrNameLst>
                                      </p:cBhvr>
                                      <p:to>
                                        <p:strVal val="visible"/>
                                      </p:to>
                                    </p:set>
                                    <p:animEffect transition="in" filter="fade">
                                      <p:cBhvr>
                                        <p:cTn id="60" dur="5000"/>
                                        <p:tgtEl>
                                          <p:spTgt spid="182"/>
                                        </p:tgtEl>
                                      </p:cBhvr>
                                    </p:animEffect>
                                  </p:childTnLst>
                                </p:cTn>
                              </p:par>
                              <p:par>
                                <p:cTn id="61" presetID="10" presetClass="entr" presetSubtype="0" fill="hold" nodeType="withEffect">
                                  <p:stCondLst>
                                    <p:cond delay="0"/>
                                  </p:stCondLst>
                                  <p:childTnLst>
                                    <p:set>
                                      <p:cBhvr>
                                        <p:cTn id="62" dur="1" fill="hold">
                                          <p:stCondLst>
                                            <p:cond delay="0"/>
                                          </p:stCondLst>
                                        </p:cTn>
                                        <p:tgtEl>
                                          <p:spTgt spid="187"/>
                                        </p:tgtEl>
                                        <p:attrNameLst>
                                          <p:attrName>style.visibility</p:attrName>
                                        </p:attrNameLst>
                                      </p:cBhvr>
                                      <p:to>
                                        <p:strVal val="visible"/>
                                      </p:to>
                                    </p:set>
                                    <p:animEffect transition="in" filter="fade">
                                      <p:cBhvr>
                                        <p:cTn id="63" dur="5000"/>
                                        <p:tgtEl>
                                          <p:spTgt spid="187"/>
                                        </p:tgtEl>
                                      </p:cBhvr>
                                    </p:animEffect>
                                  </p:childTnLst>
                                </p:cTn>
                              </p:par>
                              <p:par>
                                <p:cTn id="64" presetID="10" presetClass="entr" presetSubtype="0" fill="hold" nodeType="withEffect">
                                  <p:stCondLst>
                                    <p:cond delay="0"/>
                                  </p:stCondLst>
                                  <p:childTnLst>
                                    <p:set>
                                      <p:cBhvr>
                                        <p:cTn id="65" dur="1" fill="hold">
                                          <p:stCondLst>
                                            <p:cond delay="0"/>
                                          </p:stCondLst>
                                        </p:cTn>
                                        <p:tgtEl>
                                          <p:spTgt spid="181"/>
                                        </p:tgtEl>
                                        <p:attrNameLst>
                                          <p:attrName>style.visibility</p:attrName>
                                        </p:attrNameLst>
                                      </p:cBhvr>
                                      <p:to>
                                        <p:strVal val="visible"/>
                                      </p:to>
                                    </p:set>
                                    <p:animEffect transition="in" filter="fade">
                                      <p:cBhvr>
                                        <p:cTn id="66" dur="5000"/>
                                        <p:tgtEl>
                                          <p:spTgt spid="181"/>
                                        </p:tgtEl>
                                      </p:cBhvr>
                                    </p:animEffect>
                                  </p:childTnLst>
                                </p:cTn>
                              </p:par>
                              <p:par>
                                <p:cTn id="67" presetID="10" presetClass="entr" presetSubtype="0" fill="hold" nodeType="withEffect">
                                  <p:stCondLst>
                                    <p:cond delay="0"/>
                                  </p:stCondLst>
                                  <p:childTnLst>
                                    <p:set>
                                      <p:cBhvr>
                                        <p:cTn id="68" dur="1" fill="hold">
                                          <p:stCondLst>
                                            <p:cond delay="0"/>
                                          </p:stCondLst>
                                        </p:cTn>
                                        <p:tgtEl>
                                          <p:spTgt spid="184"/>
                                        </p:tgtEl>
                                        <p:attrNameLst>
                                          <p:attrName>style.visibility</p:attrName>
                                        </p:attrNameLst>
                                      </p:cBhvr>
                                      <p:to>
                                        <p:strVal val="visible"/>
                                      </p:to>
                                    </p:set>
                                    <p:animEffect transition="in" filter="fade">
                                      <p:cBhvr>
                                        <p:cTn id="69" dur="5000"/>
                                        <p:tgtEl>
                                          <p:spTgt spid="184"/>
                                        </p:tgtEl>
                                      </p:cBhvr>
                                    </p:animEffect>
                                  </p:childTnLst>
                                </p:cTn>
                              </p:par>
                              <p:par>
                                <p:cTn id="70" presetID="10" presetClass="entr" presetSubtype="0" fill="hold" nodeType="withEffect">
                                  <p:stCondLst>
                                    <p:cond delay="0"/>
                                  </p:stCondLst>
                                  <p:childTnLst>
                                    <p:set>
                                      <p:cBhvr>
                                        <p:cTn id="71" dur="1" fill="hold">
                                          <p:stCondLst>
                                            <p:cond delay="0"/>
                                          </p:stCondLst>
                                        </p:cTn>
                                        <p:tgtEl>
                                          <p:spTgt spid="183"/>
                                        </p:tgtEl>
                                        <p:attrNameLst>
                                          <p:attrName>style.visibility</p:attrName>
                                        </p:attrNameLst>
                                      </p:cBhvr>
                                      <p:to>
                                        <p:strVal val="visible"/>
                                      </p:to>
                                    </p:set>
                                    <p:animEffect transition="in" filter="fade">
                                      <p:cBhvr>
                                        <p:cTn id="72" dur="5000"/>
                                        <p:tgtEl>
                                          <p:spTgt spid="183"/>
                                        </p:tgtEl>
                                      </p:cBhvr>
                                    </p:animEffect>
                                  </p:childTnLst>
                                </p:cTn>
                              </p:par>
                              <p:par>
                                <p:cTn id="73" presetID="10" presetClass="entr" presetSubtype="0" fill="hold" nodeType="withEffect">
                                  <p:stCondLst>
                                    <p:cond delay="0"/>
                                  </p:stCondLst>
                                  <p:childTnLst>
                                    <p:set>
                                      <p:cBhvr>
                                        <p:cTn id="74" dur="1" fill="hold">
                                          <p:stCondLst>
                                            <p:cond delay="0"/>
                                          </p:stCondLst>
                                        </p:cTn>
                                        <p:tgtEl>
                                          <p:spTgt spid="185"/>
                                        </p:tgtEl>
                                        <p:attrNameLst>
                                          <p:attrName>style.visibility</p:attrName>
                                        </p:attrNameLst>
                                      </p:cBhvr>
                                      <p:to>
                                        <p:strVal val="visible"/>
                                      </p:to>
                                    </p:set>
                                    <p:animEffect transition="in" filter="fade">
                                      <p:cBhvr>
                                        <p:cTn id="75" dur="5000"/>
                                        <p:tgtEl>
                                          <p:spTgt spid="18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2"/>
                                        </p:tgtEl>
                                        <p:attrNameLst>
                                          <p:attrName>style.visibility</p:attrName>
                                        </p:attrNameLst>
                                      </p:cBhvr>
                                      <p:to>
                                        <p:strVal val="visible"/>
                                      </p:to>
                                    </p:set>
                                    <p:animEffect transition="in" filter="fade">
                                      <p:cBhvr>
                                        <p:cTn id="78" dur="3000"/>
                                        <p:tgtEl>
                                          <p:spTgt spid="10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1000"/>
                                        <p:tgtEl>
                                          <p:spTgt spid="102"/>
                                        </p:tgtEl>
                                      </p:cBhvr>
                                    </p:animEffect>
                                    <p:set>
                                      <p:cBhvr>
                                        <p:cTn id="83" dur="1" fill="hold">
                                          <p:stCondLst>
                                            <p:cond delay="999"/>
                                          </p:stCondLst>
                                        </p:cTn>
                                        <p:tgtEl>
                                          <p:spTgt spid="102"/>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189"/>
                                        </p:tgtEl>
                                        <p:attrNameLst>
                                          <p:attrName>style.visibility</p:attrName>
                                        </p:attrNameLst>
                                      </p:cBhvr>
                                      <p:to>
                                        <p:strVal val="visible"/>
                                      </p:to>
                                    </p:set>
                                    <p:animEffect transition="in" filter="fade">
                                      <p:cBhvr>
                                        <p:cTn id="86" dur="3000"/>
                                        <p:tgtEl>
                                          <p:spTgt spid="189"/>
                                        </p:tgtEl>
                                      </p:cBhvr>
                                    </p:animEffect>
                                  </p:childTnLst>
                                </p:cTn>
                              </p:par>
                              <p:par>
                                <p:cTn id="87" presetID="10" presetClass="exit" presetSubtype="0" fill="hold" nodeType="withEffect">
                                  <p:stCondLst>
                                    <p:cond delay="0"/>
                                  </p:stCondLst>
                                  <p:childTnLst>
                                    <p:animEffect transition="out" filter="fade">
                                      <p:cBhvr>
                                        <p:cTn id="88" dur="1000"/>
                                        <p:tgtEl>
                                          <p:spTgt spid="180"/>
                                        </p:tgtEl>
                                      </p:cBhvr>
                                    </p:animEffect>
                                    <p:set>
                                      <p:cBhvr>
                                        <p:cTn id="89" dur="1" fill="hold">
                                          <p:stCondLst>
                                            <p:cond delay="999"/>
                                          </p:stCondLst>
                                        </p:cTn>
                                        <p:tgtEl>
                                          <p:spTgt spid="18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51"/>
                                        </p:tgtEl>
                                      </p:cBhvr>
                                    </p:animEffect>
                                    <p:set>
                                      <p:cBhvr>
                                        <p:cTn id="92" dur="1" fill="hold">
                                          <p:stCondLst>
                                            <p:cond delay="999"/>
                                          </p:stCondLst>
                                        </p:cTn>
                                        <p:tgtEl>
                                          <p:spTgt spid="5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188"/>
                                        </p:tgtEl>
                                      </p:cBhvr>
                                    </p:animEffect>
                                    <p:set>
                                      <p:cBhvr>
                                        <p:cTn id="95" dur="1" fill="hold">
                                          <p:stCondLst>
                                            <p:cond delay="999"/>
                                          </p:stCondLst>
                                        </p:cTn>
                                        <p:tgtEl>
                                          <p:spTgt spid="18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1000"/>
                                        <p:tgtEl>
                                          <p:spTgt spid="179"/>
                                        </p:tgtEl>
                                      </p:cBhvr>
                                    </p:animEffect>
                                    <p:set>
                                      <p:cBhvr>
                                        <p:cTn id="98" dur="1" fill="hold">
                                          <p:stCondLst>
                                            <p:cond delay="999"/>
                                          </p:stCondLst>
                                        </p:cTn>
                                        <p:tgtEl>
                                          <p:spTgt spid="179"/>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1000"/>
                                        <p:tgtEl>
                                          <p:spTgt spid="182"/>
                                        </p:tgtEl>
                                      </p:cBhvr>
                                    </p:animEffect>
                                    <p:set>
                                      <p:cBhvr>
                                        <p:cTn id="101" dur="1" fill="hold">
                                          <p:stCondLst>
                                            <p:cond delay="999"/>
                                          </p:stCondLst>
                                        </p:cTn>
                                        <p:tgtEl>
                                          <p:spTgt spid="18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000"/>
                                        <p:tgtEl>
                                          <p:spTgt spid="187"/>
                                        </p:tgtEl>
                                      </p:cBhvr>
                                    </p:animEffect>
                                    <p:set>
                                      <p:cBhvr>
                                        <p:cTn id="104" dur="1" fill="hold">
                                          <p:stCondLst>
                                            <p:cond delay="999"/>
                                          </p:stCondLst>
                                        </p:cTn>
                                        <p:tgtEl>
                                          <p:spTgt spid="187"/>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1000"/>
                                        <p:tgtEl>
                                          <p:spTgt spid="181"/>
                                        </p:tgtEl>
                                      </p:cBhvr>
                                    </p:animEffect>
                                    <p:set>
                                      <p:cBhvr>
                                        <p:cTn id="107" dur="1" fill="hold">
                                          <p:stCondLst>
                                            <p:cond delay="999"/>
                                          </p:stCondLst>
                                        </p:cTn>
                                        <p:tgtEl>
                                          <p:spTgt spid="18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1000"/>
                                        <p:tgtEl>
                                          <p:spTgt spid="184"/>
                                        </p:tgtEl>
                                      </p:cBhvr>
                                    </p:animEffect>
                                    <p:set>
                                      <p:cBhvr>
                                        <p:cTn id="110" dur="1" fill="hold">
                                          <p:stCondLst>
                                            <p:cond delay="999"/>
                                          </p:stCondLst>
                                        </p:cTn>
                                        <p:tgtEl>
                                          <p:spTgt spid="18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1000"/>
                                        <p:tgtEl>
                                          <p:spTgt spid="183"/>
                                        </p:tgtEl>
                                      </p:cBhvr>
                                    </p:animEffect>
                                    <p:set>
                                      <p:cBhvr>
                                        <p:cTn id="113" dur="1" fill="hold">
                                          <p:stCondLst>
                                            <p:cond delay="999"/>
                                          </p:stCondLst>
                                        </p:cTn>
                                        <p:tgtEl>
                                          <p:spTgt spid="183"/>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1000"/>
                                        <p:tgtEl>
                                          <p:spTgt spid="185"/>
                                        </p:tgtEl>
                                      </p:cBhvr>
                                    </p:animEffect>
                                    <p:set>
                                      <p:cBhvr>
                                        <p:cTn id="116" dur="1" fill="hold">
                                          <p:stCondLst>
                                            <p:cond delay="999"/>
                                          </p:stCondLst>
                                        </p:cTn>
                                        <p:tgtEl>
                                          <p:spTgt spid="185"/>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200"/>
                                        </p:tgtEl>
                                        <p:attrNameLst>
                                          <p:attrName>style.visibility</p:attrName>
                                        </p:attrNameLst>
                                      </p:cBhvr>
                                      <p:to>
                                        <p:strVal val="visible"/>
                                      </p:to>
                                    </p:set>
                                    <p:animEffect transition="in" filter="fade">
                                      <p:cBhvr>
                                        <p:cTn id="119" dur="3000"/>
                                        <p:tgtEl>
                                          <p:spTgt spid="200"/>
                                        </p:tgtEl>
                                      </p:cBhvr>
                                    </p:animEffect>
                                  </p:childTnLst>
                                </p:cTn>
                              </p:par>
                              <p:par>
                                <p:cTn id="120" presetID="10" presetClass="entr" presetSubtype="0" fill="hold" nodeType="withEffect">
                                  <p:stCondLst>
                                    <p:cond delay="0"/>
                                  </p:stCondLst>
                                  <p:childTnLst>
                                    <p:set>
                                      <p:cBhvr>
                                        <p:cTn id="121" dur="1" fill="hold">
                                          <p:stCondLst>
                                            <p:cond delay="0"/>
                                          </p:stCondLst>
                                        </p:cTn>
                                        <p:tgtEl>
                                          <p:spTgt spid="199"/>
                                        </p:tgtEl>
                                        <p:attrNameLst>
                                          <p:attrName>style.visibility</p:attrName>
                                        </p:attrNameLst>
                                      </p:cBhvr>
                                      <p:to>
                                        <p:strVal val="visible"/>
                                      </p:to>
                                    </p:set>
                                    <p:animEffect transition="in" filter="fade">
                                      <p:cBhvr>
                                        <p:cTn id="122" dur="3000"/>
                                        <p:tgtEl>
                                          <p:spTgt spid="199"/>
                                        </p:tgtEl>
                                      </p:cBhvr>
                                    </p:animEffect>
                                  </p:childTnLst>
                                </p:cTn>
                              </p:par>
                              <p:par>
                                <p:cTn id="123" presetID="10" presetClass="entr" presetSubtype="0" fill="hold" nodeType="withEffect">
                                  <p:stCondLst>
                                    <p:cond delay="0"/>
                                  </p:stCondLst>
                                  <p:childTnLst>
                                    <p:set>
                                      <p:cBhvr>
                                        <p:cTn id="124" dur="1" fill="hold">
                                          <p:stCondLst>
                                            <p:cond delay="0"/>
                                          </p:stCondLst>
                                        </p:cTn>
                                        <p:tgtEl>
                                          <p:spTgt spid="227"/>
                                        </p:tgtEl>
                                        <p:attrNameLst>
                                          <p:attrName>style.visibility</p:attrName>
                                        </p:attrNameLst>
                                      </p:cBhvr>
                                      <p:to>
                                        <p:strVal val="visible"/>
                                      </p:to>
                                    </p:set>
                                    <p:animEffect transition="in" filter="fade">
                                      <p:cBhvr>
                                        <p:cTn id="125" dur="3000"/>
                                        <p:tgtEl>
                                          <p:spTgt spid="227"/>
                                        </p:tgtEl>
                                      </p:cBhvr>
                                    </p:animEffect>
                                  </p:childTnLst>
                                </p:cTn>
                              </p:par>
                              <p:par>
                                <p:cTn id="126" presetID="10" presetClass="entr" presetSubtype="0" fill="hold" nodeType="withEffect">
                                  <p:stCondLst>
                                    <p:cond delay="0"/>
                                  </p:stCondLst>
                                  <p:childTnLst>
                                    <p:set>
                                      <p:cBhvr>
                                        <p:cTn id="127" dur="1" fill="hold">
                                          <p:stCondLst>
                                            <p:cond delay="0"/>
                                          </p:stCondLst>
                                        </p:cTn>
                                        <p:tgtEl>
                                          <p:spTgt spid="218"/>
                                        </p:tgtEl>
                                        <p:attrNameLst>
                                          <p:attrName>style.visibility</p:attrName>
                                        </p:attrNameLst>
                                      </p:cBhvr>
                                      <p:to>
                                        <p:strVal val="visible"/>
                                      </p:to>
                                    </p:set>
                                    <p:animEffect transition="in" filter="fade">
                                      <p:cBhvr>
                                        <p:cTn id="128" dur="3000"/>
                                        <p:tgtEl>
                                          <p:spTgt spid="218"/>
                                        </p:tgtEl>
                                      </p:cBhvr>
                                    </p:animEffect>
                                  </p:childTnLst>
                                </p:cTn>
                              </p:par>
                              <p:par>
                                <p:cTn id="129" presetID="10" presetClass="entr" presetSubtype="0" fill="hold" nodeType="withEffect">
                                  <p:stCondLst>
                                    <p:cond delay="0"/>
                                  </p:stCondLst>
                                  <p:childTnLst>
                                    <p:set>
                                      <p:cBhvr>
                                        <p:cTn id="130" dur="1" fill="hold">
                                          <p:stCondLst>
                                            <p:cond delay="0"/>
                                          </p:stCondLst>
                                        </p:cTn>
                                        <p:tgtEl>
                                          <p:spTgt spid="209"/>
                                        </p:tgtEl>
                                        <p:attrNameLst>
                                          <p:attrName>style.visibility</p:attrName>
                                        </p:attrNameLst>
                                      </p:cBhvr>
                                      <p:to>
                                        <p:strVal val="visible"/>
                                      </p:to>
                                    </p:set>
                                    <p:animEffect transition="in" filter="fade">
                                      <p:cBhvr>
                                        <p:cTn id="131" dur="3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49" grpId="0" build="allAtOnce"/>
      <p:bldP spid="102" grpId="0"/>
      <p:bldP spid="102" grpId="1"/>
      <p:bldP spid="1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9952" y="6067430"/>
            <a:ext cx="4398802" cy="523220"/>
          </a:xfrm>
          <a:prstGeom prst="rect">
            <a:avLst/>
          </a:prstGeom>
          <a:noFill/>
          <a:ln>
            <a:solidFill>
              <a:schemeClr val="tx1"/>
            </a:solidFill>
          </a:ln>
        </p:spPr>
        <p:txBody>
          <a:bodyPr wrap="square" rtlCol="0">
            <a:spAutoFit/>
          </a:bodyPr>
          <a:lstStyle/>
          <a:p>
            <a:r>
              <a:rPr lang="en-CA" sz="1400" b="1" dirty="0" smtClean="0"/>
              <a:t>KEY</a:t>
            </a:r>
          </a:p>
          <a:p>
            <a:r>
              <a:rPr lang="en-CA" sz="1400" b="1" dirty="0" smtClean="0"/>
              <a:t>IPPC - INNOVATION &amp; PEER PRODUCTION COMMUNITY</a:t>
            </a:r>
            <a:endParaRPr lang="en-CA" sz="1400" b="1" dirty="0"/>
          </a:p>
        </p:txBody>
      </p:sp>
      <p:sp>
        <p:nvSpPr>
          <p:cNvPr id="9" name="TextBox 8"/>
          <p:cNvSpPr txBox="1"/>
          <p:nvPr/>
        </p:nvSpPr>
        <p:spPr>
          <a:xfrm rot="5400000">
            <a:off x="2747997" y="4311213"/>
            <a:ext cx="414714" cy="830997"/>
          </a:xfrm>
          <a:prstGeom prst="rect">
            <a:avLst/>
          </a:prstGeom>
          <a:noFill/>
        </p:spPr>
        <p:txBody>
          <a:bodyPr wrap="square" rtlCol="0">
            <a:spAutoFit/>
          </a:bodyPr>
          <a:lstStyle/>
          <a:p>
            <a:endParaRPr lang="en-CA" sz="2400" b="1" dirty="0" smtClean="0"/>
          </a:p>
          <a:p>
            <a:r>
              <a:rPr lang="en-CA" sz="2400" b="1" dirty="0" smtClean="0"/>
              <a:t>…</a:t>
            </a:r>
            <a:endParaRPr lang="en-CA" sz="2400" b="1" dirty="0"/>
          </a:p>
        </p:txBody>
      </p:sp>
      <p:cxnSp>
        <p:nvCxnSpPr>
          <p:cNvPr id="13" name="Straight Arrow Connector 12"/>
          <p:cNvCxnSpPr/>
          <p:nvPr/>
        </p:nvCxnSpPr>
        <p:spPr>
          <a:xfrm>
            <a:off x="3401627" y="1801206"/>
            <a:ext cx="2898565" cy="10388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58777" y="3262738"/>
            <a:ext cx="1925291" cy="268773"/>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83966" y="4807911"/>
            <a:ext cx="2692761" cy="124388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Left Arrow 26"/>
          <p:cNvSpPr/>
          <p:nvPr/>
        </p:nvSpPr>
        <p:spPr>
          <a:xfrm rot="1092370">
            <a:off x="3199138" y="2385945"/>
            <a:ext cx="3352913" cy="715438"/>
          </a:xfrm>
          <a:prstGeom prst="lef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Left Arrow 35"/>
          <p:cNvSpPr/>
          <p:nvPr/>
        </p:nvSpPr>
        <p:spPr>
          <a:xfrm rot="253466">
            <a:off x="3079318" y="3364289"/>
            <a:ext cx="2783543" cy="715438"/>
          </a:xfrm>
          <a:prstGeom prst="lef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37" name="Left Arrow 36"/>
          <p:cNvSpPr/>
          <p:nvPr/>
        </p:nvSpPr>
        <p:spPr>
          <a:xfrm rot="20111700">
            <a:off x="2990313" y="4551313"/>
            <a:ext cx="3455433" cy="715438"/>
          </a:xfrm>
          <a:prstGeom prst="lef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11" name="Cloud 10"/>
          <p:cNvSpPr/>
          <p:nvPr/>
        </p:nvSpPr>
        <p:spPr>
          <a:xfrm>
            <a:off x="5364088" y="2863168"/>
            <a:ext cx="3456384" cy="2045864"/>
          </a:xfrm>
          <a:prstGeom prst="cloud">
            <a:avLst/>
          </a:prstGeom>
          <a:gradFill flip="none" rotWithShape="1">
            <a:gsLst>
              <a:gs pos="0">
                <a:schemeClr val="bg1"/>
              </a:gs>
              <a:gs pos="50000">
                <a:schemeClr val="accent6">
                  <a:lumMod val="20000"/>
                  <a:lumOff val="80000"/>
                </a:schemeClr>
              </a:gs>
              <a:gs pos="100000">
                <a:srgbClr val="FFCC99">
                  <a:shade val="100000"/>
                  <a:satMod val="115000"/>
                </a:srgbClr>
              </a:gs>
            </a:gsLst>
            <a:path path="circle">
              <a:fillToRect l="50000" t="50000" r="50000" b="50000"/>
            </a:path>
            <a:tileRect/>
          </a:gra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accent6">
                    <a:lumMod val="50000"/>
                  </a:schemeClr>
                </a:solidFill>
              </a:rPr>
              <a:t>10, 000 DESIGNS / ANNUM</a:t>
            </a:r>
            <a:endParaRPr lang="en-CA" sz="2400" dirty="0">
              <a:solidFill>
                <a:schemeClr val="accent6">
                  <a:lumMod val="50000"/>
                </a:schemeClr>
              </a:solidFill>
            </a:endParaRPr>
          </a:p>
        </p:txBody>
      </p:sp>
      <p:sp>
        <p:nvSpPr>
          <p:cNvPr id="38" name="TextBox 37"/>
          <p:cNvSpPr txBox="1"/>
          <p:nvPr/>
        </p:nvSpPr>
        <p:spPr>
          <a:xfrm>
            <a:off x="4520479" y="1777300"/>
            <a:ext cx="1364951" cy="369332"/>
          </a:xfrm>
          <a:prstGeom prst="rect">
            <a:avLst/>
          </a:prstGeom>
          <a:noFill/>
        </p:spPr>
        <p:txBody>
          <a:bodyPr wrap="square" rtlCol="0">
            <a:spAutoFit/>
          </a:bodyPr>
          <a:lstStyle/>
          <a:p>
            <a:r>
              <a:rPr lang="en-CA" b="1" dirty="0" smtClean="0">
                <a:solidFill>
                  <a:srgbClr val="FF0000"/>
                </a:solidFill>
              </a:rPr>
              <a:t>10 / annum</a:t>
            </a:r>
            <a:endParaRPr lang="en-CA" b="1" dirty="0">
              <a:solidFill>
                <a:srgbClr val="FF0000"/>
              </a:solidFill>
            </a:endParaRPr>
          </a:p>
        </p:txBody>
      </p:sp>
      <p:sp>
        <p:nvSpPr>
          <p:cNvPr id="40" name="TextBox 39"/>
          <p:cNvSpPr txBox="1"/>
          <p:nvPr/>
        </p:nvSpPr>
        <p:spPr>
          <a:xfrm>
            <a:off x="4545871" y="5487070"/>
            <a:ext cx="1682313" cy="369332"/>
          </a:xfrm>
          <a:prstGeom prst="rect">
            <a:avLst/>
          </a:prstGeom>
          <a:noFill/>
        </p:spPr>
        <p:txBody>
          <a:bodyPr wrap="square" rtlCol="0">
            <a:spAutoFit/>
          </a:bodyPr>
          <a:lstStyle/>
          <a:p>
            <a:r>
              <a:rPr lang="en-CA" b="1" dirty="0" smtClean="0">
                <a:solidFill>
                  <a:srgbClr val="00B050"/>
                </a:solidFill>
              </a:rPr>
              <a:t>10 / annum</a:t>
            </a:r>
            <a:endParaRPr lang="en-CA" b="1" dirty="0">
              <a:solidFill>
                <a:srgbClr val="00B050"/>
              </a:solidFill>
            </a:endParaRPr>
          </a:p>
        </p:txBody>
      </p:sp>
      <p:sp>
        <p:nvSpPr>
          <p:cNvPr id="42" name="TextBox 41"/>
          <p:cNvSpPr txBox="1"/>
          <p:nvPr/>
        </p:nvSpPr>
        <p:spPr>
          <a:xfrm>
            <a:off x="4520480" y="2526709"/>
            <a:ext cx="843608" cy="369332"/>
          </a:xfrm>
          <a:prstGeom prst="rect">
            <a:avLst/>
          </a:prstGeom>
          <a:noFill/>
        </p:spPr>
        <p:txBody>
          <a:bodyPr wrap="square" rtlCol="0">
            <a:spAutoFit/>
          </a:bodyPr>
          <a:lstStyle/>
          <a:p>
            <a:r>
              <a:rPr lang="en-CA" b="1" dirty="0" smtClean="0">
                <a:solidFill>
                  <a:schemeClr val="accent6">
                    <a:lumMod val="50000"/>
                  </a:schemeClr>
                </a:solidFill>
              </a:rPr>
              <a:t>9,990</a:t>
            </a:r>
            <a:endParaRPr lang="en-CA" b="1" dirty="0">
              <a:solidFill>
                <a:schemeClr val="accent6">
                  <a:lumMod val="50000"/>
                </a:schemeClr>
              </a:solidFill>
            </a:endParaRPr>
          </a:p>
        </p:txBody>
      </p:sp>
      <p:sp>
        <p:nvSpPr>
          <p:cNvPr id="43" name="TextBox 42"/>
          <p:cNvSpPr txBox="1"/>
          <p:nvPr/>
        </p:nvSpPr>
        <p:spPr>
          <a:xfrm>
            <a:off x="3964044" y="3068960"/>
            <a:ext cx="1472052" cy="369332"/>
          </a:xfrm>
          <a:prstGeom prst="rect">
            <a:avLst/>
          </a:prstGeom>
          <a:noFill/>
          <a:ln>
            <a:noFill/>
          </a:ln>
        </p:spPr>
        <p:txBody>
          <a:bodyPr wrap="square" rtlCol="0">
            <a:spAutoFit/>
          </a:bodyPr>
          <a:lstStyle/>
          <a:p>
            <a:r>
              <a:rPr lang="en-CA" b="1" dirty="0" smtClean="0">
                <a:solidFill>
                  <a:srgbClr val="00B0F0"/>
                </a:solidFill>
              </a:rPr>
              <a:t>10 / annum</a:t>
            </a:r>
            <a:endParaRPr lang="en-CA" b="1" dirty="0">
              <a:solidFill>
                <a:srgbClr val="00B0F0"/>
              </a:solidFill>
            </a:endParaRPr>
          </a:p>
        </p:txBody>
      </p:sp>
      <p:sp>
        <p:nvSpPr>
          <p:cNvPr id="45" name="TextBox 44"/>
          <p:cNvSpPr txBox="1"/>
          <p:nvPr/>
        </p:nvSpPr>
        <p:spPr>
          <a:xfrm>
            <a:off x="4232448" y="3531511"/>
            <a:ext cx="843608" cy="369332"/>
          </a:xfrm>
          <a:prstGeom prst="rect">
            <a:avLst/>
          </a:prstGeom>
          <a:noFill/>
        </p:spPr>
        <p:txBody>
          <a:bodyPr wrap="square" rtlCol="0">
            <a:spAutoFit/>
          </a:bodyPr>
          <a:lstStyle/>
          <a:p>
            <a:r>
              <a:rPr lang="en-CA" b="1" dirty="0" smtClean="0">
                <a:solidFill>
                  <a:schemeClr val="accent6">
                    <a:lumMod val="50000"/>
                  </a:schemeClr>
                </a:solidFill>
              </a:rPr>
              <a:t>9,990</a:t>
            </a:r>
            <a:endParaRPr lang="en-CA" b="1" dirty="0">
              <a:solidFill>
                <a:schemeClr val="accent6">
                  <a:lumMod val="50000"/>
                </a:schemeClr>
              </a:solidFill>
            </a:endParaRPr>
          </a:p>
        </p:txBody>
      </p:sp>
      <p:sp>
        <p:nvSpPr>
          <p:cNvPr id="46" name="TextBox 45"/>
          <p:cNvSpPr txBox="1"/>
          <p:nvPr/>
        </p:nvSpPr>
        <p:spPr>
          <a:xfrm>
            <a:off x="4262014" y="4797152"/>
            <a:ext cx="843608" cy="369332"/>
          </a:xfrm>
          <a:prstGeom prst="rect">
            <a:avLst/>
          </a:prstGeom>
          <a:noFill/>
        </p:spPr>
        <p:txBody>
          <a:bodyPr wrap="square" rtlCol="0">
            <a:spAutoFit/>
          </a:bodyPr>
          <a:lstStyle/>
          <a:p>
            <a:r>
              <a:rPr lang="en-CA" b="1" dirty="0" smtClean="0">
                <a:solidFill>
                  <a:schemeClr val="accent6">
                    <a:lumMod val="50000"/>
                  </a:schemeClr>
                </a:solidFill>
              </a:rPr>
              <a:t>9,990</a:t>
            </a:r>
            <a:endParaRPr lang="en-CA" b="1" dirty="0">
              <a:solidFill>
                <a:schemeClr val="accent6">
                  <a:lumMod val="50000"/>
                </a:schemeClr>
              </a:solidFill>
            </a:endParaRPr>
          </a:p>
        </p:txBody>
      </p:sp>
      <p:sp>
        <p:nvSpPr>
          <p:cNvPr id="30" name="TextBox 29"/>
          <p:cNvSpPr txBox="1"/>
          <p:nvPr/>
        </p:nvSpPr>
        <p:spPr>
          <a:xfrm>
            <a:off x="9252520" y="620015"/>
            <a:ext cx="1372112" cy="11356955"/>
          </a:xfrm>
          <a:prstGeom prst="rect">
            <a:avLst/>
          </a:prstGeom>
          <a:noFill/>
        </p:spPr>
        <p:txBody>
          <a:bodyPr wrap="square" rtlCol="0">
            <a:spAutoFit/>
          </a:bodyPr>
          <a:lstStyle/>
          <a:p>
            <a:r>
              <a:rPr lang="en-CA" sz="1200" dirty="0" smtClean="0"/>
              <a:t>No individual commons community has enough idle capacity to design all the goods and services required to build and operate a prosperous community. We can only do that through accessing planetary scale idling capacity. Engage a participatory democracy approach that leverages idling innovation capacity of the commons to bootstrap a </a:t>
            </a:r>
            <a:r>
              <a:rPr lang="en-CA" sz="1200" dirty="0" err="1" smtClean="0"/>
              <a:t>WEconomy</a:t>
            </a:r>
            <a:r>
              <a:rPr lang="en-CA" sz="1200" dirty="0" smtClean="0"/>
              <a:t> into existence. Each local innovation community is a cooperative organization governed by  participatory governance.  Each innovation community contributes open source circular designs to a common design pool AND has access to any of the designs. Each community abides by a constitution designed around principles of Deep Humanity.</a:t>
            </a:r>
            <a:br>
              <a:rPr lang="en-CA" sz="1200" dirty="0" smtClean="0"/>
            </a:br>
            <a:endParaRPr lang="en-CA" sz="1200" dirty="0" smtClean="0"/>
          </a:p>
          <a:p>
            <a:pPr marL="285750" indent="-285750">
              <a:buFont typeface="Arial" panose="020B0604020202020204" pitchFamily="34" charset="0"/>
              <a:buChar char="•"/>
            </a:pPr>
            <a:r>
              <a:rPr lang="en-CA" sz="1200" dirty="0" smtClean="0"/>
              <a:t>UPLOAD – X designs into commons design repository</a:t>
            </a:r>
          </a:p>
          <a:p>
            <a:pPr marL="285750" indent="-285750">
              <a:buFont typeface="Arial" panose="020B0604020202020204" pitchFamily="34" charset="0"/>
              <a:buChar char="•"/>
            </a:pPr>
            <a:r>
              <a:rPr lang="en-CA" sz="1200" dirty="0" smtClean="0"/>
              <a:t>DOWNLOAD – XN designs from commons design repository to build local economy</a:t>
            </a:r>
            <a:endParaRPr lang="en-CA" sz="1200" dirty="0"/>
          </a:p>
        </p:txBody>
      </p:sp>
      <p:sp>
        <p:nvSpPr>
          <p:cNvPr id="35" name="Oval 34"/>
          <p:cNvSpPr/>
          <p:nvPr/>
        </p:nvSpPr>
        <p:spPr>
          <a:xfrm>
            <a:off x="2062236" y="5412996"/>
            <a:ext cx="1141612" cy="91604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B050"/>
                </a:solidFill>
              </a:rPr>
              <a:t>IPPC </a:t>
            </a:r>
            <a:r>
              <a:rPr lang="en-CA" b="1" dirty="0" smtClean="0">
                <a:solidFill>
                  <a:srgbClr val="00B050"/>
                </a:solidFill>
              </a:rPr>
              <a:t>1000</a:t>
            </a:r>
            <a:endParaRPr lang="en-CA" b="1" dirty="0">
              <a:solidFill>
                <a:srgbClr val="00B050"/>
              </a:solidFill>
            </a:endParaRPr>
          </a:p>
        </p:txBody>
      </p:sp>
      <p:sp>
        <p:nvSpPr>
          <p:cNvPr id="51" name="Oval 50"/>
          <p:cNvSpPr/>
          <p:nvPr/>
        </p:nvSpPr>
        <p:spPr>
          <a:xfrm>
            <a:off x="2062236" y="3073489"/>
            <a:ext cx="1141612" cy="916044"/>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B0F0"/>
                </a:solidFill>
              </a:rPr>
              <a:t>IPPC </a:t>
            </a:r>
            <a:endParaRPr lang="en-CA" b="1" dirty="0" smtClean="0">
              <a:solidFill>
                <a:srgbClr val="00B0F0"/>
              </a:solidFill>
            </a:endParaRPr>
          </a:p>
          <a:p>
            <a:pPr algn="ctr"/>
            <a:r>
              <a:rPr lang="en-CA" b="1" dirty="0" smtClean="0">
                <a:solidFill>
                  <a:srgbClr val="00B0F0"/>
                </a:solidFill>
              </a:rPr>
              <a:t>2</a:t>
            </a:r>
            <a:endParaRPr lang="en-CA" b="1" dirty="0">
              <a:solidFill>
                <a:srgbClr val="00B0F0"/>
              </a:solidFill>
            </a:endParaRPr>
          </a:p>
        </p:txBody>
      </p:sp>
      <p:sp>
        <p:nvSpPr>
          <p:cNvPr id="52" name="Oval 51"/>
          <p:cNvSpPr/>
          <p:nvPr/>
        </p:nvSpPr>
        <p:spPr>
          <a:xfrm>
            <a:off x="2058341" y="1457777"/>
            <a:ext cx="1141612" cy="91604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0000"/>
                </a:solidFill>
              </a:rPr>
              <a:t>IPPC </a:t>
            </a:r>
            <a:endParaRPr lang="en-CA" b="1" dirty="0" smtClean="0">
              <a:solidFill>
                <a:srgbClr val="FF0000"/>
              </a:solidFill>
            </a:endParaRPr>
          </a:p>
          <a:p>
            <a:pPr algn="ctr"/>
            <a:r>
              <a:rPr lang="en-CA" b="1" dirty="0" smtClean="0">
                <a:solidFill>
                  <a:srgbClr val="FF0000"/>
                </a:solidFill>
              </a:rPr>
              <a:t>1</a:t>
            </a:r>
            <a:endParaRPr lang="en-CA" b="1" dirty="0">
              <a:solidFill>
                <a:srgbClr val="FF0000"/>
              </a:solidFill>
            </a:endParaRPr>
          </a:p>
        </p:txBody>
      </p:sp>
      <p:sp>
        <p:nvSpPr>
          <p:cNvPr id="53" name="TextBox 52"/>
          <p:cNvSpPr txBox="1"/>
          <p:nvPr/>
        </p:nvSpPr>
        <p:spPr>
          <a:xfrm>
            <a:off x="44616" y="1665374"/>
            <a:ext cx="1872208" cy="923330"/>
          </a:xfrm>
          <a:prstGeom prst="rect">
            <a:avLst/>
          </a:prstGeom>
          <a:noFill/>
        </p:spPr>
        <p:txBody>
          <a:bodyPr wrap="square" rtlCol="0">
            <a:spAutoFit/>
          </a:bodyPr>
          <a:lstStyle/>
          <a:p>
            <a:r>
              <a:rPr lang="en-CA" b="1" dirty="0" smtClean="0">
                <a:solidFill>
                  <a:srgbClr val="FF0000"/>
                </a:solidFill>
              </a:rPr>
              <a:t>RORI </a:t>
            </a:r>
          </a:p>
          <a:p>
            <a:r>
              <a:rPr lang="en-CA" b="1" dirty="0" smtClean="0">
                <a:solidFill>
                  <a:srgbClr val="FF0000"/>
                </a:solidFill>
              </a:rPr>
              <a:t>= 10,000/10 </a:t>
            </a:r>
          </a:p>
          <a:p>
            <a:r>
              <a:rPr lang="en-CA" b="1" dirty="0" smtClean="0">
                <a:solidFill>
                  <a:srgbClr val="FF0000"/>
                </a:solidFill>
              </a:rPr>
              <a:t>= 1,000</a:t>
            </a:r>
            <a:endParaRPr lang="en-CA" b="1" dirty="0">
              <a:solidFill>
                <a:srgbClr val="FF0000"/>
              </a:solidFill>
            </a:endParaRPr>
          </a:p>
        </p:txBody>
      </p:sp>
      <p:sp>
        <p:nvSpPr>
          <p:cNvPr id="60" name="TextBox 59"/>
          <p:cNvSpPr txBox="1"/>
          <p:nvPr/>
        </p:nvSpPr>
        <p:spPr>
          <a:xfrm>
            <a:off x="107504" y="3208345"/>
            <a:ext cx="1872208" cy="923330"/>
          </a:xfrm>
          <a:prstGeom prst="rect">
            <a:avLst/>
          </a:prstGeom>
          <a:noFill/>
        </p:spPr>
        <p:txBody>
          <a:bodyPr wrap="square" rtlCol="0">
            <a:spAutoFit/>
          </a:bodyPr>
          <a:lstStyle/>
          <a:p>
            <a:r>
              <a:rPr lang="en-CA" b="1" dirty="0" smtClean="0">
                <a:solidFill>
                  <a:srgbClr val="00B0F0"/>
                </a:solidFill>
              </a:rPr>
              <a:t>RORI </a:t>
            </a:r>
          </a:p>
          <a:p>
            <a:r>
              <a:rPr lang="en-CA" b="1" dirty="0" smtClean="0">
                <a:solidFill>
                  <a:srgbClr val="00B0F0"/>
                </a:solidFill>
              </a:rPr>
              <a:t>= 10,000/10 </a:t>
            </a:r>
          </a:p>
          <a:p>
            <a:r>
              <a:rPr lang="en-CA" b="1" dirty="0" smtClean="0">
                <a:solidFill>
                  <a:srgbClr val="00B0F0"/>
                </a:solidFill>
              </a:rPr>
              <a:t>= 1,000</a:t>
            </a:r>
            <a:endParaRPr lang="en-CA" b="1" dirty="0">
              <a:solidFill>
                <a:srgbClr val="00B0F0"/>
              </a:solidFill>
            </a:endParaRPr>
          </a:p>
        </p:txBody>
      </p:sp>
      <p:sp>
        <p:nvSpPr>
          <p:cNvPr id="61" name="TextBox 60"/>
          <p:cNvSpPr txBox="1"/>
          <p:nvPr/>
        </p:nvSpPr>
        <p:spPr>
          <a:xfrm>
            <a:off x="107504" y="5547852"/>
            <a:ext cx="1872208" cy="923330"/>
          </a:xfrm>
          <a:prstGeom prst="rect">
            <a:avLst/>
          </a:prstGeom>
          <a:noFill/>
        </p:spPr>
        <p:txBody>
          <a:bodyPr wrap="square" rtlCol="0">
            <a:spAutoFit/>
          </a:bodyPr>
          <a:lstStyle/>
          <a:p>
            <a:r>
              <a:rPr lang="en-CA" b="1" dirty="0" smtClean="0">
                <a:solidFill>
                  <a:srgbClr val="00B050"/>
                </a:solidFill>
              </a:rPr>
              <a:t>RORI </a:t>
            </a:r>
          </a:p>
          <a:p>
            <a:r>
              <a:rPr lang="en-CA" b="1" dirty="0" smtClean="0">
                <a:solidFill>
                  <a:srgbClr val="00B050"/>
                </a:solidFill>
              </a:rPr>
              <a:t>= 10,000/10 </a:t>
            </a:r>
          </a:p>
          <a:p>
            <a:r>
              <a:rPr lang="en-CA" b="1" dirty="0" smtClean="0">
                <a:solidFill>
                  <a:srgbClr val="00B050"/>
                </a:solidFill>
              </a:rPr>
              <a:t>= 1,000</a:t>
            </a:r>
            <a:endParaRPr lang="en-CA" b="1" dirty="0">
              <a:solidFill>
                <a:srgbClr val="00B050"/>
              </a:solidFill>
            </a:endParaRPr>
          </a:p>
        </p:txBody>
      </p:sp>
      <p:sp>
        <p:nvSpPr>
          <p:cNvPr id="25" name="TextBox 24"/>
          <p:cNvSpPr txBox="1"/>
          <p:nvPr/>
        </p:nvSpPr>
        <p:spPr>
          <a:xfrm>
            <a:off x="179511" y="125135"/>
            <a:ext cx="8818809" cy="954107"/>
          </a:xfrm>
          <a:prstGeom prst="rect">
            <a:avLst/>
          </a:prstGeom>
          <a:noFill/>
        </p:spPr>
        <p:txBody>
          <a:bodyPr wrap="square" rtlCol="0">
            <a:spAutoFit/>
          </a:bodyPr>
          <a:lstStyle/>
          <a:p>
            <a:pPr algn="ctr"/>
            <a:r>
              <a:rPr lang="en-CA" sz="2800" dirty="0" smtClean="0"/>
              <a:t>EXAMPLE RORI OF MOOCC: 1000 HUBS</a:t>
            </a:r>
          </a:p>
          <a:p>
            <a:pPr algn="ctr"/>
            <a:endParaRPr lang="en-CA" sz="2800" dirty="0" smtClean="0"/>
          </a:p>
        </p:txBody>
      </p:sp>
      <p:sp>
        <p:nvSpPr>
          <p:cNvPr id="26"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15</a:t>
            </a:r>
            <a:endParaRPr lang="en-CA" sz="1600" dirty="0"/>
          </a:p>
        </p:txBody>
      </p:sp>
    </p:spTree>
    <p:extLst>
      <p:ext uri="{BB962C8B-B14F-4D97-AF65-F5344CB8AC3E}">
        <p14:creationId xmlns:p14="http://schemas.microsoft.com/office/powerpoint/2010/main" val="13782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023" y="1779186"/>
            <a:ext cx="2586977" cy="3474956"/>
          </a:xfrm>
          <a:prstGeom prst="rect">
            <a:avLst/>
          </a:prstGeom>
        </p:spPr>
      </p:pic>
      <p:sp>
        <p:nvSpPr>
          <p:cNvPr id="2" name="TextBox 1"/>
          <p:cNvSpPr txBox="1"/>
          <p:nvPr/>
        </p:nvSpPr>
        <p:spPr>
          <a:xfrm>
            <a:off x="107504" y="116632"/>
            <a:ext cx="8928992" cy="1323439"/>
          </a:xfrm>
          <a:prstGeom prst="rect">
            <a:avLst/>
          </a:prstGeom>
          <a:noFill/>
        </p:spPr>
        <p:txBody>
          <a:bodyPr wrap="square" rtlCol="0">
            <a:spAutoFit/>
          </a:bodyPr>
          <a:lstStyle/>
          <a:p>
            <a:pPr algn="ctr"/>
            <a:r>
              <a:rPr lang="en-CA" sz="4000" dirty="0" smtClean="0"/>
              <a:t>HOW REALISTIC IS 1,000 INNOVATION PEER PRODUCTION NODES?</a:t>
            </a:r>
            <a:endParaRPr lang="en-CA" sz="4000" dirty="0"/>
          </a:p>
        </p:txBody>
      </p:sp>
      <p:grpSp>
        <p:nvGrpSpPr>
          <p:cNvPr id="8" name="Group 7"/>
          <p:cNvGrpSpPr/>
          <p:nvPr/>
        </p:nvGrpSpPr>
        <p:grpSpPr>
          <a:xfrm>
            <a:off x="4252222" y="1781949"/>
            <a:ext cx="2261586" cy="1326314"/>
            <a:chOff x="617355" y="4932808"/>
            <a:chExt cx="2815513" cy="170328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55" y="4932808"/>
              <a:ext cx="2771775" cy="1647825"/>
            </a:xfrm>
            <a:prstGeom prst="rect">
              <a:avLst/>
            </a:prstGeom>
          </p:spPr>
        </p:pic>
        <p:sp>
          <p:nvSpPr>
            <p:cNvPr id="7" name="TextBox 6"/>
            <p:cNvSpPr txBox="1"/>
            <p:nvPr/>
          </p:nvSpPr>
          <p:spPr>
            <a:xfrm>
              <a:off x="2574510" y="6043214"/>
              <a:ext cx="858358" cy="592883"/>
            </a:xfrm>
            <a:prstGeom prst="rect">
              <a:avLst/>
            </a:prstGeom>
            <a:noFill/>
          </p:spPr>
          <p:txBody>
            <a:bodyPr wrap="none" rtlCol="0">
              <a:spAutoFit/>
            </a:bodyPr>
            <a:lstStyle/>
            <a:p>
              <a:pPr algn="ctr"/>
              <a:r>
                <a:rPr lang="en-CA" sz="1200" b="1" dirty="0" smtClean="0">
                  <a:solidFill>
                    <a:schemeClr val="bg1"/>
                  </a:solidFill>
                  <a:effectLst>
                    <a:outerShdw blurRad="38100" dist="38100" dir="2700000" algn="tl">
                      <a:srgbClr val="000000">
                        <a:alpha val="43137"/>
                      </a:srgbClr>
                    </a:outerShdw>
                  </a:effectLst>
                </a:rPr>
                <a:t>Approx.</a:t>
              </a:r>
            </a:p>
            <a:p>
              <a:pPr algn="ctr"/>
              <a:r>
                <a:rPr lang="en-CA" sz="1200" b="1" dirty="0" smtClean="0">
                  <a:solidFill>
                    <a:schemeClr val="bg1"/>
                  </a:solidFill>
                  <a:effectLst>
                    <a:outerShdw blurRad="38100" dist="38100" dir="2700000" algn="tl">
                      <a:srgbClr val="000000">
                        <a:alpha val="43137"/>
                      </a:srgbClr>
                    </a:outerShdw>
                  </a:effectLst>
                </a:rPr>
                <a:t>400</a:t>
              </a:r>
              <a:endParaRPr lang="en-CA" sz="1200" b="1" dirty="0">
                <a:solidFill>
                  <a:schemeClr val="bg1"/>
                </a:solidFill>
                <a:effectLst>
                  <a:outerShdw blurRad="38100" dist="38100" dir="2700000" algn="tl">
                    <a:srgbClr val="000000">
                      <a:alpha val="43137"/>
                    </a:srgbClr>
                  </a:outerShdw>
                </a:effectLst>
              </a:endParaRPr>
            </a:p>
          </p:txBody>
        </p:sp>
      </p:grpSp>
      <p:grpSp>
        <p:nvGrpSpPr>
          <p:cNvPr id="11" name="Group 10"/>
          <p:cNvGrpSpPr/>
          <p:nvPr/>
        </p:nvGrpSpPr>
        <p:grpSpPr>
          <a:xfrm>
            <a:off x="233187" y="5254142"/>
            <a:ext cx="3866253" cy="1444258"/>
            <a:chOff x="323527" y="4221088"/>
            <a:chExt cx="4392489" cy="2113873"/>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7" y="4221088"/>
              <a:ext cx="4392489" cy="2045868"/>
            </a:xfrm>
            <a:prstGeom prst="rect">
              <a:avLst/>
            </a:prstGeom>
          </p:spPr>
        </p:pic>
        <p:sp>
          <p:nvSpPr>
            <p:cNvPr id="10" name="TextBox 9"/>
            <p:cNvSpPr txBox="1"/>
            <p:nvPr/>
          </p:nvSpPr>
          <p:spPr>
            <a:xfrm>
              <a:off x="323527" y="5929534"/>
              <a:ext cx="4392489" cy="405427"/>
            </a:xfrm>
            <a:prstGeom prst="rect">
              <a:avLst/>
            </a:prstGeom>
            <a:noFill/>
          </p:spPr>
          <p:txBody>
            <a:bodyPr wrap="square" rtlCol="0">
              <a:spAutoFit/>
            </a:bodyPr>
            <a:lstStyle/>
            <a:p>
              <a:pPr algn="ctr"/>
              <a:r>
                <a:rPr lang="en-CA" sz="1200" b="1" dirty="0" smtClean="0"/>
                <a:t>SUPERHERO SPACE GLOBAL ACCELERATOR HUBS: 231</a:t>
              </a:r>
              <a:endParaRPr lang="en-CA" sz="1200" b="1" dirty="0"/>
            </a:p>
          </p:txBody>
        </p:sp>
      </p:grpSp>
      <p:grpSp>
        <p:nvGrpSpPr>
          <p:cNvPr id="12" name="Group 11"/>
          <p:cNvGrpSpPr/>
          <p:nvPr/>
        </p:nvGrpSpPr>
        <p:grpSpPr>
          <a:xfrm>
            <a:off x="363785" y="1713230"/>
            <a:ext cx="3412572" cy="1363674"/>
            <a:chOff x="323528" y="534213"/>
            <a:chExt cx="8571543" cy="543270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982734"/>
              <a:ext cx="479006" cy="32580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9734" y="1830357"/>
              <a:ext cx="479726" cy="3258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534" y="2276872"/>
              <a:ext cx="477200" cy="32580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8563" y="2204864"/>
              <a:ext cx="529662" cy="325800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225" y="1899192"/>
              <a:ext cx="466878" cy="32580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5103" y="2708920"/>
              <a:ext cx="462006" cy="325800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92153" y="1971200"/>
              <a:ext cx="524318" cy="325800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7400" y="2636912"/>
              <a:ext cx="529848" cy="3258000"/>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71738" y="1971200"/>
              <a:ext cx="454776" cy="325800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26514" y="2492896"/>
              <a:ext cx="445796" cy="3258000"/>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02026" y="1827184"/>
              <a:ext cx="461462" cy="3258000"/>
            </a:xfrm>
            <a:prstGeom prst="rect">
              <a:avLst/>
            </a:prstGeom>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63488" y="2348880"/>
              <a:ext cx="452700" cy="3258000"/>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16188" y="1899192"/>
              <a:ext cx="443314" cy="3258000"/>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68583" y="2296982"/>
              <a:ext cx="478136" cy="3258000"/>
            </a:xfrm>
            <a:prstGeom prst="rect">
              <a:avLst/>
            </a:prstGeom>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46719" y="1668701"/>
              <a:ext cx="534448" cy="3258000"/>
            </a:xfrm>
            <a:prstGeom prst="rect">
              <a:avLst/>
            </a:prstGeom>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81167" y="2204864"/>
              <a:ext cx="424956" cy="3258000"/>
            </a:xfrm>
            <a:prstGeom prst="rect">
              <a:avLst/>
            </a:prstGeom>
          </p:spPr>
        </p:pic>
        <p:pic>
          <p:nvPicPr>
            <p:cNvPr id="29" name="Picture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15517" y="1686341"/>
              <a:ext cx="427504" cy="3258000"/>
            </a:xfrm>
            <a:prstGeom prst="rect">
              <a:avLst/>
            </a:prstGeom>
          </p:spPr>
        </p:pic>
        <p:pic>
          <p:nvPicPr>
            <p:cNvPr id="30" name="Picture 2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43021" y="2272599"/>
              <a:ext cx="552050" cy="2981974"/>
            </a:xfrm>
            <a:prstGeom prst="rect">
              <a:avLst/>
            </a:prstGeom>
          </p:spPr>
        </p:pic>
        <p:pic>
          <p:nvPicPr>
            <p:cNvPr id="31" name="Picture 3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7387" y="534213"/>
              <a:ext cx="2800350" cy="647700"/>
            </a:xfrm>
            <a:prstGeom prst="rect">
              <a:avLst/>
            </a:prstGeom>
            <a:ln>
              <a:noFill/>
            </a:ln>
            <a:effectLst>
              <a:outerShdw blurRad="292100" dist="139700" dir="2700000" algn="tl" rotWithShape="0">
                <a:srgbClr val="333333">
                  <a:alpha val="65000"/>
                </a:srgbClr>
              </a:outerShdw>
            </a:effectLst>
          </p:spPr>
        </p:pic>
      </p:grpSp>
      <p:sp>
        <p:nvSpPr>
          <p:cNvPr id="32" name="TextBox 31"/>
          <p:cNvSpPr txBox="1"/>
          <p:nvPr/>
        </p:nvSpPr>
        <p:spPr>
          <a:xfrm>
            <a:off x="2860203" y="1656924"/>
            <a:ext cx="1084592" cy="307777"/>
          </a:xfrm>
          <a:prstGeom prst="rect">
            <a:avLst/>
          </a:prstGeom>
          <a:noFill/>
        </p:spPr>
        <p:txBody>
          <a:bodyPr wrap="none" rtlCol="0">
            <a:spAutoFit/>
          </a:bodyPr>
          <a:lstStyle/>
          <a:p>
            <a:r>
              <a:rPr lang="en-CA" sz="1400" b="1" dirty="0" smtClean="0"/>
              <a:t>Approx. 200</a:t>
            </a:r>
            <a:endParaRPr lang="en-CA" sz="1400" b="1" dirty="0"/>
          </a:p>
        </p:txBody>
      </p:sp>
      <p:grpSp>
        <p:nvGrpSpPr>
          <p:cNvPr id="36" name="Group 35"/>
          <p:cNvGrpSpPr/>
          <p:nvPr/>
        </p:nvGrpSpPr>
        <p:grpSpPr>
          <a:xfrm>
            <a:off x="4259884" y="3255793"/>
            <a:ext cx="2218791" cy="1872405"/>
            <a:chOff x="4355976" y="1912115"/>
            <a:chExt cx="1743075" cy="1400175"/>
          </a:xfrm>
        </p:grpSpPr>
        <p:pic>
          <p:nvPicPr>
            <p:cNvPr id="33" name="Picture 3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55976" y="1912115"/>
              <a:ext cx="1743075" cy="1400175"/>
            </a:xfrm>
            <a:prstGeom prst="rect">
              <a:avLst/>
            </a:prstGeom>
          </p:spPr>
        </p:pic>
        <p:sp>
          <p:nvSpPr>
            <p:cNvPr id="34" name="TextBox 33"/>
            <p:cNvSpPr txBox="1"/>
            <p:nvPr/>
          </p:nvSpPr>
          <p:spPr>
            <a:xfrm>
              <a:off x="4619493" y="2930728"/>
              <a:ext cx="1216039" cy="307777"/>
            </a:xfrm>
            <a:prstGeom prst="rect">
              <a:avLst/>
            </a:prstGeom>
            <a:noFill/>
          </p:spPr>
          <p:txBody>
            <a:bodyPr wrap="none" rtlCol="0">
              <a:spAutoFit/>
            </a:bodyPr>
            <a:lstStyle/>
            <a:p>
              <a:pPr algn="ctr"/>
              <a:r>
                <a:rPr lang="en-CA" sz="1400" b="1" dirty="0" smtClean="0">
                  <a:solidFill>
                    <a:schemeClr val="bg1"/>
                  </a:solidFill>
                </a:rPr>
                <a:t> Approx. 2200</a:t>
              </a:r>
              <a:endParaRPr lang="en-CA" sz="1400" b="1" dirty="0">
                <a:solidFill>
                  <a:schemeClr val="bg1"/>
                </a:solidFill>
              </a:endParaRPr>
            </a:p>
          </p:txBody>
        </p:sp>
      </p:grpSp>
      <p:grpSp>
        <p:nvGrpSpPr>
          <p:cNvPr id="37" name="Group 36"/>
          <p:cNvGrpSpPr/>
          <p:nvPr/>
        </p:nvGrpSpPr>
        <p:grpSpPr>
          <a:xfrm>
            <a:off x="271647" y="3238045"/>
            <a:ext cx="3303586" cy="1890153"/>
            <a:chOff x="422682" y="3136749"/>
            <a:chExt cx="3303586" cy="1890153"/>
          </a:xfrm>
        </p:grpSpPr>
        <p:pic>
          <p:nvPicPr>
            <p:cNvPr id="3" name="Picture 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2682" y="3136749"/>
              <a:ext cx="3303586" cy="1890153"/>
            </a:xfrm>
            <a:prstGeom prst="rect">
              <a:avLst/>
            </a:prstGeom>
          </p:spPr>
        </p:pic>
        <p:pic>
          <p:nvPicPr>
            <p:cNvPr id="35" name="Pictur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39552" y="4191996"/>
              <a:ext cx="384845" cy="457078"/>
            </a:xfrm>
            <a:prstGeom prst="rect">
              <a:avLst/>
            </a:prstGeom>
          </p:spPr>
        </p:pic>
      </p:grpSp>
      <p:pic>
        <p:nvPicPr>
          <p:cNvPr id="5" name="Picture 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64285" y="5254142"/>
            <a:ext cx="2943612" cy="1394179"/>
          </a:xfrm>
          <a:prstGeom prst="rect">
            <a:avLst/>
          </a:prstGeom>
        </p:spPr>
      </p:pic>
      <p:sp>
        <p:nvSpPr>
          <p:cNvPr id="38" name="TextBox 37"/>
          <p:cNvSpPr txBox="1"/>
          <p:nvPr/>
        </p:nvSpPr>
        <p:spPr>
          <a:xfrm>
            <a:off x="5153601" y="6329789"/>
            <a:ext cx="1033296" cy="307777"/>
          </a:xfrm>
          <a:prstGeom prst="rect">
            <a:avLst/>
          </a:prstGeom>
          <a:noFill/>
        </p:spPr>
        <p:txBody>
          <a:bodyPr wrap="none" rtlCol="0">
            <a:spAutoFit/>
          </a:bodyPr>
          <a:lstStyle/>
          <a:p>
            <a:pPr algn="ctr"/>
            <a:r>
              <a:rPr lang="en-CA" sz="1400" b="1" dirty="0" smtClean="0">
                <a:solidFill>
                  <a:schemeClr val="bg1"/>
                </a:solidFill>
              </a:rPr>
              <a:t> Approx. 86</a:t>
            </a:r>
            <a:endParaRPr lang="en-CA" sz="1400" b="1" dirty="0">
              <a:solidFill>
                <a:schemeClr val="bg1"/>
              </a:solidFill>
            </a:endParaRPr>
          </a:p>
        </p:txBody>
      </p:sp>
      <p:sp>
        <p:nvSpPr>
          <p:cNvPr id="3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16</a:t>
            </a:r>
            <a:endParaRPr lang="en-CA" sz="1600" dirty="0"/>
          </a:p>
        </p:txBody>
      </p:sp>
    </p:spTree>
    <p:extLst>
      <p:ext uri="{BB962C8B-B14F-4D97-AF65-F5344CB8AC3E}">
        <p14:creationId xmlns:p14="http://schemas.microsoft.com/office/powerpoint/2010/main" val="595594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4624"/>
            <a:ext cx="7344816" cy="369332"/>
          </a:xfrm>
          <a:prstGeom prst="rect">
            <a:avLst/>
          </a:prstGeom>
          <a:noFill/>
        </p:spPr>
        <p:txBody>
          <a:bodyPr wrap="square" rtlCol="0">
            <a:spAutoFit/>
          </a:bodyPr>
          <a:lstStyle/>
          <a:p>
            <a:r>
              <a:rPr lang="en-CA" b="1" dirty="0" smtClean="0"/>
              <a:t>Individual Hub Member RORI</a:t>
            </a:r>
            <a:endParaRPr lang="en-CA" b="1" dirty="0"/>
          </a:p>
        </p:txBody>
      </p:sp>
      <p:sp>
        <p:nvSpPr>
          <p:cNvPr id="30" name="TextBox 29"/>
          <p:cNvSpPr txBox="1"/>
          <p:nvPr/>
        </p:nvSpPr>
        <p:spPr>
          <a:xfrm>
            <a:off x="2578981" y="4963109"/>
            <a:ext cx="624867" cy="276999"/>
          </a:xfrm>
          <a:prstGeom prst="rect">
            <a:avLst/>
          </a:prstGeom>
          <a:noFill/>
        </p:spPr>
        <p:txBody>
          <a:bodyPr wrap="square" rtlCol="0">
            <a:spAutoFit/>
          </a:bodyPr>
          <a:lstStyle/>
          <a:p>
            <a:r>
              <a:rPr lang="en-CA" sz="1200" dirty="0" smtClean="0"/>
              <a:t>Year 1</a:t>
            </a:r>
            <a:endParaRPr lang="en-CA"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052736"/>
            <a:ext cx="1093641" cy="1016744"/>
          </a:xfrm>
          <a:prstGeom prst="rect">
            <a:avLst/>
          </a:prstGeom>
        </p:spPr>
      </p:pic>
      <p:sp>
        <p:nvSpPr>
          <p:cNvPr id="3" name="Rectangle 2"/>
          <p:cNvSpPr/>
          <p:nvPr/>
        </p:nvSpPr>
        <p:spPr>
          <a:xfrm>
            <a:off x="3465100" y="4797152"/>
            <a:ext cx="288032" cy="6263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347735" y="5584793"/>
            <a:ext cx="4587025" cy="276999"/>
          </a:xfrm>
          <a:prstGeom prst="rect">
            <a:avLst/>
          </a:prstGeom>
          <a:noFill/>
        </p:spPr>
        <p:txBody>
          <a:bodyPr wrap="none" rtlCol="0">
            <a:spAutoFit/>
          </a:bodyPr>
          <a:lstStyle/>
          <a:p>
            <a:r>
              <a:rPr lang="en-CA" sz="1200" dirty="0" smtClean="0"/>
              <a:t>Food   Energy   Housing   Car   Flights  Computer  Internet  Health  </a:t>
            </a:r>
            <a:r>
              <a:rPr lang="en-CA" sz="1200" dirty="0" err="1" smtClean="0"/>
              <a:t>etc</a:t>
            </a:r>
            <a:r>
              <a:rPr lang="en-CA" sz="1200" dirty="0" smtClean="0"/>
              <a:t>…</a:t>
            </a:r>
            <a:endParaRPr lang="en-CA" sz="1200" dirty="0"/>
          </a:p>
        </p:txBody>
      </p:sp>
      <p:sp>
        <p:nvSpPr>
          <p:cNvPr id="34" name="Rectangle 33"/>
          <p:cNvSpPr/>
          <p:nvPr/>
        </p:nvSpPr>
        <p:spPr>
          <a:xfrm>
            <a:off x="3898771" y="4653136"/>
            <a:ext cx="288032" cy="770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412465" y="4509120"/>
            <a:ext cx="288032"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970932" y="4653136"/>
            <a:ext cx="288032" cy="770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428043" y="4869160"/>
            <a:ext cx="288032" cy="554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950449" y="5146340"/>
            <a:ext cx="288032" cy="27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512007" y="5284930"/>
            <a:ext cx="288032" cy="1385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7076304" y="5146340"/>
            <a:ext cx="288032" cy="27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a:off x="3347735" y="5517232"/>
            <a:ext cx="452065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331888" y="4365104"/>
            <a:ext cx="0" cy="1160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578981" y="3306925"/>
            <a:ext cx="624867" cy="276999"/>
          </a:xfrm>
          <a:prstGeom prst="rect">
            <a:avLst/>
          </a:prstGeom>
          <a:noFill/>
        </p:spPr>
        <p:txBody>
          <a:bodyPr wrap="square" rtlCol="0">
            <a:spAutoFit/>
          </a:bodyPr>
          <a:lstStyle/>
          <a:p>
            <a:r>
              <a:rPr lang="en-CA" sz="1200" dirty="0" smtClean="0"/>
              <a:t>Year 3</a:t>
            </a:r>
            <a:endParaRPr lang="en-CA" sz="1200" dirty="0"/>
          </a:p>
        </p:txBody>
      </p:sp>
      <p:sp>
        <p:nvSpPr>
          <p:cNvPr id="57" name="Rectangle 56"/>
          <p:cNvSpPr/>
          <p:nvPr/>
        </p:nvSpPr>
        <p:spPr>
          <a:xfrm>
            <a:off x="3465100" y="3140968"/>
            <a:ext cx="288032" cy="6263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TextBox 59"/>
          <p:cNvSpPr txBox="1"/>
          <p:nvPr/>
        </p:nvSpPr>
        <p:spPr>
          <a:xfrm>
            <a:off x="3347735" y="3928609"/>
            <a:ext cx="4587025" cy="276999"/>
          </a:xfrm>
          <a:prstGeom prst="rect">
            <a:avLst/>
          </a:prstGeom>
          <a:noFill/>
        </p:spPr>
        <p:txBody>
          <a:bodyPr wrap="none" rtlCol="0">
            <a:spAutoFit/>
          </a:bodyPr>
          <a:lstStyle/>
          <a:p>
            <a:r>
              <a:rPr lang="en-CA" sz="1200" dirty="0" smtClean="0"/>
              <a:t>Food   Energy   Housing   Car   Flights  Computer  Internet  Health  </a:t>
            </a:r>
            <a:r>
              <a:rPr lang="en-CA" sz="1200" dirty="0" err="1" smtClean="0"/>
              <a:t>etc</a:t>
            </a:r>
            <a:r>
              <a:rPr lang="en-CA" sz="1200" dirty="0" smtClean="0"/>
              <a:t>…</a:t>
            </a:r>
            <a:endParaRPr lang="en-CA" sz="1200" dirty="0"/>
          </a:p>
        </p:txBody>
      </p:sp>
      <p:sp>
        <p:nvSpPr>
          <p:cNvPr id="61" name="Rectangle 60"/>
          <p:cNvSpPr/>
          <p:nvPr/>
        </p:nvSpPr>
        <p:spPr>
          <a:xfrm>
            <a:off x="3898771" y="2996952"/>
            <a:ext cx="288032" cy="770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4412465" y="2852936"/>
            <a:ext cx="288032"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4970932" y="2996952"/>
            <a:ext cx="288032" cy="770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5428043" y="3212976"/>
            <a:ext cx="288032" cy="554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5950449" y="3490156"/>
            <a:ext cx="288032" cy="27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6512007" y="3628746"/>
            <a:ext cx="288032" cy="1385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7076304" y="3490156"/>
            <a:ext cx="288032" cy="27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9" name="Straight Arrow Connector 68"/>
          <p:cNvCxnSpPr/>
          <p:nvPr/>
        </p:nvCxnSpPr>
        <p:spPr>
          <a:xfrm>
            <a:off x="3347735" y="3861048"/>
            <a:ext cx="452065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331888" y="2708920"/>
            <a:ext cx="0" cy="1160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578981" y="1506725"/>
            <a:ext cx="624867" cy="276999"/>
          </a:xfrm>
          <a:prstGeom prst="rect">
            <a:avLst/>
          </a:prstGeom>
          <a:noFill/>
        </p:spPr>
        <p:txBody>
          <a:bodyPr wrap="square" rtlCol="0">
            <a:spAutoFit/>
          </a:bodyPr>
          <a:lstStyle/>
          <a:p>
            <a:r>
              <a:rPr lang="en-CA" sz="1200" dirty="0" smtClean="0"/>
              <a:t>Year 5</a:t>
            </a:r>
            <a:endParaRPr lang="en-CA" sz="1200" dirty="0"/>
          </a:p>
        </p:txBody>
      </p:sp>
      <p:sp>
        <p:nvSpPr>
          <p:cNvPr id="72" name="Rectangle 71"/>
          <p:cNvSpPr/>
          <p:nvPr/>
        </p:nvSpPr>
        <p:spPr>
          <a:xfrm>
            <a:off x="3465100" y="1340768"/>
            <a:ext cx="288032" cy="6263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TextBox 72"/>
          <p:cNvSpPr txBox="1"/>
          <p:nvPr/>
        </p:nvSpPr>
        <p:spPr>
          <a:xfrm>
            <a:off x="3347735" y="2128409"/>
            <a:ext cx="4551759" cy="276999"/>
          </a:xfrm>
          <a:prstGeom prst="rect">
            <a:avLst/>
          </a:prstGeom>
          <a:noFill/>
        </p:spPr>
        <p:txBody>
          <a:bodyPr wrap="none" rtlCol="0">
            <a:spAutoFit/>
          </a:bodyPr>
          <a:lstStyle/>
          <a:p>
            <a:r>
              <a:rPr lang="en-CA" sz="1200" dirty="0" smtClean="0"/>
              <a:t>Food   Energy   Housing   Car   Flights  Computer  Internet  Health </a:t>
            </a:r>
            <a:r>
              <a:rPr lang="en-CA" sz="1200" dirty="0" err="1" smtClean="0"/>
              <a:t>etc</a:t>
            </a:r>
            <a:r>
              <a:rPr lang="en-CA" sz="1200" dirty="0" smtClean="0"/>
              <a:t>…</a:t>
            </a:r>
            <a:endParaRPr lang="en-CA" sz="1200" dirty="0"/>
          </a:p>
        </p:txBody>
      </p:sp>
      <p:sp>
        <p:nvSpPr>
          <p:cNvPr id="74" name="Rectangle 73"/>
          <p:cNvSpPr/>
          <p:nvPr/>
        </p:nvSpPr>
        <p:spPr>
          <a:xfrm>
            <a:off x="3898771" y="1196752"/>
            <a:ext cx="288032" cy="770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4412465" y="1052736"/>
            <a:ext cx="288032"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p:cNvSpPr/>
          <p:nvPr/>
        </p:nvSpPr>
        <p:spPr>
          <a:xfrm>
            <a:off x="4970932" y="1196752"/>
            <a:ext cx="288032" cy="770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5428043" y="1412776"/>
            <a:ext cx="288032" cy="554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5950449" y="1689956"/>
            <a:ext cx="288032" cy="27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8"/>
          <p:cNvSpPr/>
          <p:nvPr/>
        </p:nvSpPr>
        <p:spPr>
          <a:xfrm>
            <a:off x="6512007" y="1828546"/>
            <a:ext cx="288032" cy="1385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Rectangle 79"/>
          <p:cNvSpPr/>
          <p:nvPr/>
        </p:nvSpPr>
        <p:spPr>
          <a:xfrm>
            <a:off x="7076304" y="1689956"/>
            <a:ext cx="288032" cy="27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1" name="Straight Arrow Connector 80"/>
          <p:cNvCxnSpPr/>
          <p:nvPr/>
        </p:nvCxnSpPr>
        <p:spPr>
          <a:xfrm>
            <a:off x="3347735" y="2060848"/>
            <a:ext cx="452065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3331888" y="908720"/>
            <a:ext cx="0" cy="1160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465100" y="3140968"/>
            <a:ext cx="288032" cy="4429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83"/>
          <p:cNvSpPr/>
          <p:nvPr/>
        </p:nvSpPr>
        <p:spPr>
          <a:xfrm>
            <a:off x="3898771" y="2996952"/>
            <a:ext cx="288032" cy="2922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84"/>
          <p:cNvSpPr/>
          <p:nvPr/>
        </p:nvSpPr>
        <p:spPr>
          <a:xfrm>
            <a:off x="4412465" y="2852936"/>
            <a:ext cx="288032"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ectangle 85"/>
          <p:cNvSpPr/>
          <p:nvPr/>
        </p:nvSpPr>
        <p:spPr>
          <a:xfrm>
            <a:off x="4970932" y="2996952"/>
            <a:ext cx="288032"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p:cNvSpPr/>
          <p:nvPr/>
        </p:nvSpPr>
        <p:spPr>
          <a:xfrm>
            <a:off x="6512007" y="3628746"/>
            <a:ext cx="288032"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p:cNvSpPr/>
          <p:nvPr/>
        </p:nvSpPr>
        <p:spPr>
          <a:xfrm>
            <a:off x="7076304" y="3490156"/>
            <a:ext cx="288032" cy="937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p:cNvSpPr/>
          <p:nvPr/>
        </p:nvSpPr>
        <p:spPr>
          <a:xfrm>
            <a:off x="3465100" y="1340768"/>
            <a:ext cx="288032" cy="5570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p:cNvSpPr/>
          <p:nvPr/>
        </p:nvSpPr>
        <p:spPr>
          <a:xfrm>
            <a:off x="3898771" y="1196752"/>
            <a:ext cx="288032" cy="6317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ectangle 92"/>
          <p:cNvSpPr/>
          <p:nvPr/>
        </p:nvSpPr>
        <p:spPr>
          <a:xfrm>
            <a:off x="4412465" y="1052736"/>
            <a:ext cx="288032" cy="6847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p:cNvSpPr/>
          <p:nvPr/>
        </p:nvSpPr>
        <p:spPr>
          <a:xfrm>
            <a:off x="4970932" y="1196752"/>
            <a:ext cx="288032" cy="4484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p:cNvSpPr/>
          <p:nvPr/>
        </p:nvSpPr>
        <p:spPr>
          <a:xfrm>
            <a:off x="5950449" y="1689956"/>
            <a:ext cx="288032" cy="13859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96"/>
          <p:cNvSpPr/>
          <p:nvPr/>
        </p:nvSpPr>
        <p:spPr>
          <a:xfrm>
            <a:off x="6512007" y="1828546"/>
            <a:ext cx="288032" cy="882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97"/>
          <p:cNvSpPr/>
          <p:nvPr/>
        </p:nvSpPr>
        <p:spPr>
          <a:xfrm>
            <a:off x="7076304" y="1689956"/>
            <a:ext cx="288032" cy="2771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Rectangle 98"/>
          <p:cNvSpPr/>
          <p:nvPr/>
        </p:nvSpPr>
        <p:spPr>
          <a:xfrm>
            <a:off x="6094465" y="434511"/>
            <a:ext cx="288032" cy="2922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100"/>
          <p:cNvSpPr/>
          <p:nvPr/>
        </p:nvSpPr>
        <p:spPr>
          <a:xfrm>
            <a:off x="6094405" y="821017"/>
            <a:ext cx="288032" cy="2922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TextBox 101"/>
          <p:cNvSpPr txBox="1"/>
          <p:nvPr/>
        </p:nvSpPr>
        <p:spPr>
          <a:xfrm>
            <a:off x="6383768" y="442123"/>
            <a:ext cx="2499260" cy="276999"/>
          </a:xfrm>
          <a:prstGeom prst="rect">
            <a:avLst/>
          </a:prstGeom>
          <a:noFill/>
        </p:spPr>
        <p:txBody>
          <a:bodyPr wrap="square" rtlCol="0">
            <a:spAutoFit/>
          </a:bodyPr>
          <a:lstStyle/>
          <a:p>
            <a:r>
              <a:rPr lang="en-CA" sz="1200" dirty="0" smtClean="0"/>
              <a:t>Produced within local </a:t>
            </a:r>
            <a:r>
              <a:rPr lang="en-CA" sz="1200" dirty="0" err="1" smtClean="0"/>
              <a:t>WEconomy</a:t>
            </a:r>
            <a:endParaRPr lang="en-CA" sz="1200" dirty="0"/>
          </a:p>
        </p:txBody>
      </p:sp>
      <p:sp>
        <p:nvSpPr>
          <p:cNvPr id="103" name="TextBox 102"/>
          <p:cNvSpPr txBox="1"/>
          <p:nvPr/>
        </p:nvSpPr>
        <p:spPr>
          <a:xfrm>
            <a:off x="6390862" y="778353"/>
            <a:ext cx="2088232" cy="276999"/>
          </a:xfrm>
          <a:prstGeom prst="rect">
            <a:avLst/>
          </a:prstGeom>
          <a:noFill/>
        </p:spPr>
        <p:txBody>
          <a:bodyPr wrap="square" rtlCol="0">
            <a:spAutoFit/>
          </a:bodyPr>
          <a:lstStyle/>
          <a:p>
            <a:r>
              <a:rPr lang="en-CA" sz="1200" dirty="0" smtClean="0"/>
              <a:t>Produced within </a:t>
            </a:r>
            <a:r>
              <a:rPr lang="en-CA" sz="1200" dirty="0" err="1" smtClean="0"/>
              <a:t>MEconomy</a:t>
            </a:r>
            <a:endParaRPr lang="en-CA" sz="1200" dirty="0"/>
          </a:p>
        </p:txBody>
      </p:sp>
      <p:sp>
        <p:nvSpPr>
          <p:cNvPr id="104" name="TextBox 103"/>
          <p:cNvSpPr txBox="1"/>
          <p:nvPr/>
        </p:nvSpPr>
        <p:spPr>
          <a:xfrm>
            <a:off x="7997438" y="1700808"/>
            <a:ext cx="1167098" cy="646331"/>
          </a:xfrm>
          <a:prstGeom prst="rect">
            <a:avLst/>
          </a:prstGeom>
          <a:noFill/>
        </p:spPr>
        <p:txBody>
          <a:bodyPr wrap="square" rtlCol="0">
            <a:spAutoFit/>
          </a:bodyPr>
          <a:lstStyle/>
          <a:p>
            <a:r>
              <a:rPr lang="en-CA" sz="1200" dirty="0" smtClean="0"/>
              <a:t>Individual’s Living Resource Requirements</a:t>
            </a:r>
            <a:endParaRPr lang="en-CA" sz="1200" dirty="0"/>
          </a:p>
        </p:txBody>
      </p:sp>
      <p:sp>
        <p:nvSpPr>
          <p:cNvPr id="105" name="TextBox 104"/>
          <p:cNvSpPr txBox="1"/>
          <p:nvPr/>
        </p:nvSpPr>
        <p:spPr>
          <a:xfrm>
            <a:off x="7997438" y="3537040"/>
            <a:ext cx="1167098" cy="646331"/>
          </a:xfrm>
          <a:prstGeom prst="rect">
            <a:avLst/>
          </a:prstGeom>
          <a:noFill/>
        </p:spPr>
        <p:txBody>
          <a:bodyPr wrap="square" rtlCol="0">
            <a:spAutoFit/>
          </a:bodyPr>
          <a:lstStyle/>
          <a:p>
            <a:r>
              <a:rPr lang="en-CA" sz="1200" dirty="0" smtClean="0"/>
              <a:t>Individual’s Living Resource Requirements</a:t>
            </a:r>
            <a:endParaRPr lang="en-CA" sz="1200" dirty="0"/>
          </a:p>
        </p:txBody>
      </p:sp>
      <p:sp>
        <p:nvSpPr>
          <p:cNvPr id="106" name="TextBox 105"/>
          <p:cNvSpPr txBox="1"/>
          <p:nvPr/>
        </p:nvSpPr>
        <p:spPr>
          <a:xfrm>
            <a:off x="7997438" y="5181455"/>
            <a:ext cx="1167098" cy="646331"/>
          </a:xfrm>
          <a:prstGeom prst="rect">
            <a:avLst/>
          </a:prstGeom>
          <a:noFill/>
        </p:spPr>
        <p:txBody>
          <a:bodyPr wrap="square" rtlCol="0">
            <a:spAutoFit/>
          </a:bodyPr>
          <a:lstStyle/>
          <a:p>
            <a:r>
              <a:rPr lang="en-CA" sz="1200" dirty="0" smtClean="0"/>
              <a:t>Individual’s Living Resource Requirements</a:t>
            </a:r>
            <a:endParaRPr lang="en-CA" sz="1200" dirty="0"/>
          </a:p>
        </p:txBody>
      </p:sp>
      <p:sp>
        <p:nvSpPr>
          <p:cNvPr id="107" name="TextBox 106"/>
          <p:cNvSpPr txBox="1"/>
          <p:nvPr/>
        </p:nvSpPr>
        <p:spPr>
          <a:xfrm>
            <a:off x="3035301" y="4088105"/>
            <a:ext cx="624867" cy="276999"/>
          </a:xfrm>
          <a:prstGeom prst="rect">
            <a:avLst/>
          </a:prstGeom>
          <a:noFill/>
        </p:spPr>
        <p:txBody>
          <a:bodyPr wrap="square" rtlCol="0">
            <a:spAutoFit/>
          </a:bodyPr>
          <a:lstStyle/>
          <a:p>
            <a:pPr algn="ctr"/>
            <a:r>
              <a:rPr lang="en-CA" sz="1200" dirty="0" smtClean="0"/>
              <a:t>Cost</a:t>
            </a:r>
            <a:endParaRPr lang="en-CA" sz="1200" dirty="0"/>
          </a:p>
        </p:txBody>
      </p:sp>
      <p:sp>
        <p:nvSpPr>
          <p:cNvPr id="108" name="TextBox 107"/>
          <p:cNvSpPr txBox="1"/>
          <p:nvPr/>
        </p:nvSpPr>
        <p:spPr>
          <a:xfrm>
            <a:off x="3015392" y="2406000"/>
            <a:ext cx="624867" cy="276999"/>
          </a:xfrm>
          <a:prstGeom prst="rect">
            <a:avLst/>
          </a:prstGeom>
          <a:noFill/>
        </p:spPr>
        <p:txBody>
          <a:bodyPr wrap="square" rtlCol="0">
            <a:spAutoFit/>
          </a:bodyPr>
          <a:lstStyle/>
          <a:p>
            <a:pPr algn="ctr"/>
            <a:r>
              <a:rPr lang="en-CA" sz="1200" dirty="0" smtClean="0"/>
              <a:t>Cost</a:t>
            </a:r>
            <a:endParaRPr lang="en-CA" sz="1200" dirty="0"/>
          </a:p>
        </p:txBody>
      </p:sp>
      <p:sp>
        <p:nvSpPr>
          <p:cNvPr id="109" name="TextBox 108"/>
          <p:cNvSpPr txBox="1"/>
          <p:nvPr/>
        </p:nvSpPr>
        <p:spPr>
          <a:xfrm>
            <a:off x="3037869" y="631721"/>
            <a:ext cx="624867" cy="276999"/>
          </a:xfrm>
          <a:prstGeom prst="rect">
            <a:avLst/>
          </a:prstGeom>
          <a:noFill/>
        </p:spPr>
        <p:txBody>
          <a:bodyPr wrap="square" rtlCol="0">
            <a:spAutoFit/>
          </a:bodyPr>
          <a:lstStyle/>
          <a:p>
            <a:pPr algn="ctr"/>
            <a:r>
              <a:rPr lang="en-CA" sz="1200" dirty="0" smtClean="0"/>
              <a:t>Cost</a:t>
            </a:r>
            <a:endParaRPr lang="en-CA" sz="1200" dirty="0"/>
          </a:p>
        </p:txBody>
      </p:sp>
      <p:sp>
        <p:nvSpPr>
          <p:cNvPr id="110" name="Up Arrow 109"/>
          <p:cNvSpPr/>
          <p:nvPr/>
        </p:nvSpPr>
        <p:spPr>
          <a:xfrm>
            <a:off x="2027311" y="899911"/>
            <a:ext cx="297683" cy="4602996"/>
          </a:xfrm>
          <a:prstGeom prst="upArrow">
            <a:avLst/>
          </a:prstGeom>
          <a:gradFill>
            <a:gsLst>
              <a:gs pos="0">
                <a:srgbClr val="92D050"/>
              </a:gs>
              <a:gs pos="50000">
                <a:schemeClr val="bg1">
                  <a:lumMod val="65000"/>
                </a:schemeClr>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TextBox 110"/>
          <p:cNvSpPr txBox="1"/>
          <p:nvPr/>
        </p:nvSpPr>
        <p:spPr>
          <a:xfrm>
            <a:off x="134987" y="2468795"/>
            <a:ext cx="1892323" cy="1384995"/>
          </a:xfrm>
          <a:prstGeom prst="rect">
            <a:avLst/>
          </a:prstGeom>
          <a:noFill/>
        </p:spPr>
        <p:txBody>
          <a:bodyPr wrap="square" rtlCol="0">
            <a:spAutoFit/>
          </a:bodyPr>
          <a:lstStyle/>
          <a:p>
            <a:r>
              <a:rPr lang="en-CA" sz="1200" dirty="0" err="1" smtClean="0"/>
              <a:t>MEconomy</a:t>
            </a:r>
            <a:r>
              <a:rPr lang="en-CA" sz="1200" dirty="0" smtClean="0"/>
              <a:t>  Decoupling</a:t>
            </a:r>
          </a:p>
          <a:p>
            <a:endParaRPr lang="en-CA" sz="1200" dirty="0"/>
          </a:p>
          <a:p>
            <a:pPr marL="228600" indent="-228600">
              <a:buFont typeface="+mj-lt"/>
              <a:buAutoNum type="arabicPeriod"/>
            </a:pPr>
            <a:r>
              <a:rPr lang="en-CA" sz="1200" dirty="0" smtClean="0"/>
              <a:t>Access goods and services from solidarity cooperative at cost</a:t>
            </a:r>
          </a:p>
          <a:p>
            <a:pPr marL="228600" indent="-228600">
              <a:buFont typeface="+mj-lt"/>
              <a:buAutoNum type="arabicPeriod"/>
            </a:pPr>
            <a:r>
              <a:rPr lang="en-CA" sz="1200" dirty="0" smtClean="0"/>
              <a:t>Surplus sold to </a:t>
            </a:r>
            <a:r>
              <a:rPr lang="en-CA" sz="1200" dirty="0" err="1" smtClean="0"/>
              <a:t>MEconomy</a:t>
            </a:r>
            <a:endParaRPr lang="en-CA" sz="1200" dirty="0"/>
          </a:p>
        </p:txBody>
      </p:sp>
      <p:sp>
        <p:nvSpPr>
          <p:cNvPr id="87" name="TextBox 86"/>
          <p:cNvSpPr txBox="1"/>
          <p:nvPr/>
        </p:nvSpPr>
        <p:spPr>
          <a:xfrm>
            <a:off x="5998435" y="171705"/>
            <a:ext cx="2956601" cy="1015663"/>
          </a:xfrm>
          <a:prstGeom prst="rect">
            <a:avLst/>
          </a:prstGeom>
          <a:noFill/>
          <a:ln>
            <a:solidFill>
              <a:schemeClr val="tx1"/>
            </a:solidFill>
          </a:ln>
        </p:spPr>
        <p:txBody>
          <a:bodyPr wrap="square" rtlCol="0">
            <a:spAutoFit/>
          </a:bodyPr>
          <a:lstStyle/>
          <a:p>
            <a:r>
              <a:rPr lang="en-CA" sz="1200" dirty="0" smtClean="0"/>
              <a:t>KEY:</a:t>
            </a:r>
          </a:p>
          <a:p>
            <a:endParaRPr lang="en-CA" sz="1200" dirty="0"/>
          </a:p>
          <a:p>
            <a:endParaRPr lang="en-CA" sz="1200" dirty="0" smtClean="0"/>
          </a:p>
          <a:p>
            <a:endParaRPr lang="en-CA" sz="1200" dirty="0"/>
          </a:p>
          <a:p>
            <a:endParaRPr lang="en-CA" sz="1200" dirty="0" smtClean="0"/>
          </a:p>
        </p:txBody>
      </p:sp>
      <p:sp>
        <p:nvSpPr>
          <p:cNvPr id="66"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17</a:t>
            </a:r>
            <a:endParaRPr lang="en-CA" sz="1600" dirty="0"/>
          </a:p>
        </p:txBody>
      </p:sp>
    </p:spTree>
    <p:extLst>
      <p:ext uri="{BB962C8B-B14F-4D97-AF65-F5344CB8AC3E}">
        <p14:creationId xmlns:p14="http://schemas.microsoft.com/office/powerpoint/2010/main" val="3478952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924303" y="-171400"/>
            <a:ext cx="1464121" cy="128133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2210"/>
            <a:ext cx="1159569" cy="868558"/>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16832"/>
            <a:ext cx="1159569" cy="86855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85" y="3212976"/>
            <a:ext cx="1159569" cy="86855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0" y="4556337"/>
            <a:ext cx="1159569" cy="868558"/>
          </a:xfrm>
          <a:prstGeom prst="rect">
            <a:avLst/>
          </a:prstGeom>
        </p:spPr>
      </p:pic>
      <p:sp>
        <p:nvSpPr>
          <p:cNvPr id="5" name="Freeform 4"/>
          <p:cNvSpPr/>
          <p:nvPr/>
        </p:nvSpPr>
        <p:spPr>
          <a:xfrm>
            <a:off x="1450350" y="684089"/>
            <a:ext cx="5401945" cy="4572000"/>
          </a:xfrm>
          <a:custGeom>
            <a:avLst/>
            <a:gdLst>
              <a:gd name="connsiteX0" fmla="*/ 2015808 w 5401945"/>
              <a:gd name="connsiteY0" fmla="*/ 4572000 h 4572000"/>
              <a:gd name="connsiteX1" fmla="*/ 2130108 w 5401945"/>
              <a:gd name="connsiteY1" fmla="*/ 4543425 h 4572000"/>
              <a:gd name="connsiteX2" fmla="*/ 2172970 w 5401945"/>
              <a:gd name="connsiteY2" fmla="*/ 4514850 h 4572000"/>
              <a:gd name="connsiteX3" fmla="*/ 2215833 w 5401945"/>
              <a:gd name="connsiteY3" fmla="*/ 4500562 h 4572000"/>
              <a:gd name="connsiteX4" fmla="*/ 2315845 w 5401945"/>
              <a:gd name="connsiteY4" fmla="*/ 4457700 h 4572000"/>
              <a:gd name="connsiteX5" fmla="*/ 2444433 w 5401945"/>
              <a:gd name="connsiteY5" fmla="*/ 4386262 h 4572000"/>
              <a:gd name="connsiteX6" fmla="*/ 2487295 w 5401945"/>
              <a:gd name="connsiteY6" fmla="*/ 4357687 h 4572000"/>
              <a:gd name="connsiteX7" fmla="*/ 2544445 w 5401945"/>
              <a:gd name="connsiteY7" fmla="*/ 4329112 h 4572000"/>
              <a:gd name="connsiteX8" fmla="*/ 2587308 w 5401945"/>
              <a:gd name="connsiteY8" fmla="*/ 4286250 h 4572000"/>
              <a:gd name="connsiteX9" fmla="*/ 2601595 w 5401945"/>
              <a:gd name="connsiteY9" fmla="*/ 4229100 h 4572000"/>
              <a:gd name="connsiteX10" fmla="*/ 2630170 w 5401945"/>
              <a:gd name="connsiteY10" fmla="*/ 4129087 h 4572000"/>
              <a:gd name="connsiteX11" fmla="*/ 2615883 w 5401945"/>
              <a:gd name="connsiteY11" fmla="*/ 4043362 h 4572000"/>
              <a:gd name="connsiteX12" fmla="*/ 2544445 w 5401945"/>
              <a:gd name="connsiteY12" fmla="*/ 3971925 h 4572000"/>
              <a:gd name="connsiteX13" fmla="*/ 2487295 w 5401945"/>
              <a:gd name="connsiteY13" fmla="*/ 3943350 h 4572000"/>
              <a:gd name="connsiteX14" fmla="*/ 2430145 w 5401945"/>
              <a:gd name="connsiteY14" fmla="*/ 3929062 h 4572000"/>
              <a:gd name="connsiteX15" fmla="*/ 2387283 w 5401945"/>
              <a:gd name="connsiteY15" fmla="*/ 3914775 h 4572000"/>
              <a:gd name="connsiteX16" fmla="*/ 1758633 w 5401945"/>
              <a:gd name="connsiteY16" fmla="*/ 3900487 h 4572000"/>
              <a:gd name="connsiteX17" fmla="*/ 1744345 w 5401945"/>
              <a:gd name="connsiteY17" fmla="*/ 3943350 h 4572000"/>
              <a:gd name="connsiteX18" fmla="*/ 1758633 w 5401945"/>
              <a:gd name="connsiteY18" fmla="*/ 3986212 h 4572000"/>
              <a:gd name="connsiteX19" fmla="*/ 1830070 w 5401945"/>
              <a:gd name="connsiteY19" fmla="*/ 4057650 h 4572000"/>
              <a:gd name="connsiteX20" fmla="*/ 1887220 w 5401945"/>
              <a:gd name="connsiteY20" fmla="*/ 4071937 h 4572000"/>
              <a:gd name="connsiteX21" fmla="*/ 1944370 w 5401945"/>
              <a:gd name="connsiteY21" fmla="*/ 4100512 h 4572000"/>
              <a:gd name="connsiteX22" fmla="*/ 1987233 w 5401945"/>
              <a:gd name="connsiteY22" fmla="*/ 4114800 h 4572000"/>
              <a:gd name="connsiteX23" fmla="*/ 2030095 w 5401945"/>
              <a:gd name="connsiteY23" fmla="*/ 4143375 h 4572000"/>
              <a:gd name="connsiteX24" fmla="*/ 2473008 w 5401945"/>
              <a:gd name="connsiteY24" fmla="*/ 4114800 h 4572000"/>
              <a:gd name="connsiteX25" fmla="*/ 2658745 w 5401945"/>
              <a:gd name="connsiteY25" fmla="*/ 4086225 h 4572000"/>
              <a:gd name="connsiteX26" fmla="*/ 2787333 w 5401945"/>
              <a:gd name="connsiteY26" fmla="*/ 4043362 h 4572000"/>
              <a:gd name="connsiteX27" fmla="*/ 2830195 w 5401945"/>
              <a:gd name="connsiteY27" fmla="*/ 4029075 h 4572000"/>
              <a:gd name="connsiteX28" fmla="*/ 2873058 w 5401945"/>
              <a:gd name="connsiteY28" fmla="*/ 4014787 h 4572000"/>
              <a:gd name="connsiteX29" fmla="*/ 3015933 w 5401945"/>
              <a:gd name="connsiteY29" fmla="*/ 3971925 h 4572000"/>
              <a:gd name="connsiteX30" fmla="*/ 3173095 w 5401945"/>
              <a:gd name="connsiteY30" fmla="*/ 3900487 h 4572000"/>
              <a:gd name="connsiteX31" fmla="*/ 3215958 w 5401945"/>
              <a:gd name="connsiteY31" fmla="*/ 3871912 h 4572000"/>
              <a:gd name="connsiteX32" fmla="*/ 3301683 w 5401945"/>
              <a:gd name="connsiteY32" fmla="*/ 3800475 h 4572000"/>
              <a:gd name="connsiteX33" fmla="*/ 3387408 w 5401945"/>
              <a:gd name="connsiteY33" fmla="*/ 3686175 h 4572000"/>
              <a:gd name="connsiteX34" fmla="*/ 3444558 w 5401945"/>
              <a:gd name="connsiteY34" fmla="*/ 3600450 h 4572000"/>
              <a:gd name="connsiteX35" fmla="*/ 3487420 w 5401945"/>
              <a:gd name="connsiteY35" fmla="*/ 3457575 h 4572000"/>
              <a:gd name="connsiteX36" fmla="*/ 3444558 w 5401945"/>
              <a:gd name="connsiteY36" fmla="*/ 3128962 h 4572000"/>
              <a:gd name="connsiteX37" fmla="*/ 3373120 w 5401945"/>
              <a:gd name="connsiteY37" fmla="*/ 3028950 h 4572000"/>
              <a:gd name="connsiteX38" fmla="*/ 3344545 w 5401945"/>
              <a:gd name="connsiteY38" fmla="*/ 2986087 h 4572000"/>
              <a:gd name="connsiteX39" fmla="*/ 3258820 w 5401945"/>
              <a:gd name="connsiteY39" fmla="*/ 2900362 h 4572000"/>
              <a:gd name="connsiteX40" fmla="*/ 3230245 w 5401945"/>
              <a:gd name="connsiteY40" fmla="*/ 2857500 h 4572000"/>
              <a:gd name="connsiteX41" fmla="*/ 3173095 w 5401945"/>
              <a:gd name="connsiteY41" fmla="*/ 2828925 h 4572000"/>
              <a:gd name="connsiteX42" fmla="*/ 3130233 w 5401945"/>
              <a:gd name="connsiteY42" fmla="*/ 2800350 h 4572000"/>
              <a:gd name="connsiteX43" fmla="*/ 3058795 w 5401945"/>
              <a:gd name="connsiteY43" fmla="*/ 2757487 h 4572000"/>
              <a:gd name="connsiteX44" fmla="*/ 2873058 w 5401945"/>
              <a:gd name="connsiteY44" fmla="*/ 2643187 h 4572000"/>
              <a:gd name="connsiteX45" fmla="*/ 2744470 w 5401945"/>
              <a:gd name="connsiteY45" fmla="*/ 2571750 h 4572000"/>
              <a:gd name="connsiteX46" fmla="*/ 2658745 w 5401945"/>
              <a:gd name="connsiteY46" fmla="*/ 2557462 h 4572000"/>
              <a:gd name="connsiteX47" fmla="*/ 2501583 w 5401945"/>
              <a:gd name="connsiteY47" fmla="*/ 2500312 h 4572000"/>
              <a:gd name="connsiteX48" fmla="*/ 2415858 w 5401945"/>
              <a:gd name="connsiteY48" fmla="*/ 2471737 h 4572000"/>
              <a:gd name="connsiteX49" fmla="*/ 2187258 w 5401945"/>
              <a:gd name="connsiteY49" fmla="*/ 2443162 h 4572000"/>
              <a:gd name="connsiteX50" fmla="*/ 1558608 w 5401945"/>
              <a:gd name="connsiteY50" fmla="*/ 2443162 h 4572000"/>
              <a:gd name="connsiteX51" fmla="*/ 1472883 w 5401945"/>
              <a:gd name="connsiteY51" fmla="*/ 2457450 h 4572000"/>
              <a:gd name="connsiteX52" fmla="*/ 1387158 w 5401945"/>
              <a:gd name="connsiteY52" fmla="*/ 2486025 h 4572000"/>
              <a:gd name="connsiteX53" fmla="*/ 1330008 w 5401945"/>
              <a:gd name="connsiteY53" fmla="*/ 2500312 h 4572000"/>
              <a:gd name="connsiteX54" fmla="*/ 1244283 w 5401945"/>
              <a:gd name="connsiteY54" fmla="*/ 2557462 h 4572000"/>
              <a:gd name="connsiteX55" fmla="*/ 1201420 w 5401945"/>
              <a:gd name="connsiteY55" fmla="*/ 2586037 h 4572000"/>
              <a:gd name="connsiteX56" fmla="*/ 1187133 w 5401945"/>
              <a:gd name="connsiteY56" fmla="*/ 2628900 h 4572000"/>
              <a:gd name="connsiteX57" fmla="*/ 1158558 w 5401945"/>
              <a:gd name="connsiteY57" fmla="*/ 2671762 h 4572000"/>
              <a:gd name="connsiteX58" fmla="*/ 1144270 w 5401945"/>
              <a:gd name="connsiteY58" fmla="*/ 2728912 h 4572000"/>
              <a:gd name="connsiteX59" fmla="*/ 1172845 w 5401945"/>
              <a:gd name="connsiteY59" fmla="*/ 2928937 h 4572000"/>
              <a:gd name="connsiteX60" fmla="*/ 1201420 w 5401945"/>
              <a:gd name="connsiteY60" fmla="*/ 3014662 h 4572000"/>
              <a:gd name="connsiteX61" fmla="*/ 1244283 w 5401945"/>
              <a:gd name="connsiteY61" fmla="*/ 3043237 h 4572000"/>
              <a:gd name="connsiteX62" fmla="*/ 1287145 w 5401945"/>
              <a:gd name="connsiteY62" fmla="*/ 3086100 h 4572000"/>
              <a:gd name="connsiteX63" fmla="*/ 1330008 w 5401945"/>
              <a:gd name="connsiteY63" fmla="*/ 3100387 h 4572000"/>
              <a:gd name="connsiteX64" fmla="*/ 1444308 w 5401945"/>
              <a:gd name="connsiteY64" fmla="*/ 3157537 h 4572000"/>
              <a:gd name="connsiteX65" fmla="*/ 1487170 w 5401945"/>
              <a:gd name="connsiteY65" fmla="*/ 3186112 h 4572000"/>
              <a:gd name="connsiteX66" fmla="*/ 1530033 w 5401945"/>
              <a:gd name="connsiteY66" fmla="*/ 3200400 h 4572000"/>
              <a:gd name="connsiteX67" fmla="*/ 1587183 w 5401945"/>
              <a:gd name="connsiteY67" fmla="*/ 3228975 h 4572000"/>
              <a:gd name="connsiteX68" fmla="*/ 1687195 w 5401945"/>
              <a:gd name="connsiteY68" fmla="*/ 3257550 h 4572000"/>
              <a:gd name="connsiteX69" fmla="*/ 1730058 w 5401945"/>
              <a:gd name="connsiteY69" fmla="*/ 3271837 h 4572000"/>
              <a:gd name="connsiteX70" fmla="*/ 1801495 w 5401945"/>
              <a:gd name="connsiteY70" fmla="*/ 3286125 h 4572000"/>
              <a:gd name="connsiteX71" fmla="*/ 1987233 w 5401945"/>
              <a:gd name="connsiteY71" fmla="*/ 3328987 h 4572000"/>
              <a:gd name="connsiteX72" fmla="*/ 2673033 w 5401945"/>
              <a:gd name="connsiteY72" fmla="*/ 3328987 h 4572000"/>
              <a:gd name="connsiteX73" fmla="*/ 2715895 w 5401945"/>
              <a:gd name="connsiteY73" fmla="*/ 3314700 h 4572000"/>
              <a:gd name="connsiteX74" fmla="*/ 2773045 w 5401945"/>
              <a:gd name="connsiteY74" fmla="*/ 3300412 h 4572000"/>
              <a:gd name="connsiteX75" fmla="*/ 2930208 w 5401945"/>
              <a:gd name="connsiteY75" fmla="*/ 3286125 h 4572000"/>
              <a:gd name="connsiteX76" fmla="*/ 3030220 w 5401945"/>
              <a:gd name="connsiteY76" fmla="*/ 3257550 h 4572000"/>
              <a:gd name="connsiteX77" fmla="*/ 3130233 w 5401945"/>
              <a:gd name="connsiteY77" fmla="*/ 3243262 h 4572000"/>
              <a:gd name="connsiteX78" fmla="*/ 3187383 w 5401945"/>
              <a:gd name="connsiteY78" fmla="*/ 3228975 h 4572000"/>
              <a:gd name="connsiteX79" fmla="*/ 3301683 w 5401945"/>
              <a:gd name="connsiteY79" fmla="*/ 3214687 h 4572000"/>
              <a:gd name="connsiteX80" fmla="*/ 3373120 w 5401945"/>
              <a:gd name="connsiteY80" fmla="*/ 3200400 h 4572000"/>
              <a:gd name="connsiteX81" fmla="*/ 3458845 w 5401945"/>
              <a:gd name="connsiteY81" fmla="*/ 3171825 h 4572000"/>
              <a:gd name="connsiteX82" fmla="*/ 3587433 w 5401945"/>
              <a:gd name="connsiteY82" fmla="*/ 3143250 h 4572000"/>
              <a:gd name="connsiteX83" fmla="*/ 3644583 w 5401945"/>
              <a:gd name="connsiteY83" fmla="*/ 3128962 h 4572000"/>
              <a:gd name="connsiteX84" fmla="*/ 3701733 w 5401945"/>
              <a:gd name="connsiteY84" fmla="*/ 3100387 h 4572000"/>
              <a:gd name="connsiteX85" fmla="*/ 3744595 w 5401945"/>
              <a:gd name="connsiteY85" fmla="*/ 3086100 h 4572000"/>
              <a:gd name="connsiteX86" fmla="*/ 3887470 w 5401945"/>
              <a:gd name="connsiteY86" fmla="*/ 3000375 h 4572000"/>
              <a:gd name="connsiteX87" fmla="*/ 3987483 w 5401945"/>
              <a:gd name="connsiteY87" fmla="*/ 2900362 h 4572000"/>
              <a:gd name="connsiteX88" fmla="*/ 4016058 w 5401945"/>
              <a:gd name="connsiteY88" fmla="*/ 2800350 h 4572000"/>
              <a:gd name="connsiteX89" fmla="*/ 4044633 w 5401945"/>
              <a:gd name="connsiteY89" fmla="*/ 2714625 h 4572000"/>
              <a:gd name="connsiteX90" fmla="*/ 4058920 w 5401945"/>
              <a:gd name="connsiteY90" fmla="*/ 2671762 h 4572000"/>
              <a:gd name="connsiteX91" fmla="*/ 4044633 w 5401945"/>
              <a:gd name="connsiteY91" fmla="*/ 2200275 h 4572000"/>
              <a:gd name="connsiteX92" fmla="*/ 4001770 w 5401945"/>
              <a:gd name="connsiteY92" fmla="*/ 2114550 h 4572000"/>
              <a:gd name="connsiteX93" fmla="*/ 3973195 w 5401945"/>
              <a:gd name="connsiteY93" fmla="*/ 2028825 h 4572000"/>
              <a:gd name="connsiteX94" fmla="*/ 3873183 w 5401945"/>
              <a:gd name="connsiteY94" fmla="*/ 1900237 h 4572000"/>
              <a:gd name="connsiteX95" fmla="*/ 3830320 w 5401945"/>
              <a:gd name="connsiteY95" fmla="*/ 1885950 h 4572000"/>
              <a:gd name="connsiteX96" fmla="*/ 3744595 w 5401945"/>
              <a:gd name="connsiteY96" fmla="*/ 1814512 h 4572000"/>
              <a:gd name="connsiteX97" fmla="*/ 3530283 w 5401945"/>
              <a:gd name="connsiteY97" fmla="*/ 1714500 h 4572000"/>
              <a:gd name="connsiteX98" fmla="*/ 3444558 w 5401945"/>
              <a:gd name="connsiteY98" fmla="*/ 1685925 h 4572000"/>
              <a:gd name="connsiteX99" fmla="*/ 3301683 w 5401945"/>
              <a:gd name="connsiteY99" fmla="*/ 1628775 h 4572000"/>
              <a:gd name="connsiteX100" fmla="*/ 3230245 w 5401945"/>
              <a:gd name="connsiteY100" fmla="*/ 1600200 h 4572000"/>
              <a:gd name="connsiteX101" fmla="*/ 3101658 w 5401945"/>
              <a:gd name="connsiteY101" fmla="*/ 1571625 h 4572000"/>
              <a:gd name="connsiteX102" fmla="*/ 2901633 w 5401945"/>
              <a:gd name="connsiteY102" fmla="*/ 1514475 h 4572000"/>
              <a:gd name="connsiteX103" fmla="*/ 2673033 w 5401945"/>
              <a:gd name="connsiteY103" fmla="*/ 1471612 h 4572000"/>
              <a:gd name="connsiteX104" fmla="*/ 2515870 w 5401945"/>
              <a:gd name="connsiteY104" fmla="*/ 1443037 h 4572000"/>
              <a:gd name="connsiteX105" fmla="*/ 2272983 w 5401945"/>
              <a:gd name="connsiteY105" fmla="*/ 1428750 h 4572000"/>
              <a:gd name="connsiteX106" fmla="*/ 2158683 w 5401945"/>
              <a:gd name="connsiteY106" fmla="*/ 1414462 h 4572000"/>
              <a:gd name="connsiteX107" fmla="*/ 1815783 w 5401945"/>
              <a:gd name="connsiteY107" fmla="*/ 1385887 h 4572000"/>
              <a:gd name="connsiteX108" fmla="*/ 829945 w 5401945"/>
              <a:gd name="connsiteY108" fmla="*/ 1400175 h 4572000"/>
              <a:gd name="connsiteX109" fmla="*/ 772795 w 5401945"/>
              <a:gd name="connsiteY109" fmla="*/ 1428750 h 4572000"/>
              <a:gd name="connsiteX110" fmla="*/ 658495 w 5401945"/>
              <a:gd name="connsiteY110" fmla="*/ 1457325 h 4572000"/>
              <a:gd name="connsiteX111" fmla="*/ 544195 w 5401945"/>
              <a:gd name="connsiteY111" fmla="*/ 1514475 h 4572000"/>
              <a:gd name="connsiteX112" fmla="*/ 472758 w 5401945"/>
              <a:gd name="connsiteY112" fmla="*/ 1643062 h 4572000"/>
              <a:gd name="connsiteX113" fmla="*/ 487045 w 5401945"/>
              <a:gd name="connsiteY113" fmla="*/ 1757362 h 4572000"/>
              <a:gd name="connsiteX114" fmla="*/ 529908 w 5401945"/>
              <a:gd name="connsiteY114" fmla="*/ 1800225 h 4572000"/>
              <a:gd name="connsiteX115" fmla="*/ 629920 w 5401945"/>
              <a:gd name="connsiteY115" fmla="*/ 1928812 h 4572000"/>
              <a:gd name="connsiteX116" fmla="*/ 744220 w 5401945"/>
              <a:gd name="connsiteY116" fmla="*/ 2014537 h 4572000"/>
              <a:gd name="connsiteX117" fmla="*/ 815658 w 5401945"/>
              <a:gd name="connsiteY117" fmla="*/ 2071687 h 4572000"/>
              <a:gd name="connsiteX118" fmla="*/ 915670 w 5401945"/>
              <a:gd name="connsiteY118" fmla="*/ 2114550 h 4572000"/>
              <a:gd name="connsiteX119" fmla="*/ 1015683 w 5401945"/>
              <a:gd name="connsiteY119" fmla="*/ 2157412 h 4572000"/>
              <a:gd name="connsiteX120" fmla="*/ 1058545 w 5401945"/>
              <a:gd name="connsiteY120" fmla="*/ 2185987 h 4572000"/>
              <a:gd name="connsiteX121" fmla="*/ 1229995 w 5401945"/>
              <a:gd name="connsiteY121" fmla="*/ 2228850 h 4572000"/>
              <a:gd name="connsiteX122" fmla="*/ 1272858 w 5401945"/>
              <a:gd name="connsiteY122" fmla="*/ 2243137 h 4572000"/>
              <a:gd name="connsiteX123" fmla="*/ 1358583 w 5401945"/>
              <a:gd name="connsiteY123" fmla="*/ 2257425 h 4572000"/>
              <a:gd name="connsiteX124" fmla="*/ 1401445 w 5401945"/>
              <a:gd name="connsiteY124" fmla="*/ 2271712 h 4572000"/>
              <a:gd name="connsiteX125" fmla="*/ 1558608 w 5401945"/>
              <a:gd name="connsiteY125" fmla="*/ 2286000 h 4572000"/>
              <a:gd name="connsiteX126" fmla="*/ 1930083 w 5401945"/>
              <a:gd name="connsiteY126" fmla="*/ 2271712 h 4572000"/>
              <a:gd name="connsiteX127" fmla="*/ 2187258 w 5401945"/>
              <a:gd name="connsiteY127" fmla="*/ 2257425 h 4572000"/>
              <a:gd name="connsiteX128" fmla="*/ 2787333 w 5401945"/>
              <a:gd name="connsiteY128" fmla="*/ 2243137 h 4572000"/>
              <a:gd name="connsiteX129" fmla="*/ 3015933 w 5401945"/>
              <a:gd name="connsiteY129" fmla="*/ 2228850 h 4572000"/>
              <a:gd name="connsiteX130" fmla="*/ 3115945 w 5401945"/>
              <a:gd name="connsiteY130" fmla="*/ 2214562 h 4572000"/>
              <a:gd name="connsiteX131" fmla="*/ 3558858 w 5401945"/>
              <a:gd name="connsiteY131" fmla="*/ 2185987 h 4572000"/>
              <a:gd name="connsiteX132" fmla="*/ 3687445 w 5401945"/>
              <a:gd name="connsiteY132" fmla="*/ 2171700 h 4572000"/>
              <a:gd name="connsiteX133" fmla="*/ 3873183 w 5401945"/>
              <a:gd name="connsiteY133" fmla="*/ 2128837 h 4572000"/>
              <a:gd name="connsiteX134" fmla="*/ 4001770 w 5401945"/>
              <a:gd name="connsiteY134" fmla="*/ 2100262 h 4572000"/>
              <a:gd name="connsiteX135" fmla="*/ 4116070 w 5401945"/>
              <a:gd name="connsiteY135" fmla="*/ 2071687 h 4572000"/>
              <a:gd name="connsiteX136" fmla="*/ 4387533 w 5401945"/>
              <a:gd name="connsiteY136" fmla="*/ 2028825 h 4572000"/>
              <a:gd name="connsiteX137" fmla="*/ 4430395 w 5401945"/>
              <a:gd name="connsiteY137" fmla="*/ 2014537 h 4572000"/>
              <a:gd name="connsiteX138" fmla="*/ 4530408 w 5401945"/>
              <a:gd name="connsiteY138" fmla="*/ 1985962 h 4572000"/>
              <a:gd name="connsiteX139" fmla="*/ 4587558 w 5401945"/>
              <a:gd name="connsiteY139" fmla="*/ 1957387 h 4572000"/>
              <a:gd name="connsiteX140" fmla="*/ 4630420 w 5401945"/>
              <a:gd name="connsiteY140" fmla="*/ 1943100 h 4572000"/>
              <a:gd name="connsiteX141" fmla="*/ 4701858 w 5401945"/>
              <a:gd name="connsiteY141" fmla="*/ 1914525 h 4572000"/>
              <a:gd name="connsiteX142" fmla="*/ 4844733 w 5401945"/>
              <a:gd name="connsiteY142" fmla="*/ 1871662 h 4572000"/>
              <a:gd name="connsiteX143" fmla="*/ 4916170 w 5401945"/>
              <a:gd name="connsiteY143" fmla="*/ 1843087 h 4572000"/>
              <a:gd name="connsiteX144" fmla="*/ 4959033 w 5401945"/>
              <a:gd name="connsiteY144" fmla="*/ 1814512 h 4572000"/>
              <a:gd name="connsiteX145" fmla="*/ 5101908 w 5401945"/>
              <a:gd name="connsiteY145" fmla="*/ 1743075 h 4572000"/>
              <a:gd name="connsiteX146" fmla="*/ 5187633 w 5401945"/>
              <a:gd name="connsiteY146" fmla="*/ 1685925 h 4572000"/>
              <a:gd name="connsiteX147" fmla="*/ 5316220 w 5401945"/>
              <a:gd name="connsiteY147" fmla="*/ 1585912 h 4572000"/>
              <a:gd name="connsiteX148" fmla="*/ 5373370 w 5401945"/>
              <a:gd name="connsiteY148" fmla="*/ 1500187 h 4572000"/>
              <a:gd name="connsiteX149" fmla="*/ 5401945 w 5401945"/>
              <a:gd name="connsiteY149" fmla="*/ 1414462 h 4572000"/>
              <a:gd name="connsiteX150" fmla="*/ 5373370 w 5401945"/>
              <a:gd name="connsiteY150" fmla="*/ 1028700 h 4572000"/>
              <a:gd name="connsiteX151" fmla="*/ 5359083 w 5401945"/>
              <a:gd name="connsiteY151" fmla="*/ 985837 h 4572000"/>
              <a:gd name="connsiteX152" fmla="*/ 5287645 w 5401945"/>
              <a:gd name="connsiteY152" fmla="*/ 885825 h 4572000"/>
              <a:gd name="connsiteX153" fmla="*/ 5173345 w 5401945"/>
              <a:gd name="connsiteY153" fmla="*/ 814387 h 4572000"/>
              <a:gd name="connsiteX154" fmla="*/ 5073333 w 5401945"/>
              <a:gd name="connsiteY154" fmla="*/ 757237 h 4572000"/>
              <a:gd name="connsiteX155" fmla="*/ 4973320 w 5401945"/>
              <a:gd name="connsiteY155" fmla="*/ 685800 h 4572000"/>
              <a:gd name="connsiteX156" fmla="*/ 4916170 w 5401945"/>
              <a:gd name="connsiteY156" fmla="*/ 671512 h 4572000"/>
              <a:gd name="connsiteX157" fmla="*/ 4873308 w 5401945"/>
              <a:gd name="connsiteY157" fmla="*/ 642937 h 4572000"/>
              <a:gd name="connsiteX158" fmla="*/ 4773295 w 5401945"/>
              <a:gd name="connsiteY158" fmla="*/ 585787 h 4572000"/>
              <a:gd name="connsiteX159" fmla="*/ 4658995 w 5401945"/>
              <a:gd name="connsiteY159" fmla="*/ 528637 h 4572000"/>
              <a:gd name="connsiteX160" fmla="*/ 4573270 w 5401945"/>
              <a:gd name="connsiteY160" fmla="*/ 485775 h 4572000"/>
              <a:gd name="connsiteX161" fmla="*/ 4516120 w 5401945"/>
              <a:gd name="connsiteY161" fmla="*/ 457200 h 4572000"/>
              <a:gd name="connsiteX162" fmla="*/ 4401820 w 5401945"/>
              <a:gd name="connsiteY162" fmla="*/ 442912 h 4572000"/>
              <a:gd name="connsiteX163" fmla="*/ 4330383 w 5401945"/>
              <a:gd name="connsiteY163" fmla="*/ 428625 h 4572000"/>
              <a:gd name="connsiteX164" fmla="*/ 4287520 w 5401945"/>
              <a:gd name="connsiteY164" fmla="*/ 400050 h 4572000"/>
              <a:gd name="connsiteX165" fmla="*/ 4230370 w 5401945"/>
              <a:gd name="connsiteY165" fmla="*/ 385762 h 4572000"/>
              <a:gd name="connsiteX166" fmla="*/ 4116070 w 5401945"/>
              <a:gd name="connsiteY166" fmla="*/ 357187 h 4572000"/>
              <a:gd name="connsiteX167" fmla="*/ 4044633 w 5401945"/>
              <a:gd name="connsiteY167" fmla="*/ 328612 h 4572000"/>
              <a:gd name="connsiteX168" fmla="*/ 3987483 w 5401945"/>
              <a:gd name="connsiteY168" fmla="*/ 314325 h 4572000"/>
              <a:gd name="connsiteX169" fmla="*/ 3901758 w 5401945"/>
              <a:gd name="connsiteY169" fmla="*/ 285750 h 4572000"/>
              <a:gd name="connsiteX170" fmla="*/ 3844608 w 5401945"/>
              <a:gd name="connsiteY170" fmla="*/ 271462 h 4572000"/>
              <a:gd name="connsiteX171" fmla="*/ 3758883 w 5401945"/>
              <a:gd name="connsiteY171" fmla="*/ 242887 h 4572000"/>
              <a:gd name="connsiteX172" fmla="*/ 3658870 w 5401945"/>
              <a:gd name="connsiteY172" fmla="*/ 228600 h 4572000"/>
              <a:gd name="connsiteX173" fmla="*/ 3573145 w 5401945"/>
              <a:gd name="connsiteY173" fmla="*/ 214312 h 4572000"/>
              <a:gd name="connsiteX174" fmla="*/ 3515995 w 5401945"/>
              <a:gd name="connsiteY174" fmla="*/ 200025 h 4572000"/>
              <a:gd name="connsiteX175" fmla="*/ 3473133 w 5401945"/>
              <a:gd name="connsiteY175" fmla="*/ 185737 h 4572000"/>
              <a:gd name="connsiteX176" fmla="*/ 3330258 w 5401945"/>
              <a:gd name="connsiteY176" fmla="*/ 171450 h 4572000"/>
              <a:gd name="connsiteX177" fmla="*/ 3130233 w 5401945"/>
              <a:gd name="connsiteY177" fmla="*/ 128587 h 4572000"/>
              <a:gd name="connsiteX178" fmla="*/ 2687320 w 5401945"/>
              <a:gd name="connsiteY178" fmla="*/ 85725 h 4572000"/>
              <a:gd name="connsiteX179" fmla="*/ 2558733 w 5401945"/>
              <a:gd name="connsiteY179" fmla="*/ 57150 h 4572000"/>
              <a:gd name="connsiteX180" fmla="*/ 2415858 w 5401945"/>
              <a:gd name="connsiteY180" fmla="*/ 42862 h 4572000"/>
              <a:gd name="connsiteX181" fmla="*/ 2287270 w 5401945"/>
              <a:gd name="connsiteY181" fmla="*/ 28575 h 4572000"/>
              <a:gd name="connsiteX182" fmla="*/ 1987233 w 5401945"/>
              <a:gd name="connsiteY182" fmla="*/ 0 h 4572000"/>
              <a:gd name="connsiteX183" fmla="*/ 529908 w 5401945"/>
              <a:gd name="connsiteY183" fmla="*/ 14287 h 4572000"/>
              <a:gd name="connsiteX184" fmla="*/ 472758 w 5401945"/>
              <a:gd name="connsiteY184" fmla="*/ 28575 h 4572000"/>
              <a:gd name="connsiteX185" fmla="*/ 401320 w 5401945"/>
              <a:gd name="connsiteY185" fmla="*/ 42862 h 4572000"/>
              <a:gd name="connsiteX186" fmla="*/ 344170 w 5401945"/>
              <a:gd name="connsiteY186" fmla="*/ 71437 h 4572000"/>
              <a:gd name="connsiteX187" fmla="*/ 258445 w 5401945"/>
              <a:gd name="connsiteY187" fmla="*/ 100012 h 4572000"/>
              <a:gd name="connsiteX188" fmla="*/ 201295 w 5401945"/>
              <a:gd name="connsiteY188" fmla="*/ 142875 h 4572000"/>
              <a:gd name="connsiteX189" fmla="*/ 158433 w 5401945"/>
              <a:gd name="connsiteY189" fmla="*/ 171450 h 4572000"/>
              <a:gd name="connsiteX190" fmla="*/ 86995 w 5401945"/>
              <a:gd name="connsiteY190" fmla="*/ 228600 h 4572000"/>
              <a:gd name="connsiteX191" fmla="*/ 44133 w 5401945"/>
              <a:gd name="connsiteY191" fmla="*/ 285750 h 4572000"/>
              <a:gd name="connsiteX192" fmla="*/ 1270 w 5401945"/>
              <a:gd name="connsiteY192" fmla="*/ 328612 h 4572000"/>
              <a:gd name="connsiteX193" fmla="*/ 1270 w 5401945"/>
              <a:gd name="connsiteY193" fmla="*/ 3429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401945" h="4572000">
                <a:moveTo>
                  <a:pt x="2015808" y="4572000"/>
                </a:moveTo>
                <a:cubicBezTo>
                  <a:pt x="2042973" y="4566567"/>
                  <a:pt x="2100823" y="4558068"/>
                  <a:pt x="2130108" y="4543425"/>
                </a:cubicBezTo>
                <a:cubicBezTo>
                  <a:pt x="2145467" y="4535746"/>
                  <a:pt x="2157612" y="4522529"/>
                  <a:pt x="2172970" y="4514850"/>
                </a:cubicBezTo>
                <a:cubicBezTo>
                  <a:pt x="2186441" y="4508115"/>
                  <a:pt x="2202362" y="4507297"/>
                  <a:pt x="2215833" y="4500562"/>
                </a:cubicBezTo>
                <a:cubicBezTo>
                  <a:pt x="2314498" y="4451229"/>
                  <a:pt x="2196906" y="4487434"/>
                  <a:pt x="2315845" y="4457700"/>
                </a:cubicBezTo>
                <a:cubicBezTo>
                  <a:pt x="2450376" y="4323169"/>
                  <a:pt x="2234640" y="4526125"/>
                  <a:pt x="2444433" y="4386262"/>
                </a:cubicBezTo>
                <a:cubicBezTo>
                  <a:pt x="2458720" y="4376737"/>
                  <a:pt x="2472386" y="4366206"/>
                  <a:pt x="2487295" y="4357687"/>
                </a:cubicBezTo>
                <a:cubicBezTo>
                  <a:pt x="2505787" y="4347120"/>
                  <a:pt x="2527114" y="4341491"/>
                  <a:pt x="2544445" y="4329112"/>
                </a:cubicBezTo>
                <a:cubicBezTo>
                  <a:pt x="2560887" y="4317368"/>
                  <a:pt x="2573020" y="4300537"/>
                  <a:pt x="2587308" y="4286250"/>
                </a:cubicBezTo>
                <a:cubicBezTo>
                  <a:pt x="2592070" y="4267200"/>
                  <a:pt x="2596201" y="4247981"/>
                  <a:pt x="2601595" y="4229100"/>
                </a:cubicBezTo>
                <a:cubicBezTo>
                  <a:pt x="2642589" y="4085621"/>
                  <a:pt x="2585507" y="4307745"/>
                  <a:pt x="2630170" y="4129087"/>
                </a:cubicBezTo>
                <a:cubicBezTo>
                  <a:pt x="2625408" y="4100512"/>
                  <a:pt x="2625044" y="4070845"/>
                  <a:pt x="2615883" y="4043362"/>
                </a:cubicBezTo>
                <a:cubicBezTo>
                  <a:pt x="2603557" y="4006383"/>
                  <a:pt x="2575821" y="3989854"/>
                  <a:pt x="2544445" y="3971925"/>
                </a:cubicBezTo>
                <a:cubicBezTo>
                  <a:pt x="2525953" y="3961358"/>
                  <a:pt x="2507237" y="3950828"/>
                  <a:pt x="2487295" y="3943350"/>
                </a:cubicBezTo>
                <a:cubicBezTo>
                  <a:pt x="2468909" y="3936455"/>
                  <a:pt x="2449026" y="3934457"/>
                  <a:pt x="2430145" y="3929062"/>
                </a:cubicBezTo>
                <a:cubicBezTo>
                  <a:pt x="2415664" y="3924925"/>
                  <a:pt x="2401570" y="3919537"/>
                  <a:pt x="2387283" y="3914775"/>
                </a:cubicBezTo>
                <a:cubicBezTo>
                  <a:pt x="2186832" y="3781143"/>
                  <a:pt x="2305518" y="3848403"/>
                  <a:pt x="1758633" y="3900487"/>
                </a:cubicBezTo>
                <a:cubicBezTo>
                  <a:pt x="1743640" y="3901915"/>
                  <a:pt x="1749108" y="3929062"/>
                  <a:pt x="1744345" y="3943350"/>
                </a:cubicBezTo>
                <a:cubicBezTo>
                  <a:pt x="1749108" y="3957637"/>
                  <a:pt x="1751898" y="3972742"/>
                  <a:pt x="1758633" y="3986212"/>
                </a:cubicBezTo>
                <a:cubicBezTo>
                  <a:pt x="1775951" y="4020848"/>
                  <a:pt x="1793702" y="4042064"/>
                  <a:pt x="1830070" y="4057650"/>
                </a:cubicBezTo>
                <a:cubicBezTo>
                  <a:pt x="1848119" y="4065385"/>
                  <a:pt x="1868170" y="4067175"/>
                  <a:pt x="1887220" y="4071937"/>
                </a:cubicBezTo>
                <a:cubicBezTo>
                  <a:pt x="1906270" y="4081462"/>
                  <a:pt x="1924794" y="4092122"/>
                  <a:pt x="1944370" y="4100512"/>
                </a:cubicBezTo>
                <a:cubicBezTo>
                  <a:pt x="1958213" y="4106445"/>
                  <a:pt x="1973762" y="4108065"/>
                  <a:pt x="1987233" y="4114800"/>
                </a:cubicBezTo>
                <a:cubicBezTo>
                  <a:pt x="2002591" y="4122479"/>
                  <a:pt x="2015808" y="4133850"/>
                  <a:pt x="2030095" y="4143375"/>
                </a:cubicBezTo>
                <a:lnTo>
                  <a:pt x="2473008" y="4114800"/>
                </a:lnTo>
                <a:cubicBezTo>
                  <a:pt x="2508720" y="4112053"/>
                  <a:pt x="2614600" y="4098838"/>
                  <a:pt x="2658745" y="4086225"/>
                </a:cubicBezTo>
                <a:cubicBezTo>
                  <a:pt x="2702188" y="4073813"/>
                  <a:pt x="2744470" y="4057650"/>
                  <a:pt x="2787333" y="4043362"/>
                </a:cubicBezTo>
                <a:lnTo>
                  <a:pt x="2830195" y="4029075"/>
                </a:lnTo>
                <a:cubicBezTo>
                  <a:pt x="2844483" y="4024312"/>
                  <a:pt x="2858447" y="4018440"/>
                  <a:pt x="2873058" y="4014787"/>
                </a:cubicBezTo>
                <a:cubicBezTo>
                  <a:pt x="2959425" y="3993196"/>
                  <a:pt x="2911586" y="4006708"/>
                  <a:pt x="3015933" y="3971925"/>
                </a:cubicBezTo>
                <a:cubicBezTo>
                  <a:pt x="3076617" y="3951697"/>
                  <a:pt x="3109217" y="3943072"/>
                  <a:pt x="3173095" y="3900487"/>
                </a:cubicBezTo>
                <a:cubicBezTo>
                  <a:pt x="3187383" y="3890962"/>
                  <a:pt x="3202766" y="3882905"/>
                  <a:pt x="3215958" y="3871912"/>
                </a:cubicBezTo>
                <a:cubicBezTo>
                  <a:pt x="3325968" y="3780238"/>
                  <a:pt x="3195262" y="3871422"/>
                  <a:pt x="3301683" y="3800475"/>
                </a:cubicBezTo>
                <a:cubicBezTo>
                  <a:pt x="3330258" y="3762375"/>
                  <a:pt x="3372348" y="3731356"/>
                  <a:pt x="3387408" y="3686175"/>
                </a:cubicBezTo>
                <a:cubicBezTo>
                  <a:pt x="3408084" y="3624143"/>
                  <a:pt x="3391046" y="3653961"/>
                  <a:pt x="3444558" y="3600450"/>
                </a:cubicBezTo>
                <a:cubicBezTo>
                  <a:pt x="3479343" y="3496096"/>
                  <a:pt x="3465828" y="3543946"/>
                  <a:pt x="3487420" y="3457575"/>
                </a:cubicBezTo>
                <a:cubicBezTo>
                  <a:pt x="3485493" y="3424809"/>
                  <a:pt x="3493533" y="3202423"/>
                  <a:pt x="3444558" y="3128962"/>
                </a:cubicBezTo>
                <a:cubicBezTo>
                  <a:pt x="3377207" y="3027936"/>
                  <a:pt x="3461742" y="3153020"/>
                  <a:pt x="3373120" y="3028950"/>
                </a:cubicBezTo>
                <a:cubicBezTo>
                  <a:pt x="3363139" y="3014977"/>
                  <a:pt x="3355953" y="2998921"/>
                  <a:pt x="3344545" y="2986087"/>
                </a:cubicBezTo>
                <a:cubicBezTo>
                  <a:pt x="3317697" y="2955883"/>
                  <a:pt x="3281236" y="2933986"/>
                  <a:pt x="3258820" y="2900362"/>
                </a:cubicBezTo>
                <a:cubicBezTo>
                  <a:pt x="3249295" y="2886075"/>
                  <a:pt x="3243436" y="2868493"/>
                  <a:pt x="3230245" y="2857500"/>
                </a:cubicBezTo>
                <a:cubicBezTo>
                  <a:pt x="3213883" y="2843865"/>
                  <a:pt x="3191587" y="2839492"/>
                  <a:pt x="3173095" y="2828925"/>
                </a:cubicBezTo>
                <a:cubicBezTo>
                  <a:pt x="3158186" y="2820406"/>
                  <a:pt x="3144794" y="2809451"/>
                  <a:pt x="3130233" y="2800350"/>
                </a:cubicBezTo>
                <a:cubicBezTo>
                  <a:pt x="3106684" y="2785632"/>
                  <a:pt x="3081627" y="2773294"/>
                  <a:pt x="3058795" y="2757487"/>
                </a:cubicBezTo>
                <a:cubicBezTo>
                  <a:pt x="2771864" y="2558842"/>
                  <a:pt x="3070629" y="2741972"/>
                  <a:pt x="2873058" y="2643187"/>
                </a:cubicBezTo>
                <a:cubicBezTo>
                  <a:pt x="2845409" y="2629363"/>
                  <a:pt x="2778866" y="2582069"/>
                  <a:pt x="2744470" y="2571750"/>
                </a:cubicBezTo>
                <a:cubicBezTo>
                  <a:pt x="2716723" y="2563426"/>
                  <a:pt x="2687320" y="2562225"/>
                  <a:pt x="2658745" y="2557462"/>
                </a:cubicBezTo>
                <a:cubicBezTo>
                  <a:pt x="2568892" y="2497559"/>
                  <a:pt x="2665280" y="2554878"/>
                  <a:pt x="2501583" y="2500312"/>
                </a:cubicBezTo>
                <a:lnTo>
                  <a:pt x="2415858" y="2471737"/>
                </a:lnTo>
                <a:cubicBezTo>
                  <a:pt x="2314090" y="2437815"/>
                  <a:pt x="2387994" y="2458604"/>
                  <a:pt x="2187258" y="2443162"/>
                </a:cubicBezTo>
                <a:cubicBezTo>
                  <a:pt x="1939476" y="2393608"/>
                  <a:pt x="2095363" y="2419306"/>
                  <a:pt x="1558608" y="2443162"/>
                </a:cubicBezTo>
                <a:cubicBezTo>
                  <a:pt x="1529667" y="2444448"/>
                  <a:pt x="1500987" y="2450424"/>
                  <a:pt x="1472883" y="2457450"/>
                </a:cubicBezTo>
                <a:cubicBezTo>
                  <a:pt x="1443662" y="2464755"/>
                  <a:pt x="1416379" y="2478720"/>
                  <a:pt x="1387158" y="2486025"/>
                </a:cubicBezTo>
                <a:lnTo>
                  <a:pt x="1330008" y="2500312"/>
                </a:lnTo>
                <a:lnTo>
                  <a:pt x="1244283" y="2557462"/>
                </a:lnTo>
                <a:lnTo>
                  <a:pt x="1201420" y="2586037"/>
                </a:lnTo>
                <a:cubicBezTo>
                  <a:pt x="1196658" y="2600325"/>
                  <a:pt x="1193868" y="2615429"/>
                  <a:pt x="1187133" y="2628900"/>
                </a:cubicBezTo>
                <a:cubicBezTo>
                  <a:pt x="1179454" y="2644259"/>
                  <a:pt x="1165322" y="2655979"/>
                  <a:pt x="1158558" y="2671762"/>
                </a:cubicBezTo>
                <a:cubicBezTo>
                  <a:pt x="1150823" y="2689811"/>
                  <a:pt x="1149033" y="2709862"/>
                  <a:pt x="1144270" y="2728912"/>
                </a:cubicBezTo>
                <a:cubicBezTo>
                  <a:pt x="1154199" y="2828197"/>
                  <a:pt x="1149540" y="2851253"/>
                  <a:pt x="1172845" y="2928937"/>
                </a:cubicBezTo>
                <a:cubicBezTo>
                  <a:pt x="1181500" y="2957787"/>
                  <a:pt x="1176358" y="2997954"/>
                  <a:pt x="1201420" y="3014662"/>
                </a:cubicBezTo>
                <a:cubicBezTo>
                  <a:pt x="1215708" y="3024187"/>
                  <a:pt x="1231091" y="3032244"/>
                  <a:pt x="1244283" y="3043237"/>
                </a:cubicBezTo>
                <a:cubicBezTo>
                  <a:pt x="1259805" y="3056172"/>
                  <a:pt x="1270333" y="3074892"/>
                  <a:pt x="1287145" y="3086100"/>
                </a:cubicBezTo>
                <a:cubicBezTo>
                  <a:pt x="1299676" y="3094454"/>
                  <a:pt x="1315720" y="3095625"/>
                  <a:pt x="1330008" y="3100387"/>
                </a:cubicBezTo>
                <a:cubicBezTo>
                  <a:pt x="1456933" y="3195582"/>
                  <a:pt x="1319472" y="3104036"/>
                  <a:pt x="1444308" y="3157537"/>
                </a:cubicBezTo>
                <a:cubicBezTo>
                  <a:pt x="1460091" y="3164301"/>
                  <a:pt x="1471812" y="3178433"/>
                  <a:pt x="1487170" y="3186112"/>
                </a:cubicBezTo>
                <a:cubicBezTo>
                  <a:pt x="1500641" y="3192847"/>
                  <a:pt x="1516190" y="3194467"/>
                  <a:pt x="1530033" y="3200400"/>
                </a:cubicBezTo>
                <a:cubicBezTo>
                  <a:pt x="1549609" y="3208790"/>
                  <a:pt x="1567607" y="3220585"/>
                  <a:pt x="1587183" y="3228975"/>
                </a:cubicBezTo>
                <a:cubicBezTo>
                  <a:pt x="1621433" y="3243653"/>
                  <a:pt x="1650953" y="3247195"/>
                  <a:pt x="1687195" y="3257550"/>
                </a:cubicBezTo>
                <a:cubicBezTo>
                  <a:pt x="1701676" y="3261687"/>
                  <a:pt x="1715447" y="3268184"/>
                  <a:pt x="1730058" y="3271837"/>
                </a:cubicBezTo>
                <a:cubicBezTo>
                  <a:pt x="1753617" y="3277727"/>
                  <a:pt x="1778235" y="3279147"/>
                  <a:pt x="1801495" y="3286125"/>
                </a:cubicBezTo>
                <a:cubicBezTo>
                  <a:pt x="1969770" y="3336608"/>
                  <a:pt x="1755881" y="3300069"/>
                  <a:pt x="1987233" y="3328987"/>
                </a:cubicBezTo>
                <a:cubicBezTo>
                  <a:pt x="2231062" y="3410267"/>
                  <a:pt x="2049154" y="3354982"/>
                  <a:pt x="2673033" y="3328987"/>
                </a:cubicBezTo>
                <a:cubicBezTo>
                  <a:pt x="2688080" y="3328360"/>
                  <a:pt x="2701414" y="3318837"/>
                  <a:pt x="2715895" y="3314700"/>
                </a:cubicBezTo>
                <a:cubicBezTo>
                  <a:pt x="2734776" y="3309305"/>
                  <a:pt x="2753581" y="3303007"/>
                  <a:pt x="2773045" y="3300412"/>
                </a:cubicBezTo>
                <a:cubicBezTo>
                  <a:pt x="2825187" y="3293460"/>
                  <a:pt x="2877820" y="3290887"/>
                  <a:pt x="2930208" y="3286125"/>
                </a:cubicBezTo>
                <a:cubicBezTo>
                  <a:pt x="2966937" y="3273881"/>
                  <a:pt x="2990744" y="3264727"/>
                  <a:pt x="3030220" y="3257550"/>
                </a:cubicBezTo>
                <a:cubicBezTo>
                  <a:pt x="3063353" y="3251526"/>
                  <a:pt x="3097100" y="3249286"/>
                  <a:pt x="3130233" y="3243262"/>
                </a:cubicBezTo>
                <a:cubicBezTo>
                  <a:pt x="3149553" y="3239749"/>
                  <a:pt x="3168014" y="3232203"/>
                  <a:pt x="3187383" y="3228975"/>
                </a:cubicBezTo>
                <a:cubicBezTo>
                  <a:pt x="3225257" y="3222663"/>
                  <a:pt x="3263733" y="3220525"/>
                  <a:pt x="3301683" y="3214687"/>
                </a:cubicBezTo>
                <a:cubicBezTo>
                  <a:pt x="3325685" y="3210994"/>
                  <a:pt x="3349692" y="3206789"/>
                  <a:pt x="3373120" y="3200400"/>
                </a:cubicBezTo>
                <a:cubicBezTo>
                  <a:pt x="3402179" y="3192475"/>
                  <a:pt x="3429134" y="3176777"/>
                  <a:pt x="3458845" y="3171825"/>
                </a:cubicBezTo>
                <a:cubicBezTo>
                  <a:pt x="3613538" y="3146042"/>
                  <a:pt x="3488956" y="3171386"/>
                  <a:pt x="3587433" y="3143250"/>
                </a:cubicBezTo>
                <a:cubicBezTo>
                  <a:pt x="3606314" y="3137856"/>
                  <a:pt x="3626197" y="3135857"/>
                  <a:pt x="3644583" y="3128962"/>
                </a:cubicBezTo>
                <a:cubicBezTo>
                  <a:pt x="3664525" y="3121484"/>
                  <a:pt x="3682157" y="3108777"/>
                  <a:pt x="3701733" y="3100387"/>
                </a:cubicBezTo>
                <a:cubicBezTo>
                  <a:pt x="3715575" y="3094455"/>
                  <a:pt x="3730753" y="3092032"/>
                  <a:pt x="3744595" y="3086100"/>
                </a:cubicBezTo>
                <a:cubicBezTo>
                  <a:pt x="3784055" y="3069189"/>
                  <a:pt x="3862078" y="3025767"/>
                  <a:pt x="3887470" y="3000375"/>
                </a:cubicBezTo>
                <a:lnTo>
                  <a:pt x="3987483" y="2900362"/>
                </a:lnTo>
                <a:cubicBezTo>
                  <a:pt x="4035504" y="2756297"/>
                  <a:pt x="3962229" y="2979776"/>
                  <a:pt x="4016058" y="2800350"/>
                </a:cubicBezTo>
                <a:cubicBezTo>
                  <a:pt x="4024713" y="2771500"/>
                  <a:pt x="4035108" y="2743200"/>
                  <a:pt x="4044633" y="2714625"/>
                </a:cubicBezTo>
                <a:lnTo>
                  <a:pt x="4058920" y="2671762"/>
                </a:lnTo>
                <a:cubicBezTo>
                  <a:pt x="4054158" y="2514600"/>
                  <a:pt x="4060675" y="2356689"/>
                  <a:pt x="4044633" y="2200275"/>
                </a:cubicBezTo>
                <a:cubicBezTo>
                  <a:pt x="4041373" y="2168494"/>
                  <a:pt x="4014058" y="2144040"/>
                  <a:pt x="4001770" y="2114550"/>
                </a:cubicBezTo>
                <a:cubicBezTo>
                  <a:pt x="3990185" y="2086746"/>
                  <a:pt x="3989903" y="2053887"/>
                  <a:pt x="3973195" y="2028825"/>
                </a:cubicBezTo>
                <a:cubicBezTo>
                  <a:pt x="3950491" y="1994768"/>
                  <a:pt x="3913469" y="1927094"/>
                  <a:pt x="3873183" y="1900237"/>
                </a:cubicBezTo>
                <a:cubicBezTo>
                  <a:pt x="3860652" y="1891883"/>
                  <a:pt x="3844608" y="1890712"/>
                  <a:pt x="3830320" y="1885950"/>
                </a:cubicBezTo>
                <a:cubicBezTo>
                  <a:pt x="3786492" y="1820208"/>
                  <a:pt x="3821369" y="1857164"/>
                  <a:pt x="3744595" y="1814512"/>
                </a:cubicBezTo>
                <a:cubicBezTo>
                  <a:pt x="3633483" y="1752783"/>
                  <a:pt x="3690982" y="1768066"/>
                  <a:pt x="3530283" y="1714500"/>
                </a:cubicBezTo>
                <a:cubicBezTo>
                  <a:pt x="3501708" y="1704975"/>
                  <a:pt x="3471499" y="1699395"/>
                  <a:pt x="3444558" y="1685925"/>
                </a:cubicBezTo>
                <a:cubicBezTo>
                  <a:pt x="3310535" y="1618913"/>
                  <a:pt x="3478229" y="1699393"/>
                  <a:pt x="3301683" y="1628775"/>
                </a:cubicBezTo>
                <a:cubicBezTo>
                  <a:pt x="3277870" y="1619250"/>
                  <a:pt x="3254576" y="1608310"/>
                  <a:pt x="3230245" y="1600200"/>
                </a:cubicBezTo>
                <a:cubicBezTo>
                  <a:pt x="3172495" y="1580950"/>
                  <a:pt x="3163958" y="1588616"/>
                  <a:pt x="3101658" y="1571625"/>
                </a:cubicBezTo>
                <a:cubicBezTo>
                  <a:pt x="2934144" y="1525940"/>
                  <a:pt x="3103217" y="1556472"/>
                  <a:pt x="2901633" y="1514475"/>
                </a:cubicBezTo>
                <a:cubicBezTo>
                  <a:pt x="2825735" y="1498663"/>
                  <a:pt x="2749265" y="1485729"/>
                  <a:pt x="2673033" y="1471612"/>
                </a:cubicBezTo>
                <a:cubicBezTo>
                  <a:pt x="2620677" y="1461916"/>
                  <a:pt x="2569025" y="1446164"/>
                  <a:pt x="2515870" y="1443037"/>
                </a:cubicBezTo>
                <a:lnTo>
                  <a:pt x="2272983" y="1428750"/>
                </a:lnTo>
                <a:cubicBezTo>
                  <a:pt x="2234883" y="1423987"/>
                  <a:pt x="2196957" y="1417524"/>
                  <a:pt x="2158683" y="1414462"/>
                </a:cubicBezTo>
                <a:cubicBezTo>
                  <a:pt x="1789022" y="1384889"/>
                  <a:pt x="2034763" y="1417171"/>
                  <a:pt x="1815783" y="1385887"/>
                </a:cubicBezTo>
                <a:cubicBezTo>
                  <a:pt x="1487170" y="1390650"/>
                  <a:pt x="1158315" y="1386680"/>
                  <a:pt x="829945" y="1400175"/>
                </a:cubicBezTo>
                <a:cubicBezTo>
                  <a:pt x="808664" y="1401050"/>
                  <a:pt x="793001" y="1422015"/>
                  <a:pt x="772795" y="1428750"/>
                </a:cubicBezTo>
                <a:cubicBezTo>
                  <a:pt x="735538" y="1441169"/>
                  <a:pt x="693621" y="1439762"/>
                  <a:pt x="658495" y="1457325"/>
                </a:cubicBezTo>
                <a:lnTo>
                  <a:pt x="544195" y="1514475"/>
                </a:lnTo>
                <a:cubicBezTo>
                  <a:pt x="478691" y="1612731"/>
                  <a:pt x="497905" y="1567619"/>
                  <a:pt x="472758" y="1643062"/>
                </a:cubicBezTo>
                <a:cubicBezTo>
                  <a:pt x="477520" y="1681162"/>
                  <a:pt x="473923" y="1721277"/>
                  <a:pt x="487045" y="1757362"/>
                </a:cubicBezTo>
                <a:cubicBezTo>
                  <a:pt x="493950" y="1776351"/>
                  <a:pt x="516973" y="1784702"/>
                  <a:pt x="529908" y="1800225"/>
                </a:cubicBezTo>
                <a:cubicBezTo>
                  <a:pt x="564670" y="1841940"/>
                  <a:pt x="586480" y="1896232"/>
                  <a:pt x="629920" y="1928812"/>
                </a:cubicBezTo>
                <a:lnTo>
                  <a:pt x="744220" y="2014537"/>
                </a:lnTo>
                <a:cubicBezTo>
                  <a:pt x="768391" y="2033130"/>
                  <a:pt x="786728" y="2062043"/>
                  <a:pt x="815658" y="2071687"/>
                </a:cubicBezTo>
                <a:cubicBezTo>
                  <a:pt x="863744" y="2087716"/>
                  <a:pt x="866237" y="2086302"/>
                  <a:pt x="915670" y="2114550"/>
                </a:cubicBezTo>
                <a:cubicBezTo>
                  <a:pt x="992411" y="2158402"/>
                  <a:pt x="921817" y="2133946"/>
                  <a:pt x="1015683" y="2157412"/>
                </a:cubicBezTo>
                <a:cubicBezTo>
                  <a:pt x="1029970" y="2166937"/>
                  <a:pt x="1042854" y="2179013"/>
                  <a:pt x="1058545" y="2185987"/>
                </a:cubicBezTo>
                <a:cubicBezTo>
                  <a:pt x="1145151" y="2224479"/>
                  <a:pt x="1140144" y="2208883"/>
                  <a:pt x="1229995" y="2228850"/>
                </a:cubicBezTo>
                <a:cubicBezTo>
                  <a:pt x="1244697" y="2232117"/>
                  <a:pt x="1258156" y="2239870"/>
                  <a:pt x="1272858" y="2243137"/>
                </a:cubicBezTo>
                <a:cubicBezTo>
                  <a:pt x="1301137" y="2249421"/>
                  <a:pt x="1330304" y="2251141"/>
                  <a:pt x="1358583" y="2257425"/>
                </a:cubicBezTo>
                <a:cubicBezTo>
                  <a:pt x="1373285" y="2260692"/>
                  <a:pt x="1386536" y="2269582"/>
                  <a:pt x="1401445" y="2271712"/>
                </a:cubicBezTo>
                <a:cubicBezTo>
                  <a:pt x="1453520" y="2279151"/>
                  <a:pt x="1506220" y="2281237"/>
                  <a:pt x="1558608" y="2286000"/>
                </a:cubicBezTo>
                <a:lnTo>
                  <a:pt x="1930083" y="2271712"/>
                </a:lnTo>
                <a:cubicBezTo>
                  <a:pt x="2015852" y="2267813"/>
                  <a:pt x="2101448" y="2260285"/>
                  <a:pt x="2187258" y="2257425"/>
                </a:cubicBezTo>
                <a:lnTo>
                  <a:pt x="2787333" y="2243137"/>
                </a:lnTo>
                <a:cubicBezTo>
                  <a:pt x="2863533" y="2238375"/>
                  <a:pt x="2939871" y="2235464"/>
                  <a:pt x="3015933" y="2228850"/>
                </a:cubicBezTo>
                <a:cubicBezTo>
                  <a:pt x="3049482" y="2225933"/>
                  <a:pt x="3082421" y="2217755"/>
                  <a:pt x="3115945" y="2214562"/>
                </a:cubicBezTo>
                <a:cubicBezTo>
                  <a:pt x="3283787" y="2198577"/>
                  <a:pt x="3386440" y="2199250"/>
                  <a:pt x="3558858" y="2185987"/>
                </a:cubicBezTo>
                <a:cubicBezTo>
                  <a:pt x="3601857" y="2182679"/>
                  <a:pt x="3644583" y="2176462"/>
                  <a:pt x="3687445" y="2171700"/>
                </a:cubicBezTo>
                <a:cubicBezTo>
                  <a:pt x="3840665" y="2120627"/>
                  <a:pt x="3703609" y="2160632"/>
                  <a:pt x="3873183" y="2128837"/>
                </a:cubicBezTo>
                <a:cubicBezTo>
                  <a:pt x="3916339" y="2120745"/>
                  <a:pt x="3959029" y="2110319"/>
                  <a:pt x="4001770" y="2100262"/>
                </a:cubicBezTo>
                <a:cubicBezTo>
                  <a:pt x="4039999" y="2091267"/>
                  <a:pt x="4077454" y="2078838"/>
                  <a:pt x="4116070" y="2071687"/>
                </a:cubicBezTo>
                <a:cubicBezTo>
                  <a:pt x="4206147" y="2055006"/>
                  <a:pt x="4387533" y="2028825"/>
                  <a:pt x="4387533" y="2028825"/>
                </a:cubicBezTo>
                <a:cubicBezTo>
                  <a:pt x="4401820" y="2024062"/>
                  <a:pt x="4415970" y="2018865"/>
                  <a:pt x="4430395" y="2014537"/>
                </a:cubicBezTo>
                <a:cubicBezTo>
                  <a:pt x="4463604" y="2004574"/>
                  <a:pt x="4497824" y="1997811"/>
                  <a:pt x="4530408" y="1985962"/>
                </a:cubicBezTo>
                <a:cubicBezTo>
                  <a:pt x="4550424" y="1978683"/>
                  <a:pt x="4567982" y="1965777"/>
                  <a:pt x="4587558" y="1957387"/>
                </a:cubicBezTo>
                <a:cubicBezTo>
                  <a:pt x="4601400" y="1951455"/>
                  <a:pt x="4616319" y="1948388"/>
                  <a:pt x="4630420" y="1943100"/>
                </a:cubicBezTo>
                <a:cubicBezTo>
                  <a:pt x="4654434" y="1934095"/>
                  <a:pt x="4677844" y="1923530"/>
                  <a:pt x="4701858" y="1914525"/>
                </a:cubicBezTo>
                <a:cubicBezTo>
                  <a:pt x="4758719" y="1893202"/>
                  <a:pt x="4773735" y="1895328"/>
                  <a:pt x="4844733" y="1871662"/>
                </a:cubicBezTo>
                <a:cubicBezTo>
                  <a:pt x="4869064" y="1863552"/>
                  <a:pt x="4893231" y="1854557"/>
                  <a:pt x="4916170" y="1843087"/>
                </a:cubicBezTo>
                <a:cubicBezTo>
                  <a:pt x="4931529" y="1835408"/>
                  <a:pt x="4943674" y="1822191"/>
                  <a:pt x="4959033" y="1814512"/>
                </a:cubicBezTo>
                <a:cubicBezTo>
                  <a:pt x="5043365" y="1772346"/>
                  <a:pt x="5022434" y="1802681"/>
                  <a:pt x="5101908" y="1743075"/>
                </a:cubicBezTo>
                <a:cubicBezTo>
                  <a:pt x="5187528" y="1678860"/>
                  <a:pt x="5101669" y="1714578"/>
                  <a:pt x="5187633" y="1685925"/>
                </a:cubicBezTo>
                <a:cubicBezTo>
                  <a:pt x="5237500" y="1652681"/>
                  <a:pt x="5280063" y="1632400"/>
                  <a:pt x="5316220" y="1585912"/>
                </a:cubicBezTo>
                <a:cubicBezTo>
                  <a:pt x="5337304" y="1558803"/>
                  <a:pt x="5362510" y="1532768"/>
                  <a:pt x="5373370" y="1500187"/>
                </a:cubicBezTo>
                <a:lnTo>
                  <a:pt x="5401945" y="1414462"/>
                </a:lnTo>
                <a:cubicBezTo>
                  <a:pt x="5392656" y="1200804"/>
                  <a:pt x="5413203" y="1168116"/>
                  <a:pt x="5373370" y="1028700"/>
                </a:cubicBezTo>
                <a:cubicBezTo>
                  <a:pt x="5369233" y="1014219"/>
                  <a:pt x="5365016" y="999680"/>
                  <a:pt x="5359083" y="985837"/>
                </a:cubicBezTo>
                <a:cubicBezTo>
                  <a:pt x="5339646" y="940482"/>
                  <a:pt x="5328327" y="915412"/>
                  <a:pt x="5287645" y="885825"/>
                </a:cubicBezTo>
                <a:cubicBezTo>
                  <a:pt x="5251309" y="859399"/>
                  <a:pt x="5210729" y="839309"/>
                  <a:pt x="5173345" y="814387"/>
                </a:cubicBezTo>
                <a:cubicBezTo>
                  <a:pt x="5086848" y="756722"/>
                  <a:pt x="5149726" y="782702"/>
                  <a:pt x="5073333" y="757237"/>
                </a:cubicBezTo>
                <a:cubicBezTo>
                  <a:pt x="5039995" y="733425"/>
                  <a:pt x="5009286" y="705418"/>
                  <a:pt x="4973320" y="685800"/>
                </a:cubicBezTo>
                <a:cubicBezTo>
                  <a:pt x="4956081" y="676397"/>
                  <a:pt x="4934219" y="679247"/>
                  <a:pt x="4916170" y="671512"/>
                </a:cubicBezTo>
                <a:cubicBezTo>
                  <a:pt x="4900387" y="664748"/>
                  <a:pt x="4888032" y="651772"/>
                  <a:pt x="4873308" y="642937"/>
                </a:cubicBezTo>
                <a:cubicBezTo>
                  <a:pt x="4840383" y="623182"/>
                  <a:pt x="4807174" y="603856"/>
                  <a:pt x="4773295" y="585787"/>
                </a:cubicBezTo>
                <a:cubicBezTo>
                  <a:pt x="4735709" y="565741"/>
                  <a:pt x="4694438" y="552266"/>
                  <a:pt x="4658995" y="528637"/>
                </a:cubicBezTo>
                <a:cubicBezTo>
                  <a:pt x="4576624" y="473722"/>
                  <a:pt x="4656085" y="521267"/>
                  <a:pt x="4573270" y="485775"/>
                </a:cubicBezTo>
                <a:cubicBezTo>
                  <a:pt x="4553693" y="477385"/>
                  <a:pt x="4536783" y="462366"/>
                  <a:pt x="4516120" y="457200"/>
                </a:cubicBezTo>
                <a:cubicBezTo>
                  <a:pt x="4478870" y="447887"/>
                  <a:pt x="4439770" y="448750"/>
                  <a:pt x="4401820" y="442912"/>
                </a:cubicBezTo>
                <a:cubicBezTo>
                  <a:pt x="4377818" y="439219"/>
                  <a:pt x="4354195" y="433387"/>
                  <a:pt x="4330383" y="428625"/>
                </a:cubicBezTo>
                <a:cubicBezTo>
                  <a:pt x="4316095" y="419100"/>
                  <a:pt x="4303303" y="406814"/>
                  <a:pt x="4287520" y="400050"/>
                </a:cubicBezTo>
                <a:cubicBezTo>
                  <a:pt x="4269471" y="392315"/>
                  <a:pt x="4249539" y="390022"/>
                  <a:pt x="4230370" y="385762"/>
                </a:cubicBezTo>
                <a:cubicBezTo>
                  <a:pt x="4160599" y="370257"/>
                  <a:pt x="4171778" y="378078"/>
                  <a:pt x="4116070" y="357187"/>
                </a:cubicBezTo>
                <a:cubicBezTo>
                  <a:pt x="4092056" y="348182"/>
                  <a:pt x="4068964" y="336722"/>
                  <a:pt x="4044633" y="328612"/>
                </a:cubicBezTo>
                <a:cubicBezTo>
                  <a:pt x="4026004" y="322403"/>
                  <a:pt x="4006291" y="319967"/>
                  <a:pt x="3987483" y="314325"/>
                </a:cubicBezTo>
                <a:cubicBezTo>
                  <a:pt x="3958633" y="305670"/>
                  <a:pt x="3930608" y="294405"/>
                  <a:pt x="3901758" y="285750"/>
                </a:cubicBezTo>
                <a:cubicBezTo>
                  <a:pt x="3882950" y="280107"/>
                  <a:pt x="3863416" y="277105"/>
                  <a:pt x="3844608" y="271462"/>
                </a:cubicBezTo>
                <a:cubicBezTo>
                  <a:pt x="3815758" y="262807"/>
                  <a:pt x="3788232" y="249660"/>
                  <a:pt x="3758883" y="242887"/>
                </a:cubicBezTo>
                <a:cubicBezTo>
                  <a:pt x="3726069" y="235315"/>
                  <a:pt x="3692155" y="233721"/>
                  <a:pt x="3658870" y="228600"/>
                </a:cubicBezTo>
                <a:cubicBezTo>
                  <a:pt x="3630238" y="224195"/>
                  <a:pt x="3601552" y="219993"/>
                  <a:pt x="3573145" y="214312"/>
                </a:cubicBezTo>
                <a:cubicBezTo>
                  <a:pt x="3553890" y="210461"/>
                  <a:pt x="3534876" y="205420"/>
                  <a:pt x="3515995" y="200025"/>
                </a:cubicBezTo>
                <a:cubicBezTo>
                  <a:pt x="3501514" y="195888"/>
                  <a:pt x="3488018" y="188027"/>
                  <a:pt x="3473133" y="185737"/>
                </a:cubicBezTo>
                <a:cubicBezTo>
                  <a:pt x="3425827" y="178459"/>
                  <a:pt x="3377883" y="176212"/>
                  <a:pt x="3330258" y="171450"/>
                </a:cubicBezTo>
                <a:cubicBezTo>
                  <a:pt x="3273184" y="157181"/>
                  <a:pt x="3175634" y="131830"/>
                  <a:pt x="3130233" y="128587"/>
                </a:cubicBezTo>
                <a:cubicBezTo>
                  <a:pt x="2848894" y="108492"/>
                  <a:pt x="2996595" y="122110"/>
                  <a:pt x="2687320" y="85725"/>
                </a:cubicBezTo>
                <a:cubicBezTo>
                  <a:pt x="2648510" y="76022"/>
                  <a:pt x="2597609" y="62334"/>
                  <a:pt x="2558733" y="57150"/>
                </a:cubicBezTo>
                <a:cubicBezTo>
                  <a:pt x="2511290" y="50824"/>
                  <a:pt x="2463458" y="47872"/>
                  <a:pt x="2415858" y="42862"/>
                </a:cubicBezTo>
                <a:lnTo>
                  <a:pt x="2287270" y="28575"/>
                </a:lnTo>
                <a:cubicBezTo>
                  <a:pt x="1912031" y="-7162"/>
                  <a:pt x="2293749" y="34056"/>
                  <a:pt x="1987233" y="0"/>
                </a:cubicBezTo>
                <a:lnTo>
                  <a:pt x="529908" y="14287"/>
                </a:lnTo>
                <a:cubicBezTo>
                  <a:pt x="510275" y="14657"/>
                  <a:pt x="491927" y="24315"/>
                  <a:pt x="472758" y="28575"/>
                </a:cubicBezTo>
                <a:cubicBezTo>
                  <a:pt x="449052" y="33843"/>
                  <a:pt x="425133" y="38100"/>
                  <a:pt x="401320" y="42862"/>
                </a:cubicBezTo>
                <a:cubicBezTo>
                  <a:pt x="382270" y="52387"/>
                  <a:pt x="363945" y="63527"/>
                  <a:pt x="344170" y="71437"/>
                </a:cubicBezTo>
                <a:cubicBezTo>
                  <a:pt x="316204" y="82624"/>
                  <a:pt x="258445" y="100012"/>
                  <a:pt x="258445" y="100012"/>
                </a:cubicBezTo>
                <a:cubicBezTo>
                  <a:pt x="239395" y="114300"/>
                  <a:pt x="220672" y="129034"/>
                  <a:pt x="201295" y="142875"/>
                </a:cubicBezTo>
                <a:cubicBezTo>
                  <a:pt x="187322" y="152856"/>
                  <a:pt x="170575" y="159308"/>
                  <a:pt x="158433" y="171450"/>
                </a:cubicBezTo>
                <a:cubicBezTo>
                  <a:pt x="93808" y="236075"/>
                  <a:pt x="170440" y="200784"/>
                  <a:pt x="86995" y="228600"/>
                </a:cubicBezTo>
                <a:cubicBezTo>
                  <a:pt x="72708" y="247650"/>
                  <a:pt x="59630" y="267670"/>
                  <a:pt x="44133" y="285750"/>
                </a:cubicBezTo>
                <a:cubicBezTo>
                  <a:pt x="30983" y="301091"/>
                  <a:pt x="13393" y="312448"/>
                  <a:pt x="1270" y="328612"/>
                </a:cubicBezTo>
                <a:cubicBezTo>
                  <a:pt x="-1588" y="332422"/>
                  <a:pt x="1270" y="338137"/>
                  <a:pt x="1270" y="3429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p:cNvCxnSpPr/>
          <p:nvPr/>
        </p:nvCxnSpPr>
        <p:spPr>
          <a:xfrm flipH="1" flipV="1">
            <a:off x="3131840" y="660995"/>
            <a:ext cx="1152128" cy="103709"/>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987824" y="2060848"/>
            <a:ext cx="1152128" cy="103709"/>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284240" y="3089115"/>
            <a:ext cx="423664" cy="51853"/>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436640" y="4509120"/>
            <a:ext cx="271264" cy="51852"/>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43137" y="4869160"/>
            <a:ext cx="1216695" cy="276999"/>
          </a:xfrm>
          <a:prstGeom prst="rect">
            <a:avLst/>
          </a:prstGeom>
          <a:noFill/>
        </p:spPr>
        <p:txBody>
          <a:bodyPr wrap="square" rtlCol="0">
            <a:spAutoFit/>
          </a:bodyPr>
          <a:lstStyle/>
          <a:p>
            <a:r>
              <a:rPr lang="en-CA" sz="1200" b="1" dirty="0" smtClean="0"/>
              <a:t>1. NEW IDEAS</a:t>
            </a:r>
            <a:endParaRPr lang="en-CA" sz="1200" b="1" dirty="0"/>
          </a:p>
        </p:txBody>
      </p:sp>
      <p:sp>
        <p:nvSpPr>
          <p:cNvPr id="25" name="TextBox 24"/>
          <p:cNvSpPr txBox="1"/>
          <p:nvPr/>
        </p:nvSpPr>
        <p:spPr>
          <a:xfrm>
            <a:off x="1055576" y="3541658"/>
            <a:ext cx="1152128" cy="276999"/>
          </a:xfrm>
          <a:prstGeom prst="rect">
            <a:avLst/>
          </a:prstGeom>
          <a:noFill/>
        </p:spPr>
        <p:txBody>
          <a:bodyPr wrap="square" rtlCol="0">
            <a:spAutoFit/>
          </a:bodyPr>
          <a:lstStyle/>
          <a:p>
            <a:r>
              <a:rPr lang="en-CA" sz="1200" b="1" dirty="0" smtClean="0">
                <a:solidFill>
                  <a:schemeClr val="tx1">
                    <a:lumMod val="65000"/>
                    <a:lumOff val="35000"/>
                  </a:schemeClr>
                </a:solidFill>
              </a:rPr>
              <a:t>1. NEW IDEAS</a:t>
            </a:r>
            <a:endParaRPr lang="en-CA" sz="1200" b="1" dirty="0">
              <a:solidFill>
                <a:schemeClr val="tx1">
                  <a:lumMod val="65000"/>
                  <a:lumOff val="35000"/>
                </a:schemeClr>
              </a:solidFill>
            </a:endParaRPr>
          </a:p>
        </p:txBody>
      </p:sp>
      <p:sp>
        <p:nvSpPr>
          <p:cNvPr id="26" name="TextBox 25"/>
          <p:cNvSpPr txBox="1"/>
          <p:nvPr/>
        </p:nvSpPr>
        <p:spPr>
          <a:xfrm>
            <a:off x="330969" y="2204864"/>
            <a:ext cx="1137248" cy="276999"/>
          </a:xfrm>
          <a:prstGeom prst="rect">
            <a:avLst/>
          </a:prstGeom>
          <a:noFill/>
        </p:spPr>
        <p:txBody>
          <a:bodyPr wrap="square" rtlCol="0">
            <a:spAutoFit/>
          </a:bodyPr>
          <a:lstStyle/>
          <a:p>
            <a:r>
              <a:rPr lang="en-CA" sz="1200" b="1" dirty="0" smtClean="0">
                <a:solidFill>
                  <a:schemeClr val="bg1">
                    <a:lumMod val="50000"/>
                  </a:schemeClr>
                </a:solidFill>
              </a:rPr>
              <a:t>1. NEW IDEAS</a:t>
            </a:r>
            <a:endParaRPr lang="en-CA" sz="1200" b="1" dirty="0">
              <a:solidFill>
                <a:schemeClr val="bg1">
                  <a:lumMod val="50000"/>
                </a:schemeClr>
              </a:solidFill>
            </a:endParaRPr>
          </a:p>
        </p:txBody>
      </p:sp>
      <p:sp>
        <p:nvSpPr>
          <p:cNvPr id="27" name="TextBox 26"/>
          <p:cNvSpPr txBox="1"/>
          <p:nvPr/>
        </p:nvSpPr>
        <p:spPr>
          <a:xfrm>
            <a:off x="0" y="775737"/>
            <a:ext cx="1450350" cy="276999"/>
          </a:xfrm>
          <a:prstGeom prst="rect">
            <a:avLst/>
          </a:prstGeom>
          <a:noFill/>
        </p:spPr>
        <p:txBody>
          <a:bodyPr wrap="square" rtlCol="0">
            <a:spAutoFit/>
          </a:bodyPr>
          <a:lstStyle/>
          <a:p>
            <a:r>
              <a:rPr lang="en-CA" sz="1200" b="1" dirty="0" smtClean="0">
                <a:solidFill>
                  <a:schemeClr val="bg1">
                    <a:lumMod val="75000"/>
                  </a:schemeClr>
                </a:solidFill>
              </a:rPr>
              <a:t>1. NEW IDEAS</a:t>
            </a:r>
            <a:endParaRPr lang="en-CA" sz="1200" b="1" dirty="0">
              <a:solidFill>
                <a:schemeClr val="bg1">
                  <a:lumMod val="75000"/>
                </a:schemeClr>
              </a:solidFill>
            </a:endParaRPr>
          </a:p>
        </p:txBody>
      </p:sp>
      <p:sp>
        <p:nvSpPr>
          <p:cNvPr id="31" name="TextBox 30"/>
          <p:cNvSpPr txBox="1"/>
          <p:nvPr/>
        </p:nvSpPr>
        <p:spPr>
          <a:xfrm>
            <a:off x="4139952" y="4653136"/>
            <a:ext cx="1512168" cy="646331"/>
          </a:xfrm>
          <a:prstGeom prst="rect">
            <a:avLst/>
          </a:prstGeom>
          <a:noFill/>
        </p:spPr>
        <p:txBody>
          <a:bodyPr wrap="square" rtlCol="0">
            <a:spAutoFit/>
          </a:bodyPr>
          <a:lstStyle/>
          <a:p>
            <a:r>
              <a:rPr lang="en-CA" sz="1200" b="1" dirty="0" smtClean="0"/>
              <a:t>2.  SECURE RESOURCE INVESTORS  </a:t>
            </a:r>
            <a:endParaRPr lang="en-CA" sz="1200" b="1" dirty="0"/>
          </a:p>
        </p:txBody>
      </p:sp>
      <p:sp>
        <p:nvSpPr>
          <p:cNvPr id="32" name="TextBox 31"/>
          <p:cNvSpPr txBox="1"/>
          <p:nvPr/>
        </p:nvSpPr>
        <p:spPr>
          <a:xfrm>
            <a:off x="3801042" y="4210391"/>
            <a:ext cx="2160240" cy="276999"/>
          </a:xfrm>
          <a:prstGeom prst="rect">
            <a:avLst/>
          </a:prstGeom>
          <a:noFill/>
        </p:spPr>
        <p:txBody>
          <a:bodyPr wrap="square" rtlCol="0">
            <a:spAutoFit/>
          </a:bodyPr>
          <a:lstStyle/>
          <a:p>
            <a:r>
              <a:rPr lang="en-CA" sz="1200" b="1" dirty="0" smtClean="0"/>
              <a:t>3. SUCCESSFUL PRODUCTION</a:t>
            </a:r>
            <a:endParaRPr lang="en-CA" sz="1200" b="1" dirty="0"/>
          </a:p>
        </p:txBody>
      </p:sp>
      <p:sp>
        <p:nvSpPr>
          <p:cNvPr id="34" name="TextBox 33"/>
          <p:cNvSpPr txBox="1"/>
          <p:nvPr/>
        </p:nvSpPr>
        <p:spPr>
          <a:xfrm>
            <a:off x="4139952" y="5229200"/>
            <a:ext cx="2736304" cy="1015663"/>
          </a:xfrm>
          <a:prstGeom prst="rect">
            <a:avLst/>
          </a:prstGeom>
          <a:noFill/>
        </p:spPr>
        <p:txBody>
          <a:bodyPr wrap="square" rtlCol="0">
            <a:spAutoFit/>
          </a:bodyPr>
          <a:lstStyle/>
          <a:p>
            <a:r>
              <a:rPr lang="en-CA" sz="1000" b="1" dirty="0" smtClean="0">
                <a:solidFill>
                  <a:schemeClr val="accent6">
                    <a:lumMod val="50000"/>
                  </a:schemeClr>
                </a:solidFill>
              </a:rPr>
              <a:t>RESOURCE PARTICIPANTS / INVESTORS </a:t>
            </a:r>
          </a:p>
          <a:p>
            <a:pPr marL="285750" indent="-285750">
              <a:buFont typeface="+mj-lt"/>
              <a:buAutoNum type="romanUcPeriod"/>
            </a:pPr>
            <a:r>
              <a:rPr lang="en-CA" sz="1000" dirty="0" smtClean="0">
                <a:solidFill>
                  <a:schemeClr val="accent6">
                    <a:lumMod val="50000"/>
                  </a:schemeClr>
                </a:solidFill>
              </a:rPr>
              <a:t>Have idling capacity - invest  time &amp; other resources</a:t>
            </a:r>
          </a:p>
          <a:p>
            <a:pPr marL="285750" indent="-285750">
              <a:buFont typeface="+mj-lt"/>
              <a:buAutoNum type="romanUcPeriod"/>
            </a:pPr>
            <a:r>
              <a:rPr lang="en-CA" sz="1000" dirty="0" smtClean="0">
                <a:solidFill>
                  <a:schemeClr val="accent6">
                    <a:lumMod val="50000"/>
                  </a:schemeClr>
                </a:solidFill>
              </a:rPr>
              <a:t>Contribute valuable skills</a:t>
            </a:r>
          </a:p>
          <a:p>
            <a:pPr marL="285750" indent="-285750">
              <a:buFont typeface="+mj-lt"/>
              <a:buAutoNum type="romanUcPeriod"/>
            </a:pPr>
            <a:r>
              <a:rPr lang="en-CA" sz="1000" dirty="0" smtClean="0">
                <a:solidFill>
                  <a:schemeClr val="accent6">
                    <a:lumMod val="50000"/>
                  </a:schemeClr>
                </a:solidFill>
              </a:rPr>
              <a:t>Investors ARE the resource and helps bypass the need for capital</a:t>
            </a:r>
            <a:endParaRPr lang="en-CA" sz="1000" dirty="0">
              <a:solidFill>
                <a:schemeClr val="accent6">
                  <a:lumMod val="50000"/>
                </a:schemeClr>
              </a:solidFill>
            </a:endParaRPr>
          </a:p>
        </p:txBody>
      </p:sp>
      <p:sp>
        <p:nvSpPr>
          <p:cNvPr id="36" name="TextBox 35"/>
          <p:cNvSpPr txBox="1"/>
          <p:nvPr/>
        </p:nvSpPr>
        <p:spPr>
          <a:xfrm>
            <a:off x="1854597" y="4489421"/>
            <a:ext cx="1432719" cy="276999"/>
          </a:xfrm>
          <a:prstGeom prst="rect">
            <a:avLst/>
          </a:prstGeom>
          <a:noFill/>
        </p:spPr>
        <p:txBody>
          <a:bodyPr wrap="square" rtlCol="0">
            <a:spAutoFit/>
          </a:bodyPr>
          <a:lstStyle/>
          <a:p>
            <a:r>
              <a:rPr lang="en-CA" sz="1200" b="1" dirty="0" smtClean="0"/>
              <a:t>4. INVESTOR RROI</a:t>
            </a:r>
            <a:endParaRPr lang="en-CA" sz="1200" b="1" dirty="0"/>
          </a:p>
        </p:txBody>
      </p:sp>
      <p:sp>
        <p:nvSpPr>
          <p:cNvPr id="43" name="TextBox 42"/>
          <p:cNvSpPr txBox="1"/>
          <p:nvPr/>
        </p:nvSpPr>
        <p:spPr>
          <a:xfrm>
            <a:off x="4796408" y="3356992"/>
            <a:ext cx="1647800" cy="461665"/>
          </a:xfrm>
          <a:prstGeom prst="rect">
            <a:avLst/>
          </a:prstGeom>
          <a:noFill/>
        </p:spPr>
        <p:txBody>
          <a:bodyPr wrap="square" rtlCol="0">
            <a:spAutoFit/>
          </a:bodyPr>
          <a:lstStyle/>
          <a:p>
            <a:r>
              <a:rPr lang="en-CA" sz="1200" b="1" dirty="0" smtClean="0">
                <a:solidFill>
                  <a:schemeClr val="tx1">
                    <a:lumMod val="65000"/>
                    <a:lumOff val="35000"/>
                  </a:schemeClr>
                </a:solidFill>
              </a:rPr>
              <a:t>2.  SECURE RESOURCE INVESTORS  </a:t>
            </a:r>
            <a:endParaRPr lang="en-CA" sz="1200" b="1" dirty="0">
              <a:solidFill>
                <a:schemeClr val="tx1">
                  <a:lumMod val="65000"/>
                  <a:lumOff val="35000"/>
                </a:schemeClr>
              </a:solidFill>
            </a:endParaRPr>
          </a:p>
        </p:txBody>
      </p:sp>
      <p:sp>
        <p:nvSpPr>
          <p:cNvPr id="44" name="TextBox 43"/>
          <p:cNvSpPr txBox="1"/>
          <p:nvPr/>
        </p:nvSpPr>
        <p:spPr>
          <a:xfrm>
            <a:off x="4067944" y="2935977"/>
            <a:ext cx="2160240" cy="276999"/>
          </a:xfrm>
          <a:prstGeom prst="rect">
            <a:avLst/>
          </a:prstGeom>
          <a:noFill/>
        </p:spPr>
        <p:txBody>
          <a:bodyPr wrap="square" rtlCol="0">
            <a:spAutoFit/>
          </a:bodyPr>
          <a:lstStyle/>
          <a:p>
            <a:r>
              <a:rPr lang="en-CA" sz="1200" b="1" dirty="0" smtClean="0">
                <a:solidFill>
                  <a:schemeClr val="tx1">
                    <a:lumMod val="65000"/>
                    <a:lumOff val="35000"/>
                  </a:schemeClr>
                </a:solidFill>
              </a:rPr>
              <a:t>3. SUCCESSFUL PRODUCTION</a:t>
            </a:r>
            <a:endParaRPr lang="en-CA" sz="1200" b="1" dirty="0">
              <a:solidFill>
                <a:schemeClr val="tx1">
                  <a:lumMod val="65000"/>
                  <a:lumOff val="35000"/>
                </a:schemeClr>
              </a:solidFill>
            </a:endParaRPr>
          </a:p>
        </p:txBody>
      </p:sp>
      <p:sp>
        <p:nvSpPr>
          <p:cNvPr id="45" name="TextBox 44"/>
          <p:cNvSpPr txBox="1"/>
          <p:nvPr/>
        </p:nvSpPr>
        <p:spPr>
          <a:xfrm>
            <a:off x="1995537" y="2924944"/>
            <a:ext cx="1432719" cy="276999"/>
          </a:xfrm>
          <a:prstGeom prst="rect">
            <a:avLst/>
          </a:prstGeom>
          <a:noFill/>
        </p:spPr>
        <p:txBody>
          <a:bodyPr wrap="square" rtlCol="0">
            <a:spAutoFit/>
          </a:bodyPr>
          <a:lstStyle/>
          <a:p>
            <a:r>
              <a:rPr lang="en-CA" sz="1200" b="1" dirty="0" smtClean="0">
                <a:solidFill>
                  <a:schemeClr val="tx1">
                    <a:lumMod val="65000"/>
                    <a:lumOff val="35000"/>
                  </a:schemeClr>
                </a:solidFill>
              </a:rPr>
              <a:t>4. INVESTOR RROI</a:t>
            </a:r>
            <a:endParaRPr lang="en-CA" sz="1200" b="1" dirty="0">
              <a:solidFill>
                <a:schemeClr val="tx1">
                  <a:lumMod val="65000"/>
                  <a:lumOff val="35000"/>
                </a:schemeClr>
              </a:solidFill>
            </a:endParaRPr>
          </a:p>
        </p:txBody>
      </p:sp>
      <p:sp>
        <p:nvSpPr>
          <p:cNvPr id="46" name="TextBox 45"/>
          <p:cNvSpPr txBox="1"/>
          <p:nvPr/>
        </p:nvSpPr>
        <p:spPr>
          <a:xfrm>
            <a:off x="5404284" y="2251030"/>
            <a:ext cx="1647800" cy="461665"/>
          </a:xfrm>
          <a:prstGeom prst="rect">
            <a:avLst/>
          </a:prstGeom>
          <a:noFill/>
        </p:spPr>
        <p:txBody>
          <a:bodyPr wrap="square" rtlCol="0">
            <a:spAutoFit/>
          </a:bodyPr>
          <a:lstStyle/>
          <a:p>
            <a:r>
              <a:rPr lang="en-CA" sz="1200" b="1" dirty="0" smtClean="0">
                <a:solidFill>
                  <a:schemeClr val="bg1">
                    <a:lumMod val="50000"/>
                  </a:schemeClr>
                </a:solidFill>
              </a:rPr>
              <a:t>2.  SECURE RESOURCE INVESTORS  </a:t>
            </a:r>
            <a:endParaRPr lang="en-CA" sz="1200" b="1" dirty="0">
              <a:solidFill>
                <a:schemeClr val="bg1">
                  <a:lumMod val="50000"/>
                </a:schemeClr>
              </a:solidFill>
            </a:endParaRPr>
          </a:p>
        </p:txBody>
      </p:sp>
      <p:sp>
        <p:nvSpPr>
          <p:cNvPr id="47" name="TextBox 46"/>
          <p:cNvSpPr txBox="1"/>
          <p:nvPr/>
        </p:nvSpPr>
        <p:spPr>
          <a:xfrm>
            <a:off x="5796136" y="1788106"/>
            <a:ext cx="2160240" cy="276999"/>
          </a:xfrm>
          <a:prstGeom prst="rect">
            <a:avLst/>
          </a:prstGeom>
          <a:noFill/>
        </p:spPr>
        <p:txBody>
          <a:bodyPr wrap="square" rtlCol="0">
            <a:spAutoFit/>
          </a:bodyPr>
          <a:lstStyle/>
          <a:p>
            <a:r>
              <a:rPr lang="en-CA" sz="1200" b="1" dirty="0" smtClean="0">
                <a:solidFill>
                  <a:schemeClr val="bg1">
                    <a:lumMod val="50000"/>
                  </a:schemeClr>
                </a:solidFill>
              </a:rPr>
              <a:t>3. SUCCESSFUL PRODUCTION</a:t>
            </a:r>
            <a:endParaRPr lang="en-CA" sz="1200" b="1" dirty="0">
              <a:solidFill>
                <a:schemeClr val="bg1">
                  <a:lumMod val="50000"/>
                </a:schemeClr>
              </a:solidFill>
            </a:endParaRPr>
          </a:p>
        </p:txBody>
      </p:sp>
      <p:sp>
        <p:nvSpPr>
          <p:cNvPr id="48" name="TextBox 47"/>
          <p:cNvSpPr txBox="1"/>
          <p:nvPr/>
        </p:nvSpPr>
        <p:spPr>
          <a:xfrm>
            <a:off x="2139553" y="1692503"/>
            <a:ext cx="1432719" cy="276999"/>
          </a:xfrm>
          <a:prstGeom prst="rect">
            <a:avLst/>
          </a:prstGeom>
          <a:noFill/>
        </p:spPr>
        <p:txBody>
          <a:bodyPr wrap="square" rtlCol="0">
            <a:spAutoFit/>
          </a:bodyPr>
          <a:lstStyle/>
          <a:p>
            <a:r>
              <a:rPr lang="en-CA" sz="1200" b="1" dirty="0" smtClean="0">
                <a:solidFill>
                  <a:schemeClr val="bg1">
                    <a:lumMod val="50000"/>
                  </a:schemeClr>
                </a:solidFill>
              </a:rPr>
              <a:t>4. INVESTOR RROI</a:t>
            </a:r>
            <a:endParaRPr lang="en-CA" sz="1200" b="1" dirty="0">
              <a:solidFill>
                <a:schemeClr val="bg1">
                  <a:lumMod val="50000"/>
                </a:schemeClr>
              </a:solidFill>
            </a:endParaRPr>
          </a:p>
        </p:txBody>
      </p:sp>
      <p:sp>
        <p:nvSpPr>
          <p:cNvPr id="51" name="TextBox 50"/>
          <p:cNvSpPr txBox="1"/>
          <p:nvPr/>
        </p:nvSpPr>
        <p:spPr>
          <a:xfrm>
            <a:off x="2131169" y="415697"/>
            <a:ext cx="1432719" cy="276999"/>
          </a:xfrm>
          <a:prstGeom prst="rect">
            <a:avLst/>
          </a:prstGeom>
          <a:noFill/>
        </p:spPr>
        <p:txBody>
          <a:bodyPr wrap="square" rtlCol="0">
            <a:spAutoFit/>
          </a:bodyPr>
          <a:lstStyle/>
          <a:p>
            <a:r>
              <a:rPr lang="en-CA" sz="1200" b="1" dirty="0" smtClean="0">
                <a:solidFill>
                  <a:schemeClr val="bg1">
                    <a:lumMod val="75000"/>
                  </a:schemeClr>
                </a:solidFill>
              </a:rPr>
              <a:t>4. INVESTOR RROI</a:t>
            </a:r>
            <a:endParaRPr lang="en-CA" sz="1200" b="1" dirty="0">
              <a:solidFill>
                <a:schemeClr val="bg1">
                  <a:lumMod val="75000"/>
                </a:schemeClr>
              </a:solidFill>
            </a:endParaRPr>
          </a:p>
        </p:txBody>
      </p:sp>
      <p:cxnSp>
        <p:nvCxnSpPr>
          <p:cNvPr id="59" name="Straight Connector 58"/>
          <p:cNvCxnSpPr/>
          <p:nvPr/>
        </p:nvCxnSpPr>
        <p:spPr>
          <a:xfrm>
            <a:off x="395536" y="4149080"/>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95536" y="2852936"/>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95536" y="1700808"/>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30969" y="4289977"/>
            <a:ext cx="1119381" cy="276999"/>
          </a:xfrm>
          <a:prstGeom prst="rect">
            <a:avLst/>
          </a:prstGeom>
          <a:noFill/>
        </p:spPr>
        <p:txBody>
          <a:bodyPr wrap="square" rtlCol="0">
            <a:spAutoFit/>
          </a:bodyPr>
          <a:lstStyle/>
          <a:p>
            <a:r>
              <a:rPr lang="en-CA" sz="1200" b="1" dirty="0" smtClean="0"/>
              <a:t>YEAR 1 </a:t>
            </a:r>
            <a:endParaRPr lang="en-CA" sz="1200" b="1" dirty="0"/>
          </a:p>
        </p:txBody>
      </p:sp>
      <p:sp>
        <p:nvSpPr>
          <p:cNvPr id="65" name="TextBox 64"/>
          <p:cNvSpPr txBox="1"/>
          <p:nvPr/>
        </p:nvSpPr>
        <p:spPr>
          <a:xfrm>
            <a:off x="330969" y="2996952"/>
            <a:ext cx="1119381" cy="276999"/>
          </a:xfrm>
          <a:prstGeom prst="rect">
            <a:avLst/>
          </a:prstGeom>
          <a:noFill/>
        </p:spPr>
        <p:txBody>
          <a:bodyPr wrap="square" rtlCol="0">
            <a:spAutoFit/>
          </a:bodyPr>
          <a:lstStyle/>
          <a:p>
            <a:r>
              <a:rPr lang="en-CA" sz="1200" b="1" dirty="0" smtClean="0"/>
              <a:t>YEAR 3</a:t>
            </a:r>
            <a:endParaRPr lang="en-CA" sz="1200" b="1" dirty="0"/>
          </a:p>
        </p:txBody>
      </p:sp>
      <p:sp>
        <p:nvSpPr>
          <p:cNvPr id="66" name="TextBox 65"/>
          <p:cNvSpPr txBox="1"/>
          <p:nvPr/>
        </p:nvSpPr>
        <p:spPr>
          <a:xfrm>
            <a:off x="330969" y="1783849"/>
            <a:ext cx="1119381" cy="276999"/>
          </a:xfrm>
          <a:prstGeom prst="rect">
            <a:avLst/>
          </a:prstGeom>
          <a:noFill/>
        </p:spPr>
        <p:txBody>
          <a:bodyPr wrap="square" rtlCol="0">
            <a:spAutoFit/>
          </a:bodyPr>
          <a:lstStyle/>
          <a:p>
            <a:r>
              <a:rPr lang="en-CA" sz="1200" b="1" dirty="0" smtClean="0"/>
              <a:t>YEAR 5 </a:t>
            </a:r>
            <a:endParaRPr lang="en-CA" sz="1200" b="1" dirty="0"/>
          </a:p>
        </p:txBody>
      </p:sp>
      <p:sp>
        <p:nvSpPr>
          <p:cNvPr id="67" name="TextBox 66"/>
          <p:cNvSpPr txBox="1"/>
          <p:nvPr/>
        </p:nvSpPr>
        <p:spPr>
          <a:xfrm>
            <a:off x="251520" y="415697"/>
            <a:ext cx="1380120" cy="276999"/>
          </a:xfrm>
          <a:prstGeom prst="rect">
            <a:avLst/>
          </a:prstGeom>
          <a:noFill/>
        </p:spPr>
        <p:txBody>
          <a:bodyPr wrap="square" rtlCol="0">
            <a:spAutoFit/>
          </a:bodyPr>
          <a:lstStyle/>
          <a:p>
            <a:r>
              <a:rPr lang="en-CA" sz="1200" b="1" dirty="0" smtClean="0"/>
              <a:t>YEAR M </a:t>
            </a:r>
            <a:endParaRPr lang="en-CA" sz="1200" b="1" dirty="0"/>
          </a:p>
        </p:txBody>
      </p:sp>
      <p:sp>
        <p:nvSpPr>
          <p:cNvPr id="68" name="TextBox 67"/>
          <p:cNvSpPr txBox="1"/>
          <p:nvPr/>
        </p:nvSpPr>
        <p:spPr>
          <a:xfrm>
            <a:off x="136577" y="5256089"/>
            <a:ext cx="3859359" cy="1477328"/>
          </a:xfrm>
          <a:prstGeom prst="rect">
            <a:avLst/>
          </a:prstGeom>
          <a:noFill/>
        </p:spPr>
        <p:txBody>
          <a:bodyPr wrap="square" rtlCol="0">
            <a:spAutoFit/>
          </a:bodyPr>
          <a:lstStyle/>
          <a:p>
            <a:r>
              <a:rPr lang="en-CA" sz="1000" b="1" dirty="0" smtClean="0">
                <a:solidFill>
                  <a:schemeClr val="accent6">
                    <a:lumMod val="50000"/>
                  </a:schemeClr>
                </a:solidFill>
              </a:rPr>
              <a:t>PROCESS</a:t>
            </a:r>
          </a:p>
          <a:p>
            <a:r>
              <a:rPr lang="en-CA" sz="1000" dirty="0" smtClean="0">
                <a:solidFill>
                  <a:schemeClr val="accent6">
                    <a:lumMod val="50000"/>
                  </a:schemeClr>
                </a:solidFill>
              </a:rPr>
              <a:t>With enough idling resource, there is no need for large amounts of capital:</a:t>
            </a:r>
          </a:p>
          <a:p>
            <a:pPr marL="228600" indent="-228600">
              <a:buAutoNum type="arabicParenR"/>
            </a:pPr>
            <a:r>
              <a:rPr lang="en-CA" sz="1000" dirty="0" smtClean="0">
                <a:solidFill>
                  <a:schemeClr val="accent6">
                    <a:lumMod val="50000"/>
                  </a:schemeClr>
                </a:solidFill>
              </a:rPr>
              <a:t>Investor resource living expense is decreased as each receives more internal </a:t>
            </a:r>
            <a:r>
              <a:rPr lang="en-CA" sz="1000" dirty="0" err="1" smtClean="0">
                <a:solidFill>
                  <a:schemeClr val="accent6">
                    <a:lumMod val="50000"/>
                  </a:schemeClr>
                </a:solidFill>
              </a:rPr>
              <a:t>WEconomic</a:t>
            </a:r>
            <a:r>
              <a:rPr lang="en-CA" sz="1000" dirty="0" smtClean="0">
                <a:solidFill>
                  <a:schemeClr val="accent6">
                    <a:lumMod val="50000"/>
                  </a:schemeClr>
                </a:solidFill>
              </a:rPr>
              <a:t> dividends. </a:t>
            </a:r>
          </a:p>
          <a:p>
            <a:pPr marL="228600" indent="-228600">
              <a:buAutoNum type="arabicParenR"/>
            </a:pPr>
            <a:r>
              <a:rPr lang="en-CA" sz="1000" dirty="0" smtClean="0">
                <a:solidFill>
                  <a:schemeClr val="accent6">
                    <a:lumMod val="50000"/>
                  </a:schemeClr>
                </a:solidFill>
              </a:rPr>
              <a:t>Capital living expenses also decrease because there is proportional decrease in demand for goods &amp; services outside the </a:t>
            </a:r>
            <a:r>
              <a:rPr lang="en-CA" sz="1000" dirty="0" err="1" smtClean="0">
                <a:solidFill>
                  <a:schemeClr val="accent6">
                    <a:lumMod val="50000"/>
                  </a:schemeClr>
                </a:solidFill>
              </a:rPr>
              <a:t>WEconomy</a:t>
            </a:r>
            <a:endParaRPr lang="en-CA" sz="1000" dirty="0" smtClean="0">
              <a:solidFill>
                <a:schemeClr val="accent6">
                  <a:lumMod val="50000"/>
                </a:schemeClr>
              </a:solidFill>
            </a:endParaRPr>
          </a:p>
          <a:p>
            <a:pPr marL="228600" indent="-228600">
              <a:buAutoNum type="arabicParenR"/>
            </a:pPr>
            <a:r>
              <a:rPr lang="en-CA" sz="1000" dirty="0" smtClean="0">
                <a:solidFill>
                  <a:schemeClr val="accent6">
                    <a:lumMod val="50000"/>
                  </a:schemeClr>
                </a:solidFill>
              </a:rPr>
              <a:t>Also receive capital from surplus sales into </a:t>
            </a:r>
            <a:r>
              <a:rPr lang="en-CA" sz="1000" dirty="0" err="1" smtClean="0">
                <a:solidFill>
                  <a:schemeClr val="accent6">
                    <a:lumMod val="50000"/>
                  </a:schemeClr>
                </a:solidFill>
              </a:rPr>
              <a:t>MEconomy</a:t>
            </a:r>
            <a:r>
              <a:rPr lang="en-CA" sz="1000" dirty="0">
                <a:solidFill>
                  <a:schemeClr val="accent6">
                    <a:lumMod val="50000"/>
                  </a:schemeClr>
                </a:solidFill>
              </a:rPr>
              <a:t> </a:t>
            </a:r>
            <a:r>
              <a:rPr lang="en-CA" sz="1000" dirty="0" smtClean="0">
                <a:solidFill>
                  <a:schemeClr val="accent6">
                    <a:lumMod val="50000"/>
                  </a:schemeClr>
                </a:solidFill>
              </a:rPr>
              <a:t>to purchase what </a:t>
            </a:r>
            <a:r>
              <a:rPr lang="en-CA" sz="1000" dirty="0" err="1" smtClean="0">
                <a:solidFill>
                  <a:schemeClr val="accent6">
                    <a:lumMod val="50000"/>
                  </a:schemeClr>
                </a:solidFill>
              </a:rPr>
              <a:t>WEconomiy</a:t>
            </a:r>
            <a:r>
              <a:rPr lang="en-CA" sz="1000" dirty="0" smtClean="0">
                <a:solidFill>
                  <a:schemeClr val="accent6">
                    <a:lumMod val="50000"/>
                  </a:schemeClr>
                </a:solidFill>
              </a:rPr>
              <a:t> can’t produce.</a:t>
            </a:r>
          </a:p>
        </p:txBody>
      </p:sp>
      <p:sp>
        <p:nvSpPr>
          <p:cNvPr id="70" name="Up Arrow 69"/>
          <p:cNvSpPr/>
          <p:nvPr/>
        </p:nvSpPr>
        <p:spPr>
          <a:xfrm>
            <a:off x="8810821" y="1274276"/>
            <a:ext cx="297683" cy="4602996"/>
          </a:xfrm>
          <a:prstGeom prst="upArrow">
            <a:avLst/>
          </a:prstGeom>
          <a:gradFill>
            <a:gsLst>
              <a:gs pos="0">
                <a:schemeClr val="bg1">
                  <a:lumMod val="85000"/>
                </a:schemeClr>
              </a:gs>
              <a:gs pos="50000">
                <a:schemeClr val="bg1">
                  <a:lumMod val="65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TextBox 57"/>
          <p:cNvSpPr txBox="1"/>
          <p:nvPr/>
        </p:nvSpPr>
        <p:spPr>
          <a:xfrm>
            <a:off x="107504" y="44624"/>
            <a:ext cx="5544616" cy="369332"/>
          </a:xfrm>
          <a:prstGeom prst="rect">
            <a:avLst/>
          </a:prstGeom>
          <a:noFill/>
        </p:spPr>
        <p:txBody>
          <a:bodyPr wrap="square" rtlCol="0">
            <a:spAutoFit/>
          </a:bodyPr>
          <a:lstStyle/>
          <a:p>
            <a:r>
              <a:rPr lang="en-CA" b="1" dirty="0" err="1" smtClean="0"/>
              <a:t>WEconomy</a:t>
            </a:r>
            <a:r>
              <a:rPr lang="en-CA" b="1" dirty="0" smtClean="0"/>
              <a:t>  UPWARD RESOURCE INVESTMENT SPIRAL</a:t>
            </a:r>
            <a:endParaRPr lang="en-CA" b="1" dirty="0"/>
          </a:p>
        </p:txBody>
      </p:sp>
      <p:sp>
        <p:nvSpPr>
          <p:cNvPr id="60" name="TextBox 59"/>
          <p:cNvSpPr txBox="1"/>
          <p:nvPr/>
        </p:nvSpPr>
        <p:spPr>
          <a:xfrm>
            <a:off x="6444208" y="820899"/>
            <a:ext cx="700817" cy="276999"/>
          </a:xfrm>
          <a:prstGeom prst="rect">
            <a:avLst/>
          </a:prstGeom>
          <a:noFill/>
        </p:spPr>
        <p:txBody>
          <a:bodyPr wrap="square" rtlCol="0">
            <a:spAutoFit/>
          </a:bodyPr>
          <a:lstStyle/>
          <a:p>
            <a:pPr algn="ctr"/>
            <a:r>
              <a:rPr lang="en-CA" sz="1200" b="1" dirty="0" smtClean="0"/>
              <a:t>IDEA</a:t>
            </a:r>
            <a:endParaRPr lang="en-CA" sz="1200" b="1" dirty="0"/>
          </a:p>
        </p:txBody>
      </p:sp>
      <p:sp>
        <p:nvSpPr>
          <p:cNvPr id="61" name="TextBox 60"/>
          <p:cNvSpPr txBox="1"/>
          <p:nvPr/>
        </p:nvSpPr>
        <p:spPr>
          <a:xfrm>
            <a:off x="8244408" y="692696"/>
            <a:ext cx="899592" cy="461665"/>
          </a:xfrm>
          <a:prstGeom prst="rect">
            <a:avLst/>
          </a:prstGeom>
          <a:noFill/>
        </p:spPr>
        <p:txBody>
          <a:bodyPr wrap="square" rtlCol="0">
            <a:spAutoFit/>
          </a:bodyPr>
          <a:lstStyle/>
          <a:p>
            <a:pPr algn="ctr"/>
            <a:r>
              <a:rPr lang="en-CA" sz="1200" b="1" dirty="0" smtClean="0"/>
              <a:t>FINANCIAL CAPITAL</a:t>
            </a:r>
            <a:endParaRPr lang="en-CA" sz="1200" b="1" dirty="0"/>
          </a:p>
        </p:txBody>
      </p:sp>
      <p:sp>
        <p:nvSpPr>
          <p:cNvPr id="71" name="TextBox 70"/>
          <p:cNvSpPr txBox="1"/>
          <p:nvPr/>
        </p:nvSpPr>
        <p:spPr>
          <a:xfrm>
            <a:off x="7203965" y="-27384"/>
            <a:ext cx="908317" cy="461665"/>
          </a:xfrm>
          <a:prstGeom prst="rect">
            <a:avLst/>
          </a:prstGeom>
          <a:noFill/>
        </p:spPr>
        <p:txBody>
          <a:bodyPr wrap="square" rtlCol="0">
            <a:spAutoFit/>
          </a:bodyPr>
          <a:lstStyle/>
          <a:p>
            <a:pPr algn="ctr"/>
            <a:r>
              <a:rPr lang="en-CA" sz="1200" b="1" dirty="0" smtClean="0"/>
              <a:t>HUMAN CAPITAL</a:t>
            </a:r>
            <a:endParaRPr lang="en-CA" sz="1200" b="1" dirty="0"/>
          </a:p>
        </p:txBody>
      </p:sp>
      <p:cxnSp>
        <p:nvCxnSpPr>
          <p:cNvPr id="72" name="Straight Arrow Connector 71"/>
          <p:cNvCxnSpPr/>
          <p:nvPr/>
        </p:nvCxnSpPr>
        <p:spPr>
          <a:xfrm flipV="1">
            <a:off x="6924303" y="260649"/>
            <a:ext cx="311993" cy="515088"/>
          </a:xfrm>
          <a:prstGeom prst="straightConnector1">
            <a:avLst/>
          </a:prstGeom>
          <a:ln w="2540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648343" y="1095127"/>
            <a:ext cx="1956105" cy="461665"/>
          </a:xfrm>
          <a:prstGeom prst="rect">
            <a:avLst/>
          </a:prstGeom>
          <a:noFill/>
        </p:spPr>
        <p:txBody>
          <a:bodyPr wrap="square" rtlCol="0">
            <a:spAutoFit/>
          </a:bodyPr>
          <a:lstStyle/>
          <a:p>
            <a:pPr algn="ctr"/>
            <a:r>
              <a:rPr lang="en-CA" sz="1200" b="1" dirty="0" smtClean="0"/>
              <a:t>SRG RESOURCE ACQUISITION FLOW</a:t>
            </a:r>
            <a:endParaRPr lang="en-CA" sz="1200" b="1" dirty="0"/>
          </a:p>
        </p:txBody>
      </p:sp>
      <p:sp>
        <p:nvSpPr>
          <p:cNvPr id="74" name="TextBox 73"/>
          <p:cNvSpPr txBox="1"/>
          <p:nvPr/>
        </p:nvSpPr>
        <p:spPr>
          <a:xfrm>
            <a:off x="6084168" y="116632"/>
            <a:ext cx="1028352" cy="646331"/>
          </a:xfrm>
          <a:prstGeom prst="rect">
            <a:avLst/>
          </a:prstGeom>
          <a:noFill/>
        </p:spPr>
        <p:txBody>
          <a:bodyPr wrap="square" rtlCol="0">
            <a:spAutoFit/>
          </a:bodyPr>
          <a:lstStyle/>
          <a:p>
            <a:pPr algn="ctr"/>
            <a:r>
              <a:rPr lang="en-CA" sz="1200" b="1" dirty="0" smtClean="0">
                <a:solidFill>
                  <a:srgbClr val="00B050"/>
                </a:solidFill>
                <a:ea typeface="MingLiU" panose="02020509000000000000" pitchFamily="49" charset="-120"/>
                <a:cs typeface="MV Boli" panose="02000500030200090000" pitchFamily="2" charset="0"/>
              </a:rPr>
              <a:t>BYPASS</a:t>
            </a:r>
          </a:p>
          <a:p>
            <a:pPr algn="ctr"/>
            <a:r>
              <a:rPr lang="en-CA" sz="1200" b="1" dirty="0" smtClean="0">
                <a:solidFill>
                  <a:srgbClr val="00B050"/>
                </a:solidFill>
                <a:ea typeface="MingLiU" panose="02020509000000000000" pitchFamily="49" charset="-120"/>
                <a:cs typeface="MV Boli" panose="02000500030200090000" pitchFamily="2" charset="0"/>
              </a:rPr>
              <a:t>FINANCIAL</a:t>
            </a:r>
          </a:p>
          <a:p>
            <a:pPr algn="ctr"/>
            <a:r>
              <a:rPr lang="en-CA" sz="1200" b="1" dirty="0" smtClean="0">
                <a:solidFill>
                  <a:srgbClr val="00B050"/>
                </a:solidFill>
                <a:ea typeface="MingLiU" panose="02020509000000000000" pitchFamily="49" charset="-120"/>
                <a:cs typeface="MV Boli" panose="02000500030200090000" pitchFamily="2" charset="0"/>
              </a:rPr>
              <a:t>CAPITAL</a:t>
            </a:r>
          </a:p>
        </p:txBody>
      </p:sp>
      <p:sp>
        <p:nvSpPr>
          <p:cNvPr id="4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18</a:t>
            </a:r>
            <a:endParaRPr lang="en-CA" sz="1600" dirty="0"/>
          </a:p>
        </p:txBody>
      </p:sp>
    </p:spTree>
    <p:extLst>
      <p:ext uri="{BB962C8B-B14F-4D97-AF65-F5344CB8AC3E}">
        <p14:creationId xmlns:p14="http://schemas.microsoft.com/office/powerpoint/2010/main" val="751904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3140262"/>
          </a:xfrm>
          <a:prstGeom prst="rect">
            <a:avLst/>
          </a:prstGeom>
        </p:spPr>
      </p:pic>
      <p:sp>
        <p:nvSpPr>
          <p:cNvPr id="5" name="Title 1"/>
          <p:cNvSpPr>
            <a:spLocks noGrp="1"/>
          </p:cNvSpPr>
          <p:nvPr>
            <p:ph type="title"/>
          </p:nvPr>
        </p:nvSpPr>
        <p:spPr>
          <a:xfrm>
            <a:off x="35496" y="116632"/>
            <a:ext cx="9036496" cy="864096"/>
          </a:xfrm>
        </p:spPr>
        <p:txBody>
          <a:bodyPr>
            <a:normAutofit fontScale="90000"/>
          </a:bodyPr>
          <a:lstStyle/>
          <a:p>
            <a:r>
              <a:rPr lang="en-CA" sz="3200" dirty="0" smtClean="0"/>
              <a:t>A simple 3 step process for transforming harm to wellbeing</a:t>
            </a:r>
            <a:endParaRPr lang="en-CA" sz="3200" dirty="0"/>
          </a:p>
        </p:txBody>
      </p:sp>
      <p:sp>
        <p:nvSpPr>
          <p:cNvPr id="6" name="Title 1"/>
          <p:cNvSpPr txBox="1">
            <a:spLocks/>
          </p:cNvSpPr>
          <p:nvPr/>
        </p:nvSpPr>
        <p:spPr>
          <a:xfrm>
            <a:off x="-34999" y="5301208"/>
            <a:ext cx="2232248" cy="13681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smtClean="0">
                <a:solidFill>
                  <a:srgbClr val="FF0000"/>
                </a:solidFill>
              </a:rPr>
              <a:t>Stop </a:t>
            </a:r>
          </a:p>
          <a:p>
            <a:r>
              <a:rPr lang="en-CA" sz="2800" b="1" dirty="0">
                <a:solidFill>
                  <a:srgbClr val="FF0000"/>
                </a:solidFill>
              </a:rPr>
              <a:t>h</a:t>
            </a:r>
            <a:r>
              <a:rPr lang="en-CA" sz="2800" b="1" dirty="0" smtClean="0">
                <a:solidFill>
                  <a:srgbClr val="FF0000"/>
                </a:solidFill>
              </a:rPr>
              <a:t>arm</a:t>
            </a:r>
          </a:p>
          <a:p>
            <a:endParaRPr lang="en-CA" sz="2800" b="1" dirty="0">
              <a:solidFill>
                <a:srgbClr val="FF0000"/>
              </a:solidFill>
            </a:endParaRPr>
          </a:p>
          <a:p>
            <a:endParaRPr lang="en-CA" sz="2800" b="1" dirty="0">
              <a:solidFill>
                <a:srgbClr val="FF0000"/>
              </a:solidFill>
            </a:endParaRPr>
          </a:p>
        </p:txBody>
      </p:sp>
      <p:sp>
        <p:nvSpPr>
          <p:cNvPr id="7" name="Title 1"/>
          <p:cNvSpPr txBox="1">
            <a:spLocks/>
          </p:cNvSpPr>
          <p:nvPr/>
        </p:nvSpPr>
        <p:spPr>
          <a:xfrm>
            <a:off x="3131840" y="5301208"/>
            <a:ext cx="2484276" cy="13681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smtClean="0">
                <a:solidFill>
                  <a:srgbClr val="FFC000"/>
                </a:solidFill>
              </a:rPr>
              <a:t>Find and test </a:t>
            </a:r>
          </a:p>
          <a:p>
            <a:r>
              <a:rPr lang="en-CA" sz="2800" b="1" dirty="0">
                <a:solidFill>
                  <a:srgbClr val="FFC000"/>
                </a:solidFill>
              </a:rPr>
              <a:t>v</a:t>
            </a:r>
            <a:r>
              <a:rPr lang="en-CA" sz="2800" b="1" dirty="0" smtClean="0">
                <a:solidFill>
                  <a:srgbClr val="FFC000"/>
                </a:solidFill>
              </a:rPr>
              <a:t>iable alternatives</a:t>
            </a:r>
            <a:endParaRPr lang="en-CA" sz="2800" b="1" dirty="0">
              <a:solidFill>
                <a:srgbClr val="FFC000"/>
              </a:solidFill>
            </a:endParaRPr>
          </a:p>
          <a:p>
            <a:endParaRPr lang="en-CA" sz="2800" b="1" dirty="0">
              <a:solidFill>
                <a:srgbClr val="FFC000"/>
              </a:solidFill>
            </a:endParaRPr>
          </a:p>
        </p:txBody>
      </p:sp>
      <p:sp>
        <p:nvSpPr>
          <p:cNvPr id="8" name="Title 1"/>
          <p:cNvSpPr txBox="1">
            <a:spLocks/>
          </p:cNvSpPr>
          <p:nvPr/>
        </p:nvSpPr>
        <p:spPr>
          <a:xfrm>
            <a:off x="6732240" y="5287466"/>
            <a:ext cx="2232248" cy="13681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smtClean="0">
                <a:solidFill>
                  <a:srgbClr val="009900"/>
                </a:solidFill>
              </a:rPr>
              <a:t>Implement the best solution</a:t>
            </a:r>
            <a:endParaRPr lang="en-CA" sz="2800" b="1" dirty="0">
              <a:solidFill>
                <a:srgbClr val="009900"/>
              </a:solidFill>
            </a:endParaRPr>
          </a:p>
          <a:p>
            <a:endParaRPr lang="en-CA" sz="2800" b="1" dirty="0">
              <a:solidFill>
                <a:srgbClr val="009900"/>
              </a:solidFill>
            </a:endParaRPr>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1</a:t>
            </a:r>
          </a:p>
        </p:txBody>
      </p:sp>
    </p:spTree>
    <p:extLst>
      <p:ext uri="{BB962C8B-B14F-4D97-AF65-F5344CB8AC3E}">
        <p14:creationId xmlns:p14="http://schemas.microsoft.com/office/powerpoint/2010/main" val="285538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467905" y="1174707"/>
            <a:ext cx="1536143" cy="830997"/>
          </a:xfrm>
          <a:prstGeom prst="rect">
            <a:avLst/>
          </a:prstGeom>
          <a:noFill/>
        </p:spPr>
        <p:txBody>
          <a:bodyPr wrap="square" rtlCol="0">
            <a:spAutoFit/>
          </a:bodyPr>
          <a:lstStyle/>
          <a:p>
            <a:pPr algn="ctr"/>
            <a:r>
              <a:rPr lang="en-CA" sz="1200" b="1" dirty="0" smtClean="0"/>
              <a:t>PARTICIPANT / RESOURCE INVESTOR</a:t>
            </a:r>
          </a:p>
          <a:p>
            <a:pPr algn="ctr"/>
            <a:r>
              <a:rPr lang="en-CA" sz="1200" b="1" dirty="0" smtClean="0"/>
              <a:t>RESOURCE</a:t>
            </a:r>
          </a:p>
          <a:p>
            <a:pPr algn="ctr"/>
            <a:r>
              <a:rPr lang="en-CA" sz="1200" b="1" dirty="0" smtClean="0"/>
              <a:t>LIVING EXPENSE</a:t>
            </a:r>
            <a:endParaRPr lang="en-CA" sz="1200" b="1" dirty="0"/>
          </a:p>
        </p:txBody>
      </p:sp>
      <p:sp>
        <p:nvSpPr>
          <p:cNvPr id="35" name="Rectangle 34"/>
          <p:cNvSpPr/>
          <p:nvPr/>
        </p:nvSpPr>
        <p:spPr>
          <a:xfrm>
            <a:off x="3275856" y="6022651"/>
            <a:ext cx="1438103"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5292081" y="1174706"/>
            <a:ext cx="1656183" cy="830997"/>
          </a:xfrm>
          <a:prstGeom prst="rect">
            <a:avLst/>
          </a:prstGeom>
          <a:noFill/>
        </p:spPr>
        <p:txBody>
          <a:bodyPr wrap="square" rtlCol="0">
            <a:spAutoFit/>
          </a:bodyPr>
          <a:lstStyle/>
          <a:p>
            <a:pPr algn="ctr"/>
            <a:r>
              <a:rPr lang="en-CA" sz="1200" b="1" dirty="0" smtClean="0"/>
              <a:t>PARTICIPANT / RESOURCE INVESTOR</a:t>
            </a:r>
          </a:p>
          <a:p>
            <a:pPr algn="ctr"/>
            <a:r>
              <a:rPr lang="en-CA" sz="1200" b="1" dirty="0" smtClean="0"/>
              <a:t>CAPITAL </a:t>
            </a:r>
          </a:p>
          <a:p>
            <a:pPr algn="ctr"/>
            <a:r>
              <a:rPr lang="en-CA" sz="1200" b="1" dirty="0" smtClean="0"/>
              <a:t>LIVING EXPENSE</a:t>
            </a:r>
            <a:endParaRPr lang="en-CA" sz="1200" b="1" dirty="0"/>
          </a:p>
        </p:txBody>
      </p:sp>
      <p:cxnSp>
        <p:nvCxnSpPr>
          <p:cNvPr id="59" name="Straight Connector 58"/>
          <p:cNvCxnSpPr/>
          <p:nvPr/>
        </p:nvCxnSpPr>
        <p:spPr>
          <a:xfrm>
            <a:off x="395536" y="6036803"/>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95536" y="4740659"/>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95536" y="3588531"/>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30969" y="6080507"/>
            <a:ext cx="1119381" cy="276999"/>
          </a:xfrm>
          <a:prstGeom prst="rect">
            <a:avLst/>
          </a:prstGeom>
          <a:noFill/>
        </p:spPr>
        <p:txBody>
          <a:bodyPr wrap="square" rtlCol="0">
            <a:spAutoFit/>
          </a:bodyPr>
          <a:lstStyle/>
          <a:p>
            <a:r>
              <a:rPr lang="en-CA" sz="1200" b="1" dirty="0" smtClean="0"/>
              <a:t>YEAR 1</a:t>
            </a:r>
            <a:endParaRPr lang="en-CA" sz="1200" b="1" dirty="0"/>
          </a:p>
        </p:txBody>
      </p:sp>
      <p:sp>
        <p:nvSpPr>
          <p:cNvPr id="79" name="TextBox 78"/>
          <p:cNvSpPr txBox="1"/>
          <p:nvPr/>
        </p:nvSpPr>
        <p:spPr>
          <a:xfrm>
            <a:off x="330969" y="4787482"/>
            <a:ext cx="1119381" cy="276999"/>
          </a:xfrm>
          <a:prstGeom prst="rect">
            <a:avLst/>
          </a:prstGeom>
          <a:noFill/>
        </p:spPr>
        <p:txBody>
          <a:bodyPr wrap="square" rtlCol="0">
            <a:spAutoFit/>
          </a:bodyPr>
          <a:lstStyle/>
          <a:p>
            <a:r>
              <a:rPr lang="en-CA" sz="1200" b="1" dirty="0" smtClean="0"/>
              <a:t>YEAR 3</a:t>
            </a:r>
            <a:endParaRPr lang="en-CA" sz="1200" b="1" dirty="0"/>
          </a:p>
        </p:txBody>
      </p:sp>
      <p:sp>
        <p:nvSpPr>
          <p:cNvPr id="80" name="TextBox 79"/>
          <p:cNvSpPr txBox="1"/>
          <p:nvPr/>
        </p:nvSpPr>
        <p:spPr>
          <a:xfrm>
            <a:off x="330969" y="3632235"/>
            <a:ext cx="1119381" cy="276999"/>
          </a:xfrm>
          <a:prstGeom prst="rect">
            <a:avLst/>
          </a:prstGeom>
          <a:noFill/>
        </p:spPr>
        <p:txBody>
          <a:bodyPr wrap="square" rtlCol="0">
            <a:spAutoFit/>
          </a:bodyPr>
          <a:lstStyle/>
          <a:p>
            <a:r>
              <a:rPr lang="en-CA" sz="1200" b="1" dirty="0" smtClean="0"/>
              <a:t>YEAR 5 </a:t>
            </a:r>
            <a:endParaRPr lang="en-CA" sz="1200" b="1" dirty="0"/>
          </a:p>
        </p:txBody>
      </p:sp>
      <p:sp>
        <p:nvSpPr>
          <p:cNvPr id="81" name="TextBox 80"/>
          <p:cNvSpPr txBox="1"/>
          <p:nvPr/>
        </p:nvSpPr>
        <p:spPr>
          <a:xfrm>
            <a:off x="251520" y="2217260"/>
            <a:ext cx="1380120" cy="276999"/>
          </a:xfrm>
          <a:prstGeom prst="rect">
            <a:avLst/>
          </a:prstGeom>
          <a:noFill/>
        </p:spPr>
        <p:txBody>
          <a:bodyPr wrap="square" rtlCol="0">
            <a:spAutoFit/>
          </a:bodyPr>
          <a:lstStyle/>
          <a:p>
            <a:r>
              <a:rPr lang="en-CA" sz="1200" b="1" dirty="0" smtClean="0"/>
              <a:t>YEAR M </a:t>
            </a:r>
            <a:endParaRPr lang="en-CA" sz="1200" b="1" dirty="0"/>
          </a:p>
        </p:txBody>
      </p:sp>
      <p:sp>
        <p:nvSpPr>
          <p:cNvPr id="82" name="TextBox 81"/>
          <p:cNvSpPr txBox="1"/>
          <p:nvPr/>
        </p:nvSpPr>
        <p:spPr>
          <a:xfrm>
            <a:off x="1595697" y="1198115"/>
            <a:ext cx="1536143" cy="646331"/>
          </a:xfrm>
          <a:prstGeom prst="rect">
            <a:avLst/>
          </a:prstGeom>
          <a:noFill/>
        </p:spPr>
        <p:txBody>
          <a:bodyPr wrap="square" rtlCol="0">
            <a:spAutoFit/>
          </a:bodyPr>
          <a:lstStyle/>
          <a:p>
            <a:pPr algn="ctr"/>
            <a:r>
              <a:rPr lang="en-CA" sz="1200" b="1" dirty="0" err="1" smtClean="0"/>
              <a:t>WEconomy</a:t>
            </a:r>
            <a:endParaRPr lang="en-CA" sz="1200" b="1" dirty="0" smtClean="0"/>
          </a:p>
          <a:p>
            <a:pPr algn="ctr"/>
            <a:r>
              <a:rPr lang="en-CA" sz="1200" b="1" dirty="0" smtClean="0"/>
              <a:t>PRODUCTION</a:t>
            </a:r>
          </a:p>
          <a:p>
            <a:pPr algn="ctr"/>
            <a:r>
              <a:rPr lang="en-CA" sz="1200" b="1" dirty="0" smtClean="0"/>
              <a:t>OUTPUT</a:t>
            </a:r>
            <a:endParaRPr lang="en-CA" sz="1200" b="1" dirty="0"/>
          </a:p>
        </p:txBody>
      </p:sp>
      <p:cxnSp>
        <p:nvCxnSpPr>
          <p:cNvPr id="83" name="Straight Connector 82"/>
          <p:cNvCxnSpPr/>
          <p:nvPr/>
        </p:nvCxnSpPr>
        <p:spPr>
          <a:xfrm>
            <a:off x="395536" y="2134219"/>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212321" y="1199856"/>
            <a:ext cx="1536143" cy="646331"/>
          </a:xfrm>
          <a:prstGeom prst="rect">
            <a:avLst/>
          </a:prstGeom>
          <a:noFill/>
        </p:spPr>
        <p:txBody>
          <a:bodyPr wrap="square" rtlCol="0">
            <a:spAutoFit/>
          </a:bodyPr>
          <a:lstStyle/>
          <a:p>
            <a:pPr algn="ctr"/>
            <a:r>
              <a:rPr lang="en-CA" sz="1200" b="1" dirty="0" smtClean="0"/>
              <a:t>PROFIT FROM </a:t>
            </a:r>
          </a:p>
          <a:p>
            <a:pPr algn="ctr"/>
            <a:r>
              <a:rPr lang="en-CA" sz="1200" b="1" dirty="0" smtClean="0"/>
              <a:t>SURPLUS SALES INTO </a:t>
            </a:r>
            <a:r>
              <a:rPr lang="en-CA" sz="1200" b="1" dirty="0" err="1" smtClean="0"/>
              <a:t>MEconomy</a:t>
            </a:r>
            <a:endParaRPr lang="en-CA" sz="1200" b="1" dirty="0"/>
          </a:p>
        </p:txBody>
      </p:sp>
      <p:cxnSp>
        <p:nvCxnSpPr>
          <p:cNvPr id="3" name="Straight Connector 2"/>
          <p:cNvCxnSpPr/>
          <p:nvPr/>
        </p:nvCxnSpPr>
        <p:spPr>
          <a:xfrm>
            <a:off x="1450350"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75856"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220072"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092280"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75855" y="4741198"/>
            <a:ext cx="1152129" cy="334855"/>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p:cNvSpPr/>
          <p:nvPr/>
        </p:nvSpPr>
        <p:spPr>
          <a:xfrm>
            <a:off x="3275857" y="3585547"/>
            <a:ext cx="792088"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p:cNvSpPr/>
          <p:nvPr/>
        </p:nvSpPr>
        <p:spPr>
          <a:xfrm>
            <a:off x="3275853" y="2134219"/>
            <a:ext cx="288035"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p:cNvSpPr/>
          <p:nvPr/>
        </p:nvSpPr>
        <p:spPr>
          <a:xfrm>
            <a:off x="5220075" y="6022651"/>
            <a:ext cx="1438103"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p:cNvSpPr/>
          <p:nvPr/>
        </p:nvSpPr>
        <p:spPr>
          <a:xfrm>
            <a:off x="5220074" y="4741198"/>
            <a:ext cx="1152129" cy="334855"/>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ectangle 92"/>
          <p:cNvSpPr/>
          <p:nvPr/>
        </p:nvSpPr>
        <p:spPr>
          <a:xfrm>
            <a:off x="5220076" y="3585547"/>
            <a:ext cx="792088"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p:cNvSpPr/>
          <p:nvPr/>
        </p:nvSpPr>
        <p:spPr>
          <a:xfrm>
            <a:off x="5220072" y="2134219"/>
            <a:ext cx="288035"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p:cNvSpPr/>
          <p:nvPr/>
        </p:nvSpPr>
        <p:spPr>
          <a:xfrm>
            <a:off x="1450350" y="6022651"/>
            <a:ext cx="120038"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p:cNvSpPr/>
          <p:nvPr/>
        </p:nvSpPr>
        <p:spPr>
          <a:xfrm>
            <a:off x="1450349" y="4741198"/>
            <a:ext cx="504056" cy="323283"/>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96"/>
          <p:cNvSpPr/>
          <p:nvPr/>
        </p:nvSpPr>
        <p:spPr>
          <a:xfrm>
            <a:off x="1450350" y="3585547"/>
            <a:ext cx="1008108"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97"/>
          <p:cNvSpPr/>
          <p:nvPr/>
        </p:nvSpPr>
        <p:spPr>
          <a:xfrm>
            <a:off x="1450346" y="2134219"/>
            <a:ext cx="1404156"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Rectangle 98"/>
          <p:cNvSpPr/>
          <p:nvPr/>
        </p:nvSpPr>
        <p:spPr>
          <a:xfrm>
            <a:off x="7092284" y="6022651"/>
            <a:ext cx="120038"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p:cNvSpPr/>
          <p:nvPr/>
        </p:nvSpPr>
        <p:spPr>
          <a:xfrm>
            <a:off x="7092283" y="4741198"/>
            <a:ext cx="360039" cy="334855"/>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100"/>
          <p:cNvSpPr/>
          <p:nvPr/>
        </p:nvSpPr>
        <p:spPr>
          <a:xfrm>
            <a:off x="7092284" y="3585547"/>
            <a:ext cx="720076"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Rectangle 101"/>
          <p:cNvSpPr/>
          <p:nvPr/>
        </p:nvSpPr>
        <p:spPr>
          <a:xfrm>
            <a:off x="7092280" y="2134219"/>
            <a:ext cx="1008112"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itle 1"/>
          <p:cNvSpPr txBox="1">
            <a:spLocks/>
          </p:cNvSpPr>
          <p:nvPr/>
        </p:nvSpPr>
        <p:spPr>
          <a:xfrm>
            <a:off x="755576" y="72008"/>
            <a:ext cx="7772400" cy="76470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QUALITATIVE PROFIT TRENDS OF </a:t>
            </a:r>
            <a:r>
              <a:rPr lang="en-CA" sz="3600" dirty="0" err="1" smtClean="0"/>
              <a:t>Weconomic</a:t>
            </a:r>
            <a:r>
              <a:rPr lang="en-CA" sz="3600" dirty="0" smtClean="0"/>
              <a:t> </a:t>
            </a:r>
          </a:p>
          <a:p>
            <a:r>
              <a:rPr lang="en-CA" sz="3600" dirty="0" smtClean="0"/>
              <a:t>INNOVATION / PEER PRODUCTION COMMUNITY</a:t>
            </a:r>
          </a:p>
        </p:txBody>
      </p:sp>
      <p:sp>
        <p:nvSpPr>
          <p:cNvPr id="37"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19</a:t>
            </a:r>
            <a:endParaRPr lang="en-CA" sz="1600" dirty="0"/>
          </a:p>
        </p:txBody>
      </p:sp>
    </p:spTree>
    <p:extLst>
      <p:ext uri="{BB962C8B-B14F-4D97-AF65-F5344CB8AC3E}">
        <p14:creationId xmlns:p14="http://schemas.microsoft.com/office/powerpoint/2010/main" val="2186759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467905" y="1174707"/>
            <a:ext cx="1536143" cy="276999"/>
          </a:xfrm>
          <a:prstGeom prst="rect">
            <a:avLst/>
          </a:prstGeom>
          <a:noFill/>
        </p:spPr>
        <p:txBody>
          <a:bodyPr wrap="square" rtlCol="0">
            <a:spAutoFit/>
          </a:bodyPr>
          <a:lstStyle/>
          <a:p>
            <a:pPr algn="ctr"/>
            <a:r>
              <a:rPr lang="en-CA" sz="1200" b="1" dirty="0" smtClean="0"/>
              <a:t>TIME SPENT</a:t>
            </a:r>
            <a:endParaRPr lang="en-CA" sz="1200" b="1" dirty="0"/>
          </a:p>
        </p:txBody>
      </p:sp>
      <p:sp>
        <p:nvSpPr>
          <p:cNvPr id="35" name="Rectangle 34"/>
          <p:cNvSpPr/>
          <p:nvPr/>
        </p:nvSpPr>
        <p:spPr>
          <a:xfrm>
            <a:off x="3275856" y="6022651"/>
            <a:ext cx="1438103"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5292081" y="1174706"/>
            <a:ext cx="1656183" cy="276999"/>
          </a:xfrm>
          <a:prstGeom prst="rect">
            <a:avLst/>
          </a:prstGeom>
          <a:noFill/>
        </p:spPr>
        <p:txBody>
          <a:bodyPr wrap="square" rtlCol="0">
            <a:spAutoFit/>
          </a:bodyPr>
          <a:lstStyle/>
          <a:p>
            <a:pPr algn="ctr"/>
            <a:r>
              <a:rPr lang="en-CA" sz="1200" b="1" dirty="0" smtClean="0"/>
              <a:t>QUALITY OF WORK</a:t>
            </a:r>
            <a:endParaRPr lang="en-CA" sz="1200" b="1" dirty="0"/>
          </a:p>
        </p:txBody>
      </p:sp>
      <p:cxnSp>
        <p:nvCxnSpPr>
          <p:cNvPr id="59" name="Straight Connector 58"/>
          <p:cNvCxnSpPr/>
          <p:nvPr/>
        </p:nvCxnSpPr>
        <p:spPr>
          <a:xfrm>
            <a:off x="395536" y="6036803"/>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95536" y="4740659"/>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95536" y="3588531"/>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30969" y="6080507"/>
            <a:ext cx="1119381" cy="276999"/>
          </a:xfrm>
          <a:prstGeom prst="rect">
            <a:avLst/>
          </a:prstGeom>
          <a:noFill/>
        </p:spPr>
        <p:txBody>
          <a:bodyPr wrap="square" rtlCol="0">
            <a:spAutoFit/>
          </a:bodyPr>
          <a:lstStyle/>
          <a:p>
            <a:r>
              <a:rPr lang="en-CA" sz="1200" b="1" dirty="0" smtClean="0"/>
              <a:t>TIER 1</a:t>
            </a:r>
            <a:endParaRPr lang="en-CA" sz="1200" b="1" dirty="0"/>
          </a:p>
        </p:txBody>
      </p:sp>
      <p:sp>
        <p:nvSpPr>
          <p:cNvPr id="79" name="TextBox 78"/>
          <p:cNvSpPr txBox="1"/>
          <p:nvPr/>
        </p:nvSpPr>
        <p:spPr>
          <a:xfrm>
            <a:off x="330969" y="4787482"/>
            <a:ext cx="1119381" cy="276999"/>
          </a:xfrm>
          <a:prstGeom prst="rect">
            <a:avLst/>
          </a:prstGeom>
          <a:noFill/>
        </p:spPr>
        <p:txBody>
          <a:bodyPr wrap="square" rtlCol="0">
            <a:spAutoFit/>
          </a:bodyPr>
          <a:lstStyle/>
          <a:p>
            <a:r>
              <a:rPr lang="en-CA" sz="1200" b="1" dirty="0" smtClean="0"/>
              <a:t>TIER 2</a:t>
            </a:r>
            <a:endParaRPr lang="en-CA" sz="1200" b="1" dirty="0"/>
          </a:p>
        </p:txBody>
      </p:sp>
      <p:sp>
        <p:nvSpPr>
          <p:cNvPr id="80" name="TextBox 79"/>
          <p:cNvSpPr txBox="1"/>
          <p:nvPr/>
        </p:nvSpPr>
        <p:spPr>
          <a:xfrm>
            <a:off x="330969" y="3632235"/>
            <a:ext cx="1119381" cy="276999"/>
          </a:xfrm>
          <a:prstGeom prst="rect">
            <a:avLst/>
          </a:prstGeom>
          <a:noFill/>
        </p:spPr>
        <p:txBody>
          <a:bodyPr wrap="square" rtlCol="0">
            <a:spAutoFit/>
          </a:bodyPr>
          <a:lstStyle/>
          <a:p>
            <a:r>
              <a:rPr lang="en-CA" sz="1200" b="1" dirty="0" smtClean="0"/>
              <a:t>TIER 3</a:t>
            </a:r>
            <a:endParaRPr lang="en-CA" sz="1200" b="1" dirty="0"/>
          </a:p>
        </p:txBody>
      </p:sp>
      <p:sp>
        <p:nvSpPr>
          <p:cNvPr id="81" name="TextBox 80"/>
          <p:cNvSpPr txBox="1"/>
          <p:nvPr/>
        </p:nvSpPr>
        <p:spPr>
          <a:xfrm>
            <a:off x="251520" y="2217260"/>
            <a:ext cx="1380120" cy="276999"/>
          </a:xfrm>
          <a:prstGeom prst="rect">
            <a:avLst/>
          </a:prstGeom>
          <a:noFill/>
        </p:spPr>
        <p:txBody>
          <a:bodyPr wrap="square" rtlCol="0">
            <a:spAutoFit/>
          </a:bodyPr>
          <a:lstStyle/>
          <a:p>
            <a:r>
              <a:rPr lang="en-CA" sz="1200" b="1" dirty="0" smtClean="0"/>
              <a:t>TIER 4</a:t>
            </a:r>
            <a:endParaRPr lang="en-CA" sz="1200" b="1" dirty="0"/>
          </a:p>
        </p:txBody>
      </p:sp>
      <p:sp>
        <p:nvSpPr>
          <p:cNvPr id="82" name="TextBox 81"/>
          <p:cNvSpPr txBox="1"/>
          <p:nvPr/>
        </p:nvSpPr>
        <p:spPr>
          <a:xfrm>
            <a:off x="1595697" y="1198115"/>
            <a:ext cx="1536143" cy="461665"/>
          </a:xfrm>
          <a:prstGeom prst="rect">
            <a:avLst/>
          </a:prstGeom>
          <a:noFill/>
        </p:spPr>
        <p:txBody>
          <a:bodyPr wrap="square" rtlCol="0">
            <a:spAutoFit/>
          </a:bodyPr>
          <a:lstStyle/>
          <a:p>
            <a:pPr algn="ctr"/>
            <a:r>
              <a:rPr lang="en-CA" sz="1200" b="1" dirty="0" smtClean="0"/>
              <a:t>ORIGINALITY OF IDEA</a:t>
            </a:r>
            <a:endParaRPr lang="en-CA" sz="1200" b="1" dirty="0"/>
          </a:p>
        </p:txBody>
      </p:sp>
      <p:cxnSp>
        <p:nvCxnSpPr>
          <p:cNvPr id="83" name="Straight Connector 82"/>
          <p:cNvCxnSpPr/>
          <p:nvPr/>
        </p:nvCxnSpPr>
        <p:spPr>
          <a:xfrm>
            <a:off x="395536" y="2134219"/>
            <a:ext cx="8268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212321" y="1199856"/>
            <a:ext cx="1536143" cy="461665"/>
          </a:xfrm>
          <a:prstGeom prst="rect">
            <a:avLst/>
          </a:prstGeom>
          <a:noFill/>
        </p:spPr>
        <p:txBody>
          <a:bodyPr wrap="square" rtlCol="0">
            <a:spAutoFit/>
          </a:bodyPr>
          <a:lstStyle/>
          <a:p>
            <a:pPr algn="ctr"/>
            <a:r>
              <a:rPr lang="en-CA" sz="1200" b="1" dirty="0" smtClean="0"/>
              <a:t>IMPACT OF </a:t>
            </a:r>
            <a:r>
              <a:rPr lang="en-CA" sz="1200" b="1" smtClean="0"/>
              <a:t>GOODS or SERVICES</a:t>
            </a:r>
            <a:endParaRPr lang="en-CA" sz="1200" b="1" dirty="0"/>
          </a:p>
        </p:txBody>
      </p:sp>
      <p:cxnSp>
        <p:nvCxnSpPr>
          <p:cNvPr id="3" name="Straight Connector 2"/>
          <p:cNvCxnSpPr/>
          <p:nvPr/>
        </p:nvCxnSpPr>
        <p:spPr>
          <a:xfrm>
            <a:off x="1450350"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75856"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220072"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092280" y="2134219"/>
            <a:ext cx="0" cy="4391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75855" y="4741198"/>
            <a:ext cx="1152129" cy="334855"/>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p:cNvSpPr/>
          <p:nvPr/>
        </p:nvSpPr>
        <p:spPr>
          <a:xfrm>
            <a:off x="3275857" y="3585547"/>
            <a:ext cx="792088"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p:cNvSpPr/>
          <p:nvPr/>
        </p:nvSpPr>
        <p:spPr>
          <a:xfrm>
            <a:off x="3275853" y="2134219"/>
            <a:ext cx="288035"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p:cNvSpPr/>
          <p:nvPr/>
        </p:nvSpPr>
        <p:spPr>
          <a:xfrm>
            <a:off x="5220075" y="6022651"/>
            <a:ext cx="1438103"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p:cNvSpPr/>
          <p:nvPr/>
        </p:nvSpPr>
        <p:spPr>
          <a:xfrm>
            <a:off x="5220074" y="4741198"/>
            <a:ext cx="1152129" cy="334855"/>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ectangle 92"/>
          <p:cNvSpPr/>
          <p:nvPr/>
        </p:nvSpPr>
        <p:spPr>
          <a:xfrm>
            <a:off x="5220076" y="3585547"/>
            <a:ext cx="792088"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p:cNvSpPr/>
          <p:nvPr/>
        </p:nvSpPr>
        <p:spPr>
          <a:xfrm>
            <a:off x="5220072" y="2134219"/>
            <a:ext cx="288035"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p:cNvSpPr/>
          <p:nvPr/>
        </p:nvSpPr>
        <p:spPr>
          <a:xfrm>
            <a:off x="1450350" y="6022651"/>
            <a:ext cx="120038"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p:cNvSpPr/>
          <p:nvPr/>
        </p:nvSpPr>
        <p:spPr>
          <a:xfrm>
            <a:off x="1450349" y="4741198"/>
            <a:ext cx="504056" cy="323283"/>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96"/>
          <p:cNvSpPr/>
          <p:nvPr/>
        </p:nvSpPr>
        <p:spPr>
          <a:xfrm>
            <a:off x="1450350" y="3585547"/>
            <a:ext cx="1008108"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97"/>
          <p:cNvSpPr/>
          <p:nvPr/>
        </p:nvSpPr>
        <p:spPr>
          <a:xfrm>
            <a:off x="1450346" y="2134219"/>
            <a:ext cx="1404156"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Rectangle 98"/>
          <p:cNvSpPr/>
          <p:nvPr/>
        </p:nvSpPr>
        <p:spPr>
          <a:xfrm>
            <a:off x="7092284" y="6022651"/>
            <a:ext cx="120038" cy="334855"/>
          </a:xfrm>
          <a:prstGeom prst="rect">
            <a:avLst/>
          </a:prstGeom>
          <a:solidFill>
            <a:schemeClr val="tx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p:cNvSpPr/>
          <p:nvPr/>
        </p:nvSpPr>
        <p:spPr>
          <a:xfrm>
            <a:off x="7092283" y="4741198"/>
            <a:ext cx="360039" cy="334855"/>
          </a:xfrm>
          <a:prstGeom prst="rect">
            <a:avLst/>
          </a:prstGeom>
          <a:solidFill>
            <a:schemeClr val="tx1">
              <a:lumMod val="75000"/>
              <a:lumOff val="2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100"/>
          <p:cNvSpPr/>
          <p:nvPr/>
        </p:nvSpPr>
        <p:spPr>
          <a:xfrm>
            <a:off x="7092284" y="3585547"/>
            <a:ext cx="720076" cy="334855"/>
          </a:xfrm>
          <a:prstGeom prst="rect">
            <a:avLst/>
          </a:prstGeom>
          <a:solidFill>
            <a:schemeClr val="bg1">
              <a:lumMod val="6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Rectangle 101"/>
          <p:cNvSpPr/>
          <p:nvPr/>
        </p:nvSpPr>
        <p:spPr>
          <a:xfrm>
            <a:off x="7092280" y="2134219"/>
            <a:ext cx="1008112" cy="334855"/>
          </a:xfrm>
          <a:prstGeom prst="rect">
            <a:avLst/>
          </a:prstGeom>
          <a:solidFill>
            <a:schemeClr val="bg1">
              <a:lumMod val="85000"/>
            </a:schemeClr>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itle 1"/>
          <p:cNvSpPr txBox="1">
            <a:spLocks/>
          </p:cNvSpPr>
          <p:nvPr/>
        </p:nvSpPr>
        <p:spPr>
          <a:xfrm>
            <a:off x="755576" y="72008"/>
            <a:ext cx="7772400" cy="76470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POTENTIAL INNOVATION / PRODUCTION COOPERATIVE EARNING FORMULA</a:t>
            </a:r>
          </a:p>
        </p:txBody>
      </p:sp>
      <p:sp>
        <p:nvSpPr>
          <p:cNvPr id="37"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19</a:t>
            </a:r>
            <a:endParaRPr lang="en-CA" sz="1600" dirty="0"/>
          </a:p>
        </p:txBody>
      </p:sp>
    </p:spTree>
    <p:extLst>
      <p:ext uri="{BB962C8B-B14F-4D97-AF65-F5344CB8AC3E}">
        <p14:creationId xmlns:p14="http://schemas.microsoft.com/office/powerpoint/2010/main" val="3433991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87"/>
            <a:ext cx="9151326" cy="6852513"/>
          </a:xfrm>
          <a:prstGeom prst="rect">
            <a:avLst/>
          </a:prstGeom>
        </p:spPr>
      </p:pic>
      <p:sp>
        <p:nvSpPr>
          <p:cNvPr id="67" name="TextBox 66"/>
          <p:cNvSpPr txBox="1"/>
          <p:nvPr/>
        </p:nvSpPr>
        <p:spPr>
          <a:xfrm>
            <a:off x="143952" y="2132856"/>
            <a:ext cx="8818809" cy="2308324"/>
          </a:xfrm>
          <a:prstGeom prst="rect">
            <a:avLst/>
          </a:prstGeom>
          <a:noFill/>
        </p:spPr>
        <p:txBody>
          <a:bodyPr wrap="square" rtlCol="0">
            <a:spAutoFit/>
          </a:bodyPr>
          <a:lstStyle/>
          <a:p>
            <a:pPr algn="ctr"/>
            <a:r>
              <a:rPr lang="en-CA" sz="7200" dirty="0" smtClean="0">
                <a:solidFill>
                  <a:schemeClr val="bg1"/>
                </a:solidFill>
              </a:rPr>
              <a:t>ECOLOGICAL </a:t>
            </a:r>
          </a:p>
          <a:p>
            <a:pPr algn="ctr"/>
            <a:r>
              <a:rPr lang="en-CA" sz="7200" dirty="0" smtClean="0">
                <a:solidFill>
                  <a:schemeClr val="bg1"/>
                </a:solidFill>
              </a:rPr>
              <a:t>JUSTIFICATION</a:t>
            </a:r>
          </a:p>
        </p:txBody>
      </p:sp>
      <p:sp>
        <p:nvSpPr>
          <p:cNvPr id="4"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solidFill>
                  <a:schemeClr val="bg1"/>
                </a:solidFill>
              </a:rPr>
              <a:t>20</a:t>
            </a:r>
            <a:endParaRPr lang="en-CA" sz="1600" dirty="0">
              <a:solidFill>
                <a:schemeClr val="bg1"/>
              </a:solidFill>
            </a:endParaRPr>
          </a:p>
        </p:txBody>
      </p:sp>
    </p:spTree>
    <p:extLst>
      <p:ext uri="{BB962C8B-B14F-4D97-AF65-F5344CB8AC3E}">
        <p14:creationId xmlns:p14="http://schemas.microsoft.com/office/powerpoint/2010/main" val="569484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836712"/>
            <a:ext cx="5898370" cy="51958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129" y="979911"/>
            <a:ext cx="4909455" cy="4909455"/>
          </a:xfrm>
          <a:prstGeom prst="rect">
            <a:avLst/>
          </a:prstGeom>
        </p:spPr>
      </p:pic>
      <p:sp>
        <p:nvSpPr>
          <p:cNvPr id="4"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21</a:t>
            </a:r>
            <a:endParaRPr lang="en-CA" sz="1600" dirty="0"/>
          </a:p>
        </p:txBody>
      </p:sp>
    </p:spTree>
    <p:extLst>
      <p:ext uri="{BB962C8B-B14F-4D97-AF65-F5344CB8AC3E}">
        <p14:creationId xmlns:p14="http://schemas.microsoft.com/office/powerpoint/2010/main" val="377760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54" y="1268760"/>
            <a:ext cx="3924008" cy="53025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040" y="1268760"/>
            <a:ext cx="4026630" cy="5302530"/>
          </a:xfrm>
          <a:prstGeom prst="rect">
            <a:avLst/>
          </a:prstGeom>
        </p:spPr>
      </p:pic>
      <p:sp>
        <p:nvSpPr>
          <p:cNvPr id="7" name="Title 1"/>
          <p:cNvSpPr txBox="1">
            <a:spLocks/>
          </p:cNvSpPr>
          <p:nvPr/>
        </p:nvSpPr>
        <p:spPr>
          <a:xfrm>
            <a:off x="755576" y="0"/>
            <a:ext cx="7772400" cy="76470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Urban Planetary Boundaries</a:t>
            </a:r>
          </a:p>
          <a:p>
            <a:r>
              <a:rPr lang="en-CA" sz="3600" dirty="0" smtClean="0"/>
              <a:t>a. Toronto, b. </a:t>
            </a:r>
            <a:r>
              <a:rPr lang="en-CA" sz="3600" dirty="0" err="1" smtClean="0"/>
              <a:t>SaoPaulo</a:t>
            </a:r>
            <a:r>
              <a:rPr lang="en-CA" sz="3600" dirty="0" smtClean="0"/>
              <a:t>, c. Shanghai, d. Mumbai, e. Dakar</a:t>
            </a:r>
          </a:p>
        </p:txBody>
      </p:sp>
      <p:sp>
        <p:nvSpPr>
          <p:cNvPr id="8" name="Title 1"/>
          <p:cNvSpPr txBox="1">
            <a:spLocks/>
          </p:cNvSpPr>
          <p:nvPr/>
        </p:nvSpPr>
        <p:spPr>
          <a:xfrm>
            <a:off x="539552" y="728167"/>
            <a:ext cx="2854734" cy="6926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smtClean="0"/>
              <a:t>Biophysical</a:t>
            </a:r>
            <a:endParaRPr lang="en-CA" sz="2400" dirty="0"/>
          </a:p>
        </p:txBody>
      </p:sp>
      <p:sp>
        <p:nvSpPr>
          <p:cNvPr id="9" name="Title 1"/>
          <p:cNvSpPr txBox="1">
            <a:spLocks/>
          </p:cNvSpPr>
          <p:nvPr/>
        </p:nvSpPr>
        <p:spPr>
          <a:xfrm>
            <a:off x="5601234" y="732434"/>
            <a:ext cx="2854734" cy="6926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smtClean="0"/>
              <a:t>Socio-economic</a:t>
            </a:r>
            <a:endParaRPr lang="en-CA" sz="2400" dirty="0"/>
          </a:p>
        </p:txBody>
      </p:sp>
      <p:sp>
        <p:nvSpPr>
          <p:cNvPr id="10" name="Title 1"/>
          <p:cNvSpPr txBox="1">
            <a:spLocks/>
          </p:cNvSpPr>
          <p:nvPr/>
        </p:nvSpPr>
        <p:spPr>
          <a:xfrm>
            <a:off x="6372200" y="6525344"/>
            <a:ext cx="1872208" cy="24479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400" dirty="0" smtClean="0"/>
              <a:t>(Reference: </a:t>
            </a:r>
            <a:r>
              <a:rPr lang="en-CA" sz="1400" dirty="0" err="1" smtClean="0"/>
              <a:t>Hoornweg</a:t>
            </a:r>
            <a:r>
              <a:rPr lang="en-CA" sz="1400" dirty="0" smtClean="0"/>
              <a:t>, 2016)</a:t>
            </a:r>
            <a:endParaRPr lang="en-CA" sz="1400" dirty="0"/>
          </a:p>
        </p:txBody>
      </p:sp>
      <p:sp>
        <p:nvSpPr>
          <p:cNvPr id="11"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22</a:t>
            </a:r>
            <a:endParaRPr lang="en-CA" sz="1600" dirty="0"/>
          </a:p>
        </p:txBody>
      </p:sp>
    </p:spTree>
    <p:extLst>
      <p:ext uri="{BB962C8B-B14F-4D97-AF65-F5344CB8AC3E}">
        <p14:creationId xmlns:p14="http://schemas.microsoft.com/office/powerpoint/2010/main" val="4037835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 66"/>
          <p:cNvGraphicFramePr>
            <a:graphicFrameLocks noGrp="1"/>
          </p:cNvGraphicFramePr>
          <p:nvPr>
            <p:extLst>
              <p:ext uri="{D42A27DB-BD31-4B8C-83A1-F6EECF244321}">
                <p14:modId xmlns:p14="http://schemas.microsoft.com/office/powerpoint/2010/main" val="629144805"/>
              </p:ext>
            </p:extLst>
          </p:nvPr>
        </p:nvGraphicFramePr>
        <p:xfrm>
          <a:off x="467544" y="1484784"/>
          <a:ext cx="3611289" cy="4023360"/>
        </p:xfrm>
        <a:graphic>
          <a:graphicData uri="http://schemas.openxmlformats.org/drawingml/2006/table">
            <a:tbl>
              <a:tblPr firstRow="1" bandRow="1">
                <a:tableStyleId>{5940675A-B579-460E-94D1-54222C63F5DA}</a:tableStyleId>
              </a:tblPr>
              <a:tblGrid>
                <a:gridCol w="3611289"/>
              </a:tblGrid>
              <a:tr h="370840">
                <a:tc>
                  <a:txBody>
                    <a:bodyPr/>
                    <a:lstStyle/>
                    <a:p>
                      <a:pPr algn="ctr"/>
                      <a:r>
                        <a:rPr lang="en-CA" sz="2400" b="1" dirty="0" smtClean="0"/>
                        <a:t>BIOPHYSICAL</a:t>
                      </a:r>
                    </a:p>
                    <a:p>
                      <a:pPr algn="ctr"/>
                      <a:r>
                        <a:rPr lang="en-CA" sz="2400" b="1" dirty="0" smtClean="0"/>
                        <a:t> INDICATORS</a:t>
                      </a:r>
                      <a:endParaRPr lang="en-CA" sz="2400" b="1" dirty="0"/>
                    </a:p>
                  </a:txBody>
                  <a:tcPr/>
                </a:tc>
              </a:tr>
              <a:tr h="370840">
                <a:tc>
                  <a:txBody>
                    <a:bodyPr/>
                    <a:lstStyle/>
                    <a:p>
                      <a:r>
                        <a:rPr lang="en-CA" sz="2400" dirty="0" smtClean="0"/>
                        <a:t>Climate Change</a:t>
                      </a:r>
                      <a:endParaRPr lang="en-CA" sz="2400" dirty="0"/>
                    </a:p>
                  </a:txBody>
                  <a:tcPr/>
                </a:tc>
              </a:tr>
              <a:tr h="370840">
                <a:tc>
                  <a:txBody>
                    <a:bodyPr/>
                    <a:lstStyle/>
                    <a:p>
                      <a:r>
                        <a:rPr lang="en-CA" sz="2400" dirty="0" smtClean="0"/>
                        <a:t>Biodiversity</a:t>
                      </a:r>
                      <a:r>
                        <a:rPr lang="en-CA" sz="2400" baseline="0" dirty="0" smtClean="0"/>
                        <a:t> Loss</a:t>
                      </a:r>
                      <a:endParaRPr lang="en-CA" sz="2400" dirty="0"/>
                    </a:p>
                  </a:txBody>
                  <a:tcPr/>
                </a:tc>
              </a:tr>
              <a:tr h="370840">
                <a:tc>
                  <a:txBody>
                    <a:bodyPr/>
                    <a:lstStyle/>
                    <a:p>
                      <a:r>
                        <a:rPr lang="en-CA" sz="2400" dirty="0" smtClean="0"/>
                        <a:t>Land</a:t>
                      </a:r>
                      <a:r>
                        <a:rPr lang="en-CA" sz="2400" baseline="0" dirty="0" smtClean="0"/>
                        <a:t> Use Change</a:t>
                      </a:r>
                      <a:endParaRPr lang="en-CA" sz="2400" dirty="0"/>
                    </a:p>
                  </a:txBody>
                  <a:tcPr/>
                </a:tc>
              </a:tr>
              <a:tr h="370840">
                <a:tc>
                  <a:txBody>
                    <a:bodyPr/>
                    <a:lstStyle/>
                    <a:p>
                      <a:r>
                        <a:rPr lang="en-CA" sz="2400" dirty="0" smtClean="0"/>
                        <a:t>Nitrogen Cycle</a:t>
                      </a:r>
                      <a:endParaRPr lang="en-CA" sz="2400" dirty="0"/>
                    </a:p>
                  </a:txBody>
                  <a:tcPr/>
                </a:tc>
              </a:tr>
              <a:tr h="370840">
                <a:tc>
                  <a:txBody>
                    <a:bodyPr/>
                    <a:lstStyle/>
                    <a:p>
                      <a:r>
                        <a:rPr lang="en-CA" sz="2400" dirty="0" smtClean="0"/>
                        <a:t>Pollution</a:t>
                      </a:r>
                      <a:endParaRPr lang="en-CA" sz="2400" dirty="0"/>
                    </a:p>
                  </a:txBody>
                  <a:tcPr/>
                </a:tc>
              </a:tr>
              <a:tr h="370840">
                <a:tc>
                  <a:txBody>
                    <a:bodyPr/>
                    <a:lstStyle/>
                    <a:p>
                      <a:r>
                        <a:rPr lang="en-CA" sz="2400" dirty="0" smtClean="0"/>
                        <a:t>Geophysical Risk</a:t>
                      </a:r>
                      <a:endParaRPr lang="en-CA" sz="2400" dirty="0"/>
                    </a:p>
                  </a:txBody>
                  <a:tcPr/>
                </a:tc>
              </a:tr>
              <a:tr h="370840">
                <a:tc>
                  <a:txBody>
                    <a:bodyPr/>
                    <a:lstStyle/>
                    <a:p>
                      <a:r>
                        <a:rPr lang="en-CA" sz="2400" dirty="0" smtClean="0"/>
                        <a:t>Fresh</a:t>
                      </a:r>
                      <a:r>
                        <a:rPr lang="en-CA" sz="2400" baseline="0" dirty="0" smtClean="0"/>
                        <a:t> Water Use</a:t>
                      </a:r>
                      <a:endParaRPr lang="en-CA" sz="2400" dirty="0"/>
                    </a:p>
                  </a:txBody>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1360342412"/>
              </p:ext>
            </p:extLst>
          </p:nvPr>
        </p:nvGraphicFramePr>
        <p:xfrm>
          <a:off x="4717027" y="1484784"/>
          <a:ext cx="3828089" cy="4023360"/>
        </p:xfrm>
        <a:graphic>
          <a:graphicData uri="http://schemas.openxmlformats.org/drawingml/2006/table">
            <a:tbl>
              <a:tblPr firstRow="1" bandRow="1">
                <a:tableStyleId>{5940675A-B579-460E-94D1-54222C63F5DA}</a:tableStyleId>
              </a:tblPr>
              <a:tblGrid>
                <a:gridCol w="3828089"/>
              </a:tblGrid>
              <a:tr h="226825">
                <a:tc>
                  <a:txBody>
                    <a:bodyPr/>
                    <a:lstStyle/>
                    <a:p>
                      <a:pPr algn="ctr"/>
                      <a:r>
                        <a:rPr lang="en-CA" sz="2400" b="1" dirty="0" smtClean="0"/>
                        <a:t>SOCIO-ECONOMIC INDICATORS</a:t>
                      </a:r>
                      <a:endParaRPr lang="en-CA" sz="2400" b="1" dirty="0"/>
                    </a:p>
                  </a:txBody>
                  <a:tcPr/>
                </a:tc>
              </a:tr>
              <a:tr h="370840">
                <a:tc>
                  <a:txBody>
                    <a:bodyPr/>
                    <a:lstStyle/>
                    <a:p>
                      <a:r>
                        <a:rPr lang="en-CA" sz="2400" dirty="0" smtClean="0">
                          <a:solidFill>
                            <a:schemeClr val="tx1"/>
                          </a:solidFill>
                        </a:rPr>
                        <a:t>Economy</a:t>
                      </a:r>
                      <a:endParaRPr lang="en-CA" sz="2400" dirty="0">
                        <a:solidFill>
                          <a:schemeClr val="tx1"/>
                        </a:solidFill>
                      </a:endParaRPr>
                    </a:p>
                  </a:txBody>
                  <a:tcPr/>
                </a:tc>
              </a:tr>
              <a:tr h="370840">
                <a:tc>
                  <a:txBody>
                    <a:bodyPr/>
                    <a:lstStyle/>
                    <a:p>
                      <a:r>
                        <a:rPr lang="en-CA" sz="2400" b="0" dirty="0" smtClean="0">
                          <a:solidFill>
                            <a:schemeClr val="tx1"/>
                          </a:solidFill>
                        </a:rPr>
                        <a:t>Basic</a:t>
                      </a:r>
                      <a:r>
                        <a:rPr lang="en-CA" sz="2400" b="0" baseline="0" dirty="0" smtClean="0">
                          <a:solidFill>
                            <a:schemeClr val="tx1"/>
                          </a:solidFill>
                        </a:rPr>
                        <a:t> Services</a:t>
                      </a:r>
                      <a:endParaRPr lang="en-CA" sz="2400" b="0" dirty="0">
                        <a:solidFill>
                          <a:schemeClr val="tx1"/>
                        </a:solidFill>
                      </a:endParaRPr>
                    </a:p>
                  </a:txBody>
                  <a:tcPr/>
                </a:tc>
              </a:tr>
              <a:tr h="370840">
                <a:tc>
                  <a:txBody>
                    <a:bodyPr/>
                    <a:lstStyle/>
                    <a:p>
                      <a:r>
                        <a:rPr lang="en-CA" sz="2400" b="0" dirty="0" smtClean="0">
                          <a:solidFill>
                            <a:schemeClr val="tx1"/>
                          </a:solidFill>
                        </a:rPr>
                        <a:t>Energy Access and Intensity</a:t>
                      </a:r>
                      <a:endParaRPr lang="en-CA" sz="2400" b="0" dirty="0">
                        <a:solidFill>
                          <a:schemeClr val="tx1"/>
                        </a:solidFill>
                      </a:endParaRPr>
                    </a:p>
                  </a:txBody>
                  <a:tcPr/>
                </a:tc>
              </a:tr>
              <a:tr h="370840">
                <a:tc>
                  <a:txBody>
                    <a:bodyPr/>
                    <a:lstStyle/>
                    <a:p>
                      <a:r>
                        <a:rPr lang="en-CA" sz="2400" b="0" dirty="0" smtClean="0">
                          <a:solidFill>
                            <a:schemeClr val="tx1"/>
                          </a:solidFill>
                        </a:rPr>
                        <a:t>Mobility and Connectivity</a:t>
                      </a:r>
                      <a:endParaRPr lang="en-CA" sz="2400" b="0" dirty="0">
                        <a:solidFill>
                          <a:schemeClr val="tx1"/>
                        </a:solidFill>
                      </a:endParaRPr>
                    </a:p>
                  </a:txBody>
                  <a:tcPr/>
                </a:tc>
              </a:tr>
              <a:tr h="370840">
                <a:tc>
                  <a:txBody>
                    <a:bodyPr/>
                    <a:lstStyle/>
                    <a:p>
                      <a:r>
                        <a:rPr lang="en-CA" sz="2400" b="0" dirty="0" smtClean="0">
                          <a:solidFill>
                            <a:schemeClr val="tx1"/>
                          </a:solidFill>
                        </a:rPr>
                        <a:t>Institutions</a:t>
                      </a:r>
                      <a:endParaRPr lang="en-CA" sz="2400" b="0" dirty="0">
                        <a:solidFill>
                          <a:schemeClr val="tx1"/>
                        </a:solidFill>
                      </a:endParaRPr>
                    </a:p>
                  </a:txBody>
                  <a:tcPr/>
                </a:tc>
              </a:tr>
              <a:tr h="370840">
                <a:tc>
                  <a:txBody>
                    <a:bodyPr/>
                    <a:lstStyle/>
                    <a:p>
                      <a:r>
                        <a:rPr lang="en-CA" sz="2400" b="0" dirty="0" smtClean="0">
                          <a:solidFill>
                            <a:schemeClr val="tx1"/>
                          </a:solidFill>
                        </a:rPr>
                        <a:t>Youth Opportunity</a:t>
                      </a:r>
                      <a:endParaRPr lang="en-CA" sz="2400" b="0" dirty="0">
                        <a:solidFill>
                          <a:schemeClr val="tx1"/>
                        </a:solidFill>
                      </a:endParaRPr>
                    </a:p>
                  </a:txBody>
                  <a:tcPr/>
                </a:tc>
              </a:tr>
              <a:tr h="370840">
                <a:tc>
                  <a:txBody>
                    <a:bodyPr/>
                    <a:lstStyle/>
                    <a:p>
                      <a:r>
                        <a:rPr lang="en-CA" sz="2400" b="0" dirty="0" smtClean="0">
                          <a:solidFill>
                            <a:schemeClr val="tx1"/>
                          </a:solidFill>
                        </a:rPr>
                        <a:t>Security and Public Safety</a:t>
                      </a:r>
                      <a:endParaRPr lang="en-CA" sz="2400" b="0" dirty="0">
                        <a:solidFill>
                          <a:schemeClr val="tx1"/>
                        </a:solidFill>
                      </a:endParaRPr>
                    </a:p>
                  </a:txBody>
                  <a:tcPr/>
                </a:tc>
              </a:tr>
            </a:tbl>
          </a:graphicData>
        </a:graphic>
      </p:graphicFrame>
      <p:sp>
        <p:nvSpPr>
          <p:cNvPr id="7" name="Title 1"/>
          <p:cNvSpPr txBox="1">
            <a:spLocks/>
          </p:cNvSpPr>
          <p:nvPr/>
        </p:nvSpPr>
        <p:spPr>
          <a:xfrm>
            <a:off x="755576" y="0"/>
            <a:ext cx="7772400" cy="76470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HOORNWEG’S URBAN PLANETARY BOUNDARIES</a:t>
            </a:r>
          </a:p>
        </p:txBody>
      </p:sp>
      <p:sp>
        <p:nvSpPr>
          <p:cNvPr id="5"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23</a:t>
            </a:r>
            <a:endParaRPr lang="en-CA" sz="1600" dirty="0"/>
          </a:p>
        </p:txBody>
      </p:sp>
    </p:spTree>
    <p:extLst>
      <p:ext uri="{BB962C8B-B14F-4D97-AF65-F5344CB8AC3E}">
        <p14:creationId xmlns:p14="http://schemas.microsoft.com/office/powerpoint/2010/main" val="2174118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236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8" y="975718"/>
            <a:ext cx="9266487" cy="5333602"/>
          </a:xfrm>
          <a:prstGeom prst="rect">
            <a:avLst/>
          </a:prstGeom>
        </p:spPr>
      </p:pic>
      <p:sp>
        <p:nvSpPr>
          <p:cNvPr id="5" name="TextBox 4"/>
          <p:cNvSpPr txBox="1"/>
          <p:nvPr/>
        </p:nvSpPr>
        <p:spPr>
          <a:xfrm>
            <a:off x="3707904" y="6453336"/>
            <a:ext cx="2063660" cy="338554"/>
          </a:xfrm>
          <a:prstGeom prst="rect">
            <a:avLst/>
          </a:prstGeom>
          <a:noFill/>
        </p:spPr>
        <p:txBody>
          <a:bodyPr wrap="square" rtlCol="0">
            <a:spAutoFit/>
          </a:bodyPr>
          <a:lstStyle/>
          <a:p>
            <a:pPr algn="ctr"/>
            <a:r>
              <a:rPr lang="en-CA" sz="1600" dirty="0"/>
              <a:t>(</a:t>
            </a:r>
            <a:r>
              <a:rPr lang="en-CA" sz="1600" dirty="0" err="1" smtClean="0"/>
              <a:t>Hoornweg</a:t>
            </a:r>
            <a:r>
              <a:rPr lang="en-CA" sz="1600" dirty="0" smtClean="0"/>
              <a:t>, 2016)</a:t>
            </a:r>
            <a:endParaRPr lang="en-CA" sz="1600" dirty="0"/>
          </a:p>
        </p:txBody>
      </p:sp>
      <p:sp>
        <p:nvSpPr>
          <p:cNvPr id="6"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24</a:t>
            </a:r>
            <a:endParaRPr lang="en-CA"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632" y="2547733"/>
            <a:ext cx="858284" cy="85563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420" y="3434513"/>
            <a:ext cx="929392" cy="94428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6734" y="4644254"/>
            <a:ext cx="887686" cy="8906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3654" y="3194591"/>
            <a:ext cx="905363" cy="89066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592" y="1692099"/>
            <a:ext cx="857900" cy="85492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0089" y="2547733"/>
            <a:ext cx="869390" cy="85563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5532" y="3434513"/>
            <a:ext cx="929803" cy="944286"/>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03137" y="4653136"/>
            <a:ext cx="873194" cy="88178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7349" y="3185655"/>
            <a:ext cx="899602" cy="899602"/>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3776" y="1692099"/>
            <a:ext cx="863968" cy="855634"/>
          </a:xfrm>
          <a:prstGeom prst="rect">
            <a:avLst/>
          </a:prstGeom>
        </p:spPr>
      </p:pic>
      <p:sp>
        <p:nvSpPr>
          <p:cNvPr id="20" name="TextBox 19"/>
          <p:cNvSpPr txBox="1"/>
          <p:nvPr/>
        </p:nvSpPr>
        <p:spPr>
          <a:xfrm>
            <a:off x="4855201" y="1700808"/>
            <a:ext cx="2741135" cy="954107"/>
          </a:xfrm>
          <a:prstGeom prst="rect">
            <a:avLst/>
          </a:prstGeom>
          <a:noFill/>
        </p:spPr>
        <p:txBody>
          <a:bodyPr wrap="none" rtlCol="0">
            <a:spAutoFit/>
          </a:bodyPr>
          <a:lstStyle/>
          <a:p>
            <a:pPr algn="ctr"/>
            <a:r>
              <a:rPr lang="en-CA" sz="2800" b="1" dirty="0" smtClean="0">
                <a:solidFill>
                  <a:srgbClr val="00B0F0"/>
                </a:solidFill>
              </a:rPr>
              <a:t>INDUSTRIALIZED </a:t>
            </a:r>
          </a:p>
          <a:p>
            <a:pPr algn="ctr"/>
            <a:r>
              <a:rPr lang="en-CA" sz="2800" b="1" dirty="0" smtClean="0">
                <a:solidFill>
                  <a:srgbClr val="00B0F0"/>
                </a:solidFill>
              </a:rPr>
              <a:t>CITIES</a:t>
            </a:r>
            <a:endParaRPr lang="en-CA" sz="2800" b="1" dirty="0">
              <a:solidFill>
                <a:srgbClr val="00B0F0"/>
              </a:solidFill>
            </a:endParaRPr>
          </a:p>
        </p:txBody>
      </p:sp>
      <p:sp>
        <p:nvSpPr>
          <p:cNvPr id="21" name="TextBox 20"/>
          <p:cNvSpPr txBox="1"/>
          <p:nvPr/>
        </p:nvSpPr>
        <p:spPr>
          <a:xfrm>
            <a:off x="-36512" y="3717032"/>
            <a:ext cx="2741135" cy="1384995"/>
          </a:xfrm>
          <a:prstGeom prst="rect">
            <a:avLst/>
          </a:prstGeom>
          <a:noFill/>
        </p:spPr>
        <p:txBody>
          <a:bodyPr wrap="none" rtlCol="0">
            <a:spAutoFit/>
          </a:bodyPr>
          <a:lstStyle/>
          <a:p>
            <a:pPr algn="ctr"/>
            <a:r>
              <a:rPr lang="en-CA" sz="2800" b="1" dirty="0" smtClean="0">
                <a:solidFill>
                  <a:schemeClr val="bg1"/>
                </a:solidFill>
              </a:rPr>
              <a:t>NON</a:t>
            </a:r>
          </a:p>
          <a:p>
            <a:pPr algn="ctr"/>
            <a:r>
              <a:rPr lang="en-CA" sz="2800" b="1" dirty="0" smtClean="0">
                <a:solidFill>
                  <a:schemeClr val="bg1"/>
                </a:solidFill>
              </a:rPr>
              <a:t>INDUSTRIALIZED </a:t>
            </a:r>
          </a:p>
          <a:p>
            <a:pPr algn="ctr"/>
            <a:r>
              <a:rPr lang="en-CA" sz="2800" b="1" dirty="0" smtClean="0">
                <a:solidFill>
                  <a:schemeClr val="bg1"/>
                </a:solidFill>
              </a:rPr>
              <a:t>CITIES</a:t>
            </a:r>
            <a:endParaRPr lang="en-CA" sz="2800" b="1" dirty="0">
              <a:solidFill>
                <a:schemeClr val="bg1"/>
              </a:solidFill>
            </a:endParaRPr>
          </a:p>
        </p:txBody>
      </p:sp>
      <p:sp>
        <p:nvSpPr>
          <p:cNvPr id="22" name="Right Arrow 21"/>
          <p:cNvSpPr/>
          <p:nvPr/>
        </p:nvSpPr>
        <p:spPr>
          <a:xfrm rot="3556339">
            <a:off x="7649965" y="2516711"/>
            <a:ext cx="937090" cy="49036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3" name="Right Arrow 22"/>
          <p:cNvSpPr/>
          <p:nvPr/>
        </p:nvSpPr>
        <p:spPr>
          <a:xfrm flipH="1" flipV="1">
            <a:off x="2403180" y="1700807"/>
            <a:ext cx="2336553" cy="49755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4" name="Right Arrow 23"/>
          <p:cNvSpPr/>
          <p:nvPr/>
        </p:nvSpPr>
        <p:spPr>
          <a:xfrm rot="423608">
            <a:off x="2549830" y="4334166"/>
            <a:ext cx="698538" cy="49036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5" name="Right Arrow 24"/>
          <p:cNvSpPr/>
          <p:nvPr/>
        </p:nvSpPr>
        <p:spPr>
          <a:xfrm>
            <a:off x="2555776" y="4059069"/>
            <a:ext cx="2299425" cy="49036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6" name="Right Arrow 25"/>
          <p:cNvSpPr/>
          <p:nvPr/>
        </p:nvSpPr>
        <p:spPr>
          <a:xfrm rot="20898271">
            <a:off x="2520465" y="3766902"/>
            <a:ext cx="1252706" cy="49036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2641101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94711" y="6186790"/>
            <a:ext cx="2063660" cy="338554"/>
          </a:xfrm>
          <a:prstGeom prst="rect">
            <a:avLst/>
          </a:prstGeom>
          <a:noFill/>
        </p:spPr>
        <p:txBody>
          <a:bodyPr wrap="square" rtlCol="0">
            <a:spAutoFit/>
          </a:bodyPr>
          <a:lstStyle/>
          <a:p>
            <a:pPr algn="ctr"/>
            <a:r>
              <a:rPr lang="en-CA" sz="1600" dirty="0" smtClean="0"/>
              <a:t>(</a:t>
            </a:r>
            <a:r>
              <a:rPr lang="en-CA" sz="1600" dirty="0" err="1" smtClean="0"/>
              <a:t>Raworth</a:t>
            </a:r>
            <a:r>
              <a:rPr lang="en-CA" sz="1600" dirty="0" smtClean="0"/>
              <a:t>, 2012)</a:t>
            </a:r>
            <a:endParaRPr lang="en-CA" sz="1600"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25</a:t>
            </a:r>
            <a:endParaRPr lang="en-CA"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3" y="1552172"/>
            <a:ext cx="3716046" cy="3716046"/>
          </a:xfrm>
          <a:prstGeom prst="rect">
            <a:avLst/>
          </a:prstGeom>
        </p:spPr>
      </p:pic>
      <p:sp>
        <p:nvSpPr>
          <p:cNvPr id="11" name="Title 1"/>
          <p:cNvSpPr txBox="1">
            <a:spLocks/>
          </p:cNvSpPr>
          <p:nvPr/>
        </p:nvSpPr>
        <p:spPr>
          <a:xfrm>
            <a:off x="107504" y="144016"/>
            <a:ext cx="9144000"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dirty="0" smtClean="0"/>
              <a:t>CONCLUSION: WE ARE VIOLATING DOUGHNUT ECONOMICS </a:t>
            </a:r>
          </a:p>
          <a:p>
            <a:r>
              <a:rPr lang="en-CA" sz="2800" dirty="0" smtClean="0"/>
              <a:t>… ALMOST EVERYWHERE</a:t>
            </a:r>
          </a:p>
        </p:txBody>
      </p:sp>
      <p:sp>
        <p:nvSpPr>
          <p:cNvPr id="12" name="Title 1"/>
          <p:cNvSpPr txBox="1">
            <a:spLocks/>
          </p:cNvSpPr>
          <p:nvPr/>
        </p:nvSpPr>
        <p:spPr>
          <a:xfrm rot="5400000">
            <a:off x="2692424" y="2924944"/>
            <a:ext cx="3823792"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4400" b="1" dirty="0" smtClean="0">
                <a:solidFill>
                  <a:srgbClr val="FF0000"/>
                </a:solidFill>
              </a:rPr>
              <a:t>X</a:t>
            </a:r>
          </a:p>
        </p:txBody>
      </p:sp>
    </p:spTree>
    <p:extLst>
      <p:ext uri="{BB962C8B-B14F-4D97-AF65-F5344CB8AC3E}">
        <p14:creationId xmlns:p14="http://schemas.microsoft.com/office/powerpoint/2010/main" val="263798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 y="1111943"/>
            <a:ext cx="5523627" cy="3757217"/>
          </a:xfrm>
          <a:prstGeom prst="rect">
            <a:avLst/>
          </a:prstGeom>
        </p:spPr>
      </p:pic>
      <p:sp>
        <p:nvSpPr>
          <p:cNvPr id="12"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26</a:t>
            </a:r>
            <a:endParaRPr lang="en-CA" sz="1600" dirty="0"/>
          </a:p>
        </p:txBody>
      </p:sp>
      <p:sp>
        <p:nvSpPr>
          <p:cNvPr id="18" name="Title 1"/>
          <p:cNvSpPr txBox="1">
            <a:spLocks/>
          </p:cNvSpPr>
          <p:nvPr/>
        </p:nvSpPr>
        <p:spPr>
          <a:xfrm>
            <a:off x="755576" y="144016"/>
            <a:ext cx="7772400" cy="76470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GAMIFICATION: GLOBAL “BENDING THE CURVE” </a:t>
            </a:r>
          </a:p>
          <a:p>
            <a:r>
              <a:rPr lang="en-CA" sz="3600" dirty="0" smtClean="0"/>
              <a:t>CLIMATE CHANGE</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246" y="1553873"/>
            <a:ext cx="2874042" cy="3243279"/>
          </a:xfrm>
          <a:prstGeom prst="rect">
            <a:avLst/>
          </a:prstGeom>
        </p:spPr>
      </p:pic>
      <p:sp>
        <p:nvSpPr>
          <p:cNvPr id="21" name="Rectangle 20"/>
          <p:cNvSpPr/>
          <p:nvPr/>
        </p:nvSpPr>
        <p:spPr>
          <a:xfrm>
            <a:off x="413792" y="5571237"/>
            <a:ext cx="8460432" cy="954107"/>
          </a:xfrm>
          <a:prstGeom prst="rect">
            <a:avLst/>
          </a:prstGeom>
        </p:spPr>
        <p:txBody>
          <a:bodyPr wrap="square">
            <a:spAutoFit/>
          </a:bodyPr>
          <a:lstStyle/>
          <a:p>
            <a:r>
              <a:rPr lang="en-CA" sz="1400" b="1" dirty="0"/>
              <a:t>Figure:</a:t>
            </a:r>
            <a:r>
              <a:rPr lang="en-CA" sz="1400" dirty="0"/>
              <a:t> </a:t>
            </a:r>
            <a:r>
              <a:rPr lang="en-CA" sz="1400" dirty="0" smtClean="0"/>
              <a:t>A) GLOBAL PLANETARY BOUNDARY (</a:t>
            </a:r>
            <a:r>
              <a:rPr lang="en-CA" sz="1400" dirty="0" err="1" smtClean="0"/>
              <a:t>Rockstrom</a:t>
            </a:r>
            <a:r>
              <a:rPr lang="en-CA" sz="1400" dirty="0" smtClean="0"/>
              <a:t> et al, 2009) </a:t>
            </a:r>
          </a:p>
          <a:p>
            <a:r>
              <a:rPr lang="en-CA" sz="1400" dirty="0" smtClean="0"/>
              <a:t>B) Global Radiative </a:t>
            </a:r>
            <a:r>
              <a:rPr lang="en-CA" sz="1400" dirty="0"/>
              <a:t>Forcing of the </a:t>
            </a:r>
            <a:r>
              <a:rPr lang="en-CA" sz="1400" b="1" dirty="0"/>
              <a:t>R</a:t>
            </a:r>
            <a:r>
              <a:rPr lang="en-CA" sz="1400" dirty="0"/>
              <a:t>epresentative </a:t>
            </a:r>
            <a:r>
              <a:rPr lang="en-CA" sz="1400" b="1" dirty="0"/>
              <a:t>C</a:t>
            </a:r>
            <a:r>
              <a:rPr lang="en-CA" sz="1400" dirty="0"/>
              <a:t>oncentration </a:t>
            </a:r>
            <a:r>
              <a:rPr lang="en-CA" sz="1400" b="1" dirty="0"/>
              <a:t>P</a:t>
            </a:r>
            <a:r>
              <a:rPr lang="en-CA" sz="1400" dirty="0"/>
              <a:t>athways. From van </a:t>
            </a:r>
            <a:r>
              <a:rPr lang="en-CA" sz="1400" dirty="0" err="1"/>
              <a:t>Vuuren</a:t>
            </a:r>
            <a:r>
              <a:rPr lang="en-CA" sz="1400" dirty="0"/>
              <a:t> et al (2011) The Representative Concentration Pathways: An Overview. Climatic Change, 109 (1-2), 5-31. . The light grey area captures 98% of the range in previous IAM scenarios, and dark grey represents 90% of the range.</a:t>
            </a:r>
          </a:p>
        </p:txBody>
      </p:sp>
      <p:sp>
        <p:nvSpPr>
          <p:cNvPr id="5" name="Right Arrow 4"/>
          <p:cNvSpPr/>
          <p:nvPr/>
        </p:nvSpPr>
        <p:spPr>
          <a:xfrm rot="365980">
            <a:off x="2742844" y="1409189"/>
            <a:ext cx="3566815"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2051720" y="4884945"/>
            <a:ext cx="405408" cy="369332"/>
          </a:xfrm>
          <a:prstGeom prst="rect">
            <a:avLst/>
          </a:prstGeom>
        </p:spPr>
        <p:txBody>
          <a:bodyPr wrap="square">
            <a:spAutoFit/>
          </a:bodyPr>
          <a:lstStyle/>
          <a:p>
            <a:pPr algn="ctr"/>
            <a:r>
              <a:rPr lang="en-CA" b="1" dirty="0"/>
              <a:t>A</a:t>
            </a:r>
          </a:p>
        </p:txBody>
      </p:sp>
      <p:sp>
        <p:nvSpPr>
          <p:cNvPr id="23" name="Rectangle 22"/>
          <p:cNvSpPr/>
          <p:nvPr/>
        </p:nvSpPr>
        <p:spPr>
          <a:xfrm>
            <a:off x="7613925" y="4884945"/>
            <a:ext cx="405408" cy="369332"/>
          </a:xfrm>
          <a:prstGeom prst="rect">
            <a:avLst/>
          </a:prstGeom>
        </p:spPr>
        <p:txBody>
          <a:bodyPr wrap="square">
            <a:spAutoFit/>
          </a:bodyPr>
          <a:lstStyle/>
          <a:p>
            <a:pPr algn="ctr"/>
            <a:r>
              <a:rPr lang="en-CA" b="1" dirty="0" smtClean="0"/>
              <a:t>B</a:t>
            </a:r>
            <a:endParaRPr lang="en-CA" b="1" dirty="0"/>
          </a:p>
        </p:txBody>
      </p:sp>
    </p:spTree>
    <p:extLst>
      <p:ext uri="{BB962C8B-B14F-4D97-AF65-F5344CB8AC3E}">
        <p14:creationId xmlns:p14="http://schemas.microsoft.com/office/powerpoint/2010/main" val="2255476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94711" y="6330806"/>
            <a:ext cx="2063660" cy="338554"/>
          </a:xfrm>
          <a:prstGeom prst="rect">
            <a:avLst/>
          </a:prstGeom>
          <a:noFill/>
        </p:spPr>
        <p:txBody>
          <a:bodyPr wrap="square" rtlCol="0">
            <a:spAutoFit/>
          </a:bodyPr>
          <a:lstStyle/>
          <a:p>
            <a:pPr algn="ctr"/>
            <a:r>
              <a:rPr lang="en-CA" sz="1600" dirty="0" smtClean="0"/>
              <a:t>(Anderson, 2014)</a:t>
            </a:r>
            <a:endParaRPr lang="en-CA" sz="1600"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25</a:t>
            </a:r>
            <a:endParaRPr lang="en-CA" sz="1600" dirty="0"/>
          </a:p>
        </p:txBody>
      </p:sp>
      <p:sp>
        <p:nvSpPr>
          <p:cNvPr id="11" name="Title 1"/>
          <p:cNvSpPr txBox="1">
            <a:spLocks/>
          </p:cNvSpPr>
          <p:nvPr/>
        </p:nvSpPr>
        <p:spPr>
          <a:xfrm>
            <a:off x="107504" y="116632"/>
            <a:ext cx="9144000" cy="1196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dirty="0" smtClean="0"/>
              <a:t>TRENDS CAN HAVE VERY UNIQUE CHARACTERISTICS</a:t>
            </a:r>
          </a:p>
          <a:p>
            <a:r>
              <a:rPr lang="en-CA" sz="2800" dirty="0" smtClean="0"/>
              <a:t>EXAMPLE: GLOBAL WARMING FOCUS AREAS </a:t>
            </a:r>
          </a:p>
          <a:p>
            <a:r>
              <a:rPr lang="en-CA" sz="2800" dirty="0" smtClean="0">
                <a:solidFill>
                  <a:srgbClr val="FF0000"/>
                </a:solidFill>
              </a:rPr>
              <a:t>FOCUS ON DEMAND SIDE REDUCTION</a:t>
            </a:r>
          </a:p>
        </p:txBody>
      </p:sp>
      <p:sp>
        <p:nvSpPr>
          <p:cNvPr id="12" name="Title 1"/>
          <p:cNvSpPr txBox="1">
            <a:spLocks/>
          </p:cNvSpPr>
          <p:nvPr/>
        </p:nvSpPr>
        <p:spPr>
          <a:xfrm rot="5400000">
            <a:off x="2692424" y="2924944"/>
            <a:ext cx="3823792"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34400" b="1" dirty="0" smtClean="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49311"/>
            <a:ext cx="7140024" cy="4618126"/>
          </a:xfrm>
          <a:prstGeom prst="rect">
            <a:avLst/>
          </a:prstGeom>
        </p:spPr>
      </p:pic>
    </p:spTree>
    <p:extLst>
      <p:ext uri="{BB962C8B-B14F-4D97-AF65-F5344CB8AC3E}">
        <p14:creationId xmlns:p14="http://schemas.microsoft.com/office/powerpoint/2010/main" val="892151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Table 67"/>
          <p:cNvGraphicFramePr>
            <a:graphicFrameLocks noGrp="1"/>
          </p:cNvGraphicFramePr>
          <p:nvPr>
            <p:extLst>
              <p:ext uri="{D42A27DB-BD31-4B8C-83A1-F6EECF244321}">
                <p14:modId xmlns:p14="http://schemas.microsoft.com/office/powerpoint/2010/main" val="7666744"/>
              </p:ext>
            </p:extLst>
          </p:nvPr>
        </p:nvGraphicFramePr>
        <p:xfrm>
          <a:off x="1216049" y="1186264"/>
          <a:ext cx="6851453" cy="4846320"/>
        </p:xfrm>
        <a:graphic>
          <a:graphicData uri="http://schemas.openxmlformats.org/drawingml/2006/table">
            <a:tbl>
              <a:tblPr firstRow="1" bandRow="1">
                <a:tableStyleId>{5940675A-B579-460E-94D1-54222C63F5DA}</a:tableStyleId>
              </a:tblPr>
              <a:tblGrid>
                <a:gridCol w="1584176"/>
                <a:gridCol w="1616581"/>
                <a:gridCol w="1825348"/>
                <a:gridCol w="1825348"/>
              </a:tblGrid>
              <a:tr h="0">
                <a:tc>
                  <a:txBody>
                    <a:bodyPr/>
                    <a:lstStyle/>
                    <a:p>
                      <a:r>
                        <a:rPr lang="en-CA" sz="1800" b="1" dirty="0" smtClean="0"/>
                        <a:t>CAMPAIGN</a:t>
                      </a:r>
                      <a:endParaRPr lang="en-CA" sz="1800" b="1" dirty="0"/>
                    </a:p>
                  </a:txBody>
                  <a:tcPr/>
                </a:tc>
                <a:tc>
                  <a:txBody>
                    <a:bodyPr/>
                    <a:lstStyle/>
                    <a:p>
                      <a:pPr algn="ctr"/>
                      <a:r>
                        <a:rPr lang="en-CA" sz="1800" b="1" dirty="0" smtClean="0">
                          <a:solidFill>
                            <a:schemeClr val="bg1"/>
                          </a:solidFill>
                        </a:rPr>
                        <a:t>STOP</a:t>
                      </a:r>
                      <a:endParaRPr lang="en-CA" sz="1800" b="1" dirty="0">
                        <a:solidFill>
                          <a:schemeClr val="bg1"/>
                        </a:solidFill>
                      </a:endParaRPr>
                    </a:p>
                  </a:txBody>
                  <a:tcPr>
                    <a:solidFill>
                      <a:srgbClr val="FF0000"/>
                    </a:solidFill>
                  </a:tcPr>
                </a:tc>
                <a:tc>
                  <a:txBody>
                    <a:bodyPr/>
                    <a:lstStyle/>
                    <a:p>
                      <a:pPr algn="ctr"/>
                      <a:r>
                        <a:rPr lang="en-CA" sz="1800" b="1" dirty="0" smtClean="0"/>
                        <a:t>RESET</a:t>
                      </a:r>
                      <a:endParaRPr lang="en-CA" sz="1800" b="1" dirty="0"/>
                    </a:p>
                  </a:txBody>
                  <a:tcPr>
                    <a:solidFill>
                      <a:srgbClr val="FFFF00"/>
                    </a:solidFill>
                  </a:tcPr>
                </a:tc>
                <a:tc>
                  <a:txBody>
                    <a:bodyPr/>
                    <a:lstStyle/>
                    <a:p>
                      <a:pPr algn="ctr"/>
                      <a:r>
                        <a:rPr lang="en-CA" sz="1800" b="1" dirty="0" smtClean="0">
                          <a:solidFill>
                            <a:schemeClr val="bg1"/>
                          </a:solidFill>
                        </a:rPr>
                        <a:t>GO</a:t>
                      </a:r>
                      <a:endParaRPr lang="en-CA" sz="1800" b="1" dirty="0">
                        <a:solidFill>
                          <a:schemeClr val="bg1"/>
                        </a:solidFill>
                      </a:endParaRPr>
                    </a:p>
                  </a:txBody>
                  <a:tcPr>
                    <a:solidFill>
                      <a:srgbClr val="00B050"/>
                    </a:solidFill>
                  </a:tcPr>
                </a:tc>
              </a:tr>
              <a:tr h="370840">
                <a:tc>
                  <a:txBody>
                    <a:bodyPr/>
                    <a:lstStyle/>
                    <a:p>
                      <a:r>
                        <a:rPr lang="en-CA" sz="1800" b="0" dirty="0" smtClean="0">
                          <a:solidFill>
                            <a:schemeClr val="tx1"/>
                          </a:solidFill>
                        </a:rPr>
                        <a:t>Government</a:t>
                      </a:r>
                      <a:r>
                        <a:rPr lang="en-CA" sz="1800" b="0" baseline="0" dirty="0" smtClean="0">
                          <a:solidFill>
                            <a:schemeClr val="tx1"/>
                          </a:solidFill>
                        </a:rPr>
                        <a:t> Corruption</a:t>
                      </a:r>
                      <a:endParaRPr lang="en-CA" sz="1800" b="0" dirty="0">
                        <a:solidFill>
                          <a:schemeClr val="tx1"/>
                        </a:solidFill>
                      </a:endParaRPr>
                    </a:p>
                  </a:txBody>
                  <a:tcPr/>
                </a:tc>
                <a:tc>
                  <a:txBody>
                    <a:bodyPr/>
                    <a:lstStyle/>
                    <a:p>
                      <a:r>
                        <a:rPr lang="en-CA" sz="1800" b="0" dirty="0" smtClean="0">
                          <a:solidFill>
                            <a:schemeClr val="tx1"/>
                          </a:solidFill>
                        </a:rPr>
                        <a:t>Identified</a:t>
                      </a:r>
                      <a:r>
                        <a:rPr lang="en-CA" sz="1800" b="0" baseline="0" dirty="0" smtClean="0">
                          <a:solidFill>
                            <a:schemeClr val="tx1"/>
                          </a:solidFill>
                        </a:rPr>
                        <a:t> </a:t>
                      </a:r>
                      <a:r>
                        <a:rPr lang="en-CA" sz="1800" b="0" dirty="0" smtClean="0">
                          <a:solidFill>
                            <a:schemeClr val="tx1"/>
                          </a:solidFill>
                        </a:rPr>
                        <a:t>corruption problem</a:t>
                      </a:r>
                      <a:endParaRPr lang="en-CA" sz="1800" b="0" dirty="0">
                        <a:solidFill>
                          <a:schemeClr val="tx1"/>
                        </a:solidFill>
                      </a:endParaRPr>
                    </a:p>
                  </a:txBody>
                  <a:tcPr/>
                </a:tc>
                <a:tc>
                  <a:txBody>
                    <a:bodyPr/>
                    <a:lstStyle/>
                    <a:p>
                      <a:endParaRPr lang="en-CA" dirty="0"/>
                    </a:p>
                  </a:txBody>
                  <a:tcPr/>
                </a:tc>
                <a:tc>
                  <a:txBody>
                    <a:bodyPr/>
                    <a:lstStyle/>
                    <a:p>
                      <a:endParaRPr lang="en-CA" dirty="0"/>
                    </a:p>
                  </a:txBody>
                  <a:tcPr/>
                </a:tc>
              </a:tr>
              <a:tr h="370840">
                <a:tc>
                  <a:txBody>
                    <a:bodyPr/>
                    <a:lstStyle/>
                    <a:p>
                      <a:r>
                        <a:rPr lang="en-CA" sz="1800" b="0" dirty="0" smtClean="0">
                          <a:solidFill>
                            <a:schemeClr val="tx1"/>
                          </a:solidFill>
                        </a:rPr>
                        <a:t>Food</a:t>
                      </a:r>
                      <a:r>
                        <a:rPr lang="en-CA" sz="1800" b="0" baseline="0" dirty="0" smtClean="0">
                          <a:solidFill>
                            <a:schemeClr val="tx1"/>
                          </a:solidFill>
                        </a:rPr>
                        <a:t> Security</a:t>
                      </a:r>
                      <a:endParaRPr lang="en-CA" sz="1800" b="0" dirty="0">
                        <a:solidFill>
                          <a:schemeClr val="tx1"/>
                        </a:solidFill>
                      </a:endParaRPr>
                    </a:p>
                  </a:txBody>
                  <a:tcPr/>
                </a:tc>
                <a:tc>
                  <a:txBody>
                    <a:bodyPr/>
                    <a:lstStyle/>
                    <a:p>
                      <a:r>
                        <a:rPr lang="en-CA" sz="1800" b="0" dirty="0" smtClean="0">
                          <a:solidFill>
                            <a:schemeClr val="tx1"/>
                          </a:solidFill>
                        </a:rPr>
                        <a:t>Monoculture expensive and vulnerable</a:t>
                      </a:r>
                      <a:r>
                        <a:rPr lang="en-CA" sz="1800" b="0" baseline="0" dirty="0" smtClean="0">
                          <a:solidFill>
                            <a:schemeClr val="tx1"/>
                          </a:solidFill>
                        </a:rPr>
                        <a:t> to climate change</a:t>
                      </a:r>
                      <a:endParaRPr lang="en-CA" sz="1800" b="0" dirty="0">
                        <a:solidFill>
                          <a:schemeClr val="tx1"/>
                        </a:solidFill>
                      </a:endParaRPr>
                    </a:p>
                  </a:txBody>
                  <a:tcPr/>
                </a:tc>
                <a:tc>
                  <a:txBody>
                    <a:bodyPr/>
                    <a:lstStyle/>
                    <a:p>
                      <a:r>
                        <a:rPr lang="en-CA" sz="1800" b="0" dirty="0" smtClean="0">
                          <a:solidFill>
                            <a:schemeClr val="tx1"/>
                          </a:solidFill>
                        </a:rPr>
                        <a:t>Agroforestry? Perform a pilot</a:t>
                      </a:r>
                      <a:r>
                        <a:rPr lang="en-CA" sz="1800" b="0" baseline="0" dirty="0" smtClean="0">
                          <a:solidFill>
                            <a:schemeClr val="tx1"/>
                          </a:solidFill>
                        </a:rPr>
                        <a:t> study</a:t>
                      </a:r>
                      <a:endParaRPr lang="en-CA" sz="1800" b="0" dirty="0">
                        <a:solidFill>
                          <a:schemeClr val="tx1"/>
                        </a:solidFill>
                      </a:endParaRPr>
                    </a:p>
                  </a:txBody>
                  <a:tcPr/>
                </a:tc>
                <a:tc>
                  <a:txBody>
                    <a:bodyPr/>
                    <a:lstStyle/>
                    <a:p>
                      <a:endParaRPr lang="en-CA" sz="1800" b="0" dirty="0">
                        <a:solidFill>
                          <a:schemeClr val="tx1"/>
                        </a:solidFill>
                      </a:endParaRPr>
                    </a:p>
                  </a:txBody>
                  <a:tcPr/>
                </a:tc>
              </a:tr>
              <a:tr h="370840">
                <a:tc>
                  <a:txBody>
                    <a:bodyPr/>
                    <a:lstStyle/>
                    <a:p>
                      <a:r>
                        <a:rPr lang="en-CA" sz="1800" b="0" dirty="0" smtClean="0">
                          <a:solidFill>
                            <a:schemeClr val="tx1"/>
                          </a:solidFill>
                        </a:rPr>
                        <a:t>Water Security</a:t>
                      </a:r>
                      <a:endParaRPr lang="en-CA" sz="1800" b="0" dirty="0">
                        <a:solidFill>
                          <a:schemeClr val="tx1"/>
                        </a:solidFill>
                      </a:endParaRPr>
                    </a:p>
                  </a:txBody>
                  <a:tcPr/>
                </a:tc>
                <a:tc>
                  <a:txBody>
                    <a:bodyPr/>
                    <a:lstStyle/>
                    <a:p>
                      <a:r>
                        <a:rPr lang="en-CA" sz="1800" b="0" dirty="0" smtClean="0">
                          <a:solidFill>
                            <a:schemeClr val="tx1"/>
                          </a:solidFill>
                        </a:rPr>
                        <a:t>Stop</a:t>
                      </a:r>
                      <a:r>
                        <a:rPr lang="en-CA" sz="1800" b="0" baseline="0" dirty="0" smtClean="0">
                          <a:solidFill>
                            <a:schemeClr val="tx1"/>
                          </a:solidFill>
                        </a:rPr>
                        <a:t> water shortage</a:t>
                      </a:r>
                      <a:endParaRPr lang="en-CA" sz="1800" b="0" dirty="0">
                        <a:solidFill>
                          <a:schemeClr val="tx1"/>
                        </a:solidFill>
                      </a:endParaRPr>
                    </a:p>
                  </a:txBody>
                  <a:tcPr/>
                </a:tc>
                <a:tc>
                  <a:txBody>
                    <a:bodyPr/>
                    <a:lstStyle/>
                    <a:p>
                      <a:r>
                        <a:rPr lang="en-CA" sz="1800" b="0" dirty="0" smtClean="0">
                          <a:solidFill>
                            <a:schemeClr val="tx1"/>
                          </a:solidFill>
                        </a:rPr>
                        <a:t>Test</a:t>
                      </a:r>
                      <a:r>
                        <a:rPr lang="en-CA" sz="1800" b="0" baseline="0" dirty="0" smtClean="0">
                          <a:solidFill>
                            <a:schemeClr val="tx1"/>
                          </a:solidFill>
                        </a:rPr>
                        <a:t> a new type of low cost solar still</a:t>
                      </a:r>
                      <a:endParaRPr lang="en-CA" sz="1800" b="0" dirty="0">
                        <a:solidFill>
                          <a:schemeClr val="tx1"/>
                        </a:solidFill>
                      </a:endParaRPr>
                    </a:p>
                  </a:txBody>
                  <a:tcPr/>
                </a:tc>
                <a:tc>
                  <a:txBody>
                    <a:bodyPr/>
                    <a:lstStyle/>
                    <a:p>
                      <a:r>
                        <a:rPr lang="en-CA" sz="1800" b="0" dirty="0" smtClean="0">
                          <a:solidFill>
                            <a:schemeClr val="tx1"/>
                          </a:solidFill>
                        </a:rPr>
                        <a:t>Works great. Now setting</a:t>
                      </a:r>
                      <a:r>
                        <a:rPr lang="en-CA" sz="1800" b="0" baseline="0" dirty="0" smtClean="0">
                          <a:solidFill>
                            <a:schemeClr val="tx1"/>
                          </a:solidFill>
                        </a:rPr>
                        <a:t> up local </a:t>
                      </a:r>
                      <a:r>
                        <a:rPr lang="en-CA" sz="1800" b="0" baseline="0" dirty="0" err="1" smtClean="0">
                          <a:solidFill>
                            <a:schemeClr val="tx1"/>
                          </a:solidFill>
                        </a:rPr>
                        <a:t>manufaturing</a:t>
                      </a:r>
                      <a:endParaRPr lang="en-CA" sz="1800" b="0" dirty="0">
                        <a:solidFill>
                          <a:schemeClr val="tx1"/>
                        </a:solidFill>
                      </a:endParaRPr>
                    </a:p>
                  </a:txBody>
                  <a:tcPr/>
                </a:tc>
              </a:tr>
              <a:tr h="370840">
                <a:tc>
                  <a:txBody>
                    <a:bodyPr/>
                    <a:lstStyle/>
                    <a:p>
                      <a:r>
                        <a:rPr lang="en-CA" sz="1800" b="0" dirty="0" smtClean="0">
                          <a:solidFill>
                            <a:schemeClr val="tx1"/>
                          </a:solidFill>
                        </a:rPr>
                        <a:t>Gang Violence</a:t>
                      </a:r>
                      <a:endParaRPr lang="en-CA" sz="1800" b="0" dirty="0">
                        <a:solidFill>
                          <a:schemeClr val="tx1"/>
                        </a:solidFill>
                      </a:endParaRPr>
                    </a:p>
                  </a:txBody>
                  <a:tcPr/>
                </a:tc>
                <a:tc>
                  <a:txBody>
                    <a:bodyPr/>
                    <a:lstStyle/>
                    <a:p>
                      <a:r>
                        <a:rPr lang="en-CA" sz="1800" b="0" dirty="0" smtClean="0">
                          <a:solidFill>
                            <a:schemeClr val="tx1"/>
                          </a:solidFill>
                        </a:rPr>
                        <a:t>Stop the cycle from prison to streets</a:t>
                      </a:r>
                      <a:endParaRPr lang="en-CA" sz="1800" b="0" dirty="0">
                        <a:solidFill>
                          <a:schemeClr val="tx1"/>
                        </a:solidFill>
                      </a:endParaRPr>
                    </a:p>
                  </a:txBody>
                  <a:tcPr/>
                </a:tc>
                <a:tc>
                  <a:txBody>
                    <a:bodyPr/>
                    <a:lstStyle/>
                    <a:p>
                      <a:r>
                        <a:rPr lang="en-CA" sz="1800" b="0" dirty="0" smtClean="0">
                          <a:solidFill>
                            <a:schemeClr val="tx1"/>
                          </a:solidFill>
                        </a:rPr>
                        <a:t>Yoga program and educate</a:t>
                      </a:r>
                      <a:r>
                        <a:rPr lang="en-CA" sz="1800" b="0" baseline="0" dirty="0" smtClean="0">
                          <a:solidFill>
                            <a:schemeClr val="tx1"/>
                          </a:solidFill>
                        </a:rPr>
                        <a:t> Deep Humanity</a:t>
                      </a:r>
                      <a:endParaRPr lang="en-CA" sz="1800" b="0" dirty="0">
                        <a:solidFill>
                          <a:schemeClr val="tx1"/>
                        </a:solidFill>
                      </a:endParaRPr>
                    </a:p>
                  </a:txBody>
                  <a:tcPr/>
                </a:tc>
                <a:tc>
                  <a:txBody>
                    <a:bodyPr/>
                    <a:lstStyle/>
                    <a:p>
                      <a:r>
                        <a:rPr lang="en-CA" sz="1800" b="0" dirty="0" smtClean="0">
                          <a:solidFill>
                            <a:schemeClr val="tx1"/>
                          </a:solidFill>
                        </a:rPr>
                        <a:t>Try</a:t>
                      </a:r>
                      <a:r>
                        <a:rPr lang="en-CA" sz="1800" b="0" baseline="0" dirty="0" smtClean="0">
                          <a:solidFill>
                            <a:schemeClr val="tx1"/>
                          </a:solidFill>
                        </a:rPr>
                        <a:t> pilot in </a:t>
                      </a:r>
                      <a:r>
                        <a:rPr lang="en-CA" sz="1800" b="0" baseline="0" dirty="0" err="1" smtClean="0">
                          <a:solidFill>
                            <a:schemeClr val="tx1"/>
                          </a:solidFill>
                        </a:rPr>
                        <a:t>Poolsnoor</a:t>
                      </a:r>
                      <a:r>
                        <a:rPr lang="en-CA" sz="1800" b="0" baseline="0" dirty="0" smtClean="0">
                          <a:solidFill>
                            <a:schemeClr val="tx1"/>
                          </a:solidFill>
                        </a:rPr>
                        <a:t> </a:t>
                      </a:r>
                      <a:r>
                        <a:rPr lang="en-CA" sz="1800" b="0" baseline="0" dirty="0" err="1" smtClean="0">
                          <a:solidFill>
                            <a:schemeClr val="tx1"/>
                          </a:solidFill>
                        </a:rPr>
                        <a:t>maxium</a:t>
                      </a:r>
                      <a:r>
                        <a:rPr lang="en-CA" sz="1800" b="0" baseline="0" dirty="0" smtClean="0">
                          <a:solidFill>
                            <a:schemeClr val="tx1"/>
                          </a:solidFill>
                        </a:rPr>
                        <a:t> security prison</a:t>
                      </a:r>
                      <a:endParaRPr lang="en-CA" sz="1800" b="0" dirty="0">
                        <a:solidFill>
                          <a:schemeClr val="tx1"/>
                        </a:solidFill>
                      </a:endParaRPr>
                    </a:p>
                  </a:txBody>
                  <a:tcPr/>
                </a:tc>
              </a:tr>
            </a:tbl>
          </a:graphicData>
        </a:graphic>
      </p:graphicFrame>
      <p:sp>
        <p:nvSpPr>
          <p:cNvPr id="7" name="Title 1"/>
          <p:cNvSpPr txBox="1">
            <a:spLocks/>
          </p:cNvSpPr>
          <p:nvPr/>
        </p:nvSpPr>
        <p:spPr>
          <a:xfrm>
            <a:off x="755576" y="0"/>
            <a:ext cx="7772400"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GAMIFYING SRG</a:t>
            </a:r>
          </a:p>
        </p:txBody>
      </p:sp>
      <p:sp>
        <p:nvSpPr>
          <p:cNvPr id="4"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2</a:t>
            </a:r>
          </a:p>
        </p:txBody>
      </p:sp>
    </p:spTree>
    <p:extLst>
      <p:ext uri="{BB962C8B-B14F-4D97-AF65-F5344CB8AC3E}">
        <p14:creationId xmlns:p14="http://schemas.microsoft.com/office/powerpoint/2010/main" val="1380000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94711" y="6330806"/>
            <a:ext cx="2063660" cy="338554"/>
          </a:xfrm>
          <a:prstGeom prst="rect">
            <a:avLst/>
          </a:prstGeom>
          <a:noFill/>
        </p:spPr>
        <p:txBody>
          <a:bodyPr wrap="square" rtlCol="0">
            <a:spAutoFit/>
          </a:bodyPr>
          <a:lstStyle/>
          <a:p>
            <a:pPr algn="ctr"/>
            <a:r>
              <a:rPr lang="en-CA" sz="1600" dirty="0" smtClean="0"/>
              <a:t>(Anderson, 2014)</a:t>
            </a:r>
            <a:endParaRPr lang="en-CA" sz="1600"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25</a:t>
            </a:r>
            <a:endParaRPr lang="en-CA" sz="1600" dirty="0"/>
          </a:p>
        </p:txBody>
      </p:sp>
      <p:sp>
        <p:nvSpPr>
          <p:cNvPr id="11" name="Title 1"/>
          <p:cNvSpPr txBox="1">
            <a:spLocks/>
          </p:cNvSpPr>
          <p:nvPr/>
        </p:nvSpPr>
        <p:spPr>
          <a:xfrm>
            <a:off x="107504" y="144016"/>
            <a:ext cx="9144000" cy="11247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dirty="0" smtClean="0"/>
              <a:t>TRENDS CAN HAVE VERY UNIQUE CHARACTERISTICS</a:t>
            </a:r>
          </a:p>
          <a:p>
            <a:r>
              <a:rPr lang="en-CA" sz="2800" dirty="0" smtClean="0"/>
              <a:t>EXAMPLE: GLOBAL WARMING FOCUS AREAS </a:t>
            </a:r>
          </a:p>
          <a:p>
            <a:r>
              <a:rPr lang="en-CA" sz="2800" dirty="0" smtClean="0">
                <a:solidFill>
                  <a:srgbClr val="FF0000"/>
                </a:solidFill>
              </a:rPr>
              <a:t>FOCUS ON THE AFFLUENT</a:t>
            </a:r>
          </a:p>
        </p:txBody>
      </p:sp>
      <p:sp>
        <p:nvSpPr>
          <p:cNvPr id="12" name="Title 1"/>
          <p:cNvSpPr txBox="1">
            <a:spLocks/>
          </p:cNvSpPr>
          <p:nvPr/>
        </p:nvSpPr>
        <p:spPr>
          <a:xfrm rot="5400000">
            <a:off x="2692424" y="2924944"/>
            <a:ext cx="3823792"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34400" b="1" dirty="0" smtClean="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1775" y="2348880"/>
            <a:ext cx="4828777" cy="22886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48879"/>
            <a:ext cx="4623358" cy="2232249"/>
          </a:xfrm>
          <a:prstGeom prst="rect">
            <a:avLst/>
          </a:prstGeom>
        </p:spPr>
      </p:pic>
    </p:spTree>
    <p:extLst>
      <p:ext uri="{BB962C8B-B14F-4D97-AF65-F5344CB8AC3E}">
        <p14:creationId xmlns:p14="http://schemas.microsoft.com/office/powerpoint/2010/main" val="2498452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94711" y="6330806"/>
            <a:ext cx="2063660" cy="338554"/>
          </a:xfrm>
          <a:prstGeom prst="rect">
            <a:avLst/>
          </a:prstGeom>
          <a:noFill/>
        </p:spPr>
        <p:txBody>
          <a:bodyPr wrap="square" rtlCol="0">
            <a:spAutoFit/>
          </a:bodyPr>
          <a:lstStyle/>
          <a:p>
            <a:pPr algn="ctr"/>
            <a:r>
              <a:rPr lang="en-CA" sz="1600" dirty="0" smtClean="0"/>
              <a:t>(</a:t>
            </a:r>
            <a:r>
              <a:rPr lang="en-CA" sz="1600" dirty="0" err="1" smtClean="0"/>
              <a:t>Justdiggit</a:t>
            </a:r>
            <a:r>
              <a:rPr lang="en-CA" sz="1600" dirty="0" smtClean="0"/>
              <a:t>, 2015)</a:t>
            </a:r>
            <a:endParaRPr lang="en-CA" sz="1600"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25</a:t>
            </a:r>
            <a:endParaRPr lang="en-CA" sz="1600" dirty="0"/>
          </a:p>
        </p:txBody>
      </p:sp>
      <p:sp>
        <p:nvSpPr>
          <p:cNvPr id="11" name="Title 1"/>
          <p:cNvSpPr txBox="1">
            <a:spLocks/>
          </p:cNvSpPr>
          <p:nvPr/>
        </p:nvSpPr>
        <p:spPr>
          <a:xfrm>
            <a:off x="107504" y="144016"/>
            <a:ext cx="9144000" cy="12513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dirty="0" smtClean="0"/>
              <a:t>TRENDS CAN HAVE VERY UNIQUE CHARACTERISTICS</a:t>
            </a:r>
          </a:p>
          <a:p>
            <a:r>
              <a:rPr lang="en-CA" sz="2800" dirty="0" smtClean="0"/>
              <a:t>EXAMPLE: GLOBAL WARMING FOCUS AREAS</a:t>
            </a:r>
          </a:p>
          <a:p>
            <a:r>
              <a:rPr lang="en-CA" sz="2800" dirty="0" smtClean="0">
                <a:solidFill>
                  <a:srgbClr val="FF0000"/>
                </a:solidFill>
              </a:rPr>
              <a:t>FOCUS ON RESTORING THE WATER CYCLE</a:t>
            </a:r>
          </a:p>
        </p:txBody>
      </p:sp>
      <p:sp>
        <p:nvSpPr>
          <p:cNvPr id="12" name="Title 1"/>
          <p:cNvSpPr txBox="1">
            <a:spLocks/>
          </p:cNvSpPr>
          <p:nvPr/>
        </p:nvSpPr>
        <p:spPr>
          <a:xfrm rot="5400000">
            <a:off x="2692424" y="2924944"/>
            <a:ext cx="3823792"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34400" b="1" dirty="0" smtClean="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95" y="1859111"/>
            <a:ext cx="4010025" cy="3562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830536"/>
            <a:ext cx="4029075" cy="3590925"/>
          </a:xfrm>
          <a:prstGeom prst="rect">
            <a:avLst/>
          </a:prstGeom>
        </p:spPr>
      </p:pic>
    </p:spTree>
    <p:extLst>
      <p:ext uri="{BB962C8B-B14F-4D97-AF65-F5344CB8AC3E}">
        <p14:creationId xmlns:p14="http://schemas.microsoft.com/office/powerpoint/2010/main" val="3330729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21610" y="6094215"/>
            <a:ext cx="2063660" cy="338554"/>
          </a:xfrm>
          <a:prstGeom prst="rect">
            <a:avLst/>
          </a:prstGeom>
          <a:noFill/>
        </p:spPr>
        <p:txBody>
          <a:bodyPr wrap="square" rtlCol="0">
            <a:spAutoFit/>
          </a:bodyPr>
          <a:lstStyle/>
          <a:p>
            <a:pPr algn="ctr"/>
            <a:r>
              <a:rPr lang="en-CA" sz="1600" dirty="0" smtClean="0"/>
              <a:t>(</a:t>
            </a:r>
            <a:r>
              <a:rPr lang="en-CA" sz="1600" dirty="0" err="1" smtClean="0"/>
              <a:t>Hedenus</a:t>
            </a:r>
            <a:r>
              <a:rPr lang="en-CA" sz="1600" dirty="0"/>
              <a:t> </a:t>
            </a:r>
            <a:r>
              <a:rPr lang="en-CA" sz="1600" dirty="0" smtClean="0"/>
              <a:t>et al, 2014)</a:t>
            </a:r>
            <a:endParaRPr lang="en-CA" sz="1600"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25</a:t>
            </a:r>
            <a:endParaRPr lang="en-CA" sz="1600" dirty="0"/>
          </a:p>
        </p:txBody>
      </p:sp>
      <p:sp>
        <p:nvSpPr>
          <p:cNvPr id="11" name="Title 1"/>
          <p:cNvSpPr txBox="1">
            <a:spLocks/>
          </p:cNvSpPr>
          <p:nvPr/>
        </p:nvSpPr>
        <p:spPr>
          <a:xfrm>
            <a:off x="107504" y="144016"/>
            <a:ext cx="9144000" cy="12513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dirty="0" smtClean="0"/>
              <a:t>TRENDS CAN HAVE VERY UNIQUE CHARACTERISTICS</a:t>
            </a:r>
          </a:p>
          <a:p>
            <a:r>
              <a:rPr lang="en-CA" sz="2800" dirty="0" smtClean="0"/>
              <a:t>EXAMPLE: GLOBAL WARMING FOCUS AREAS</a:t>
            </a:r>
          </a:p>
          <a:p>
            <a:r>
              <a:rPr lang="en-CA" sz="2800" dirty="0" smtClean="0">
                <a:solidFill>
                  <a:srgbClr val="FF0000"/>
                </a:solidFill>
              </a:rPr>
              <a:t>REDUCTION IN MEAT &amp; DAIRY </a:t>
            </a:r>
          </a:p>
        </p:txBody>
      </p:sp>
      <p:sp>
        <p:nvSpPr>
          <p:cNvPr id="12" name="Title 1"/>
          <p:cNvSpPr txBox="1">
            <a:spLocks/>
          </p:cNvSpPr>
          <p:nvPr/>
        </p:nvSpPr>
        <p:spPr>
          <a:xfrm rot="5400000">
            <a:off x="2692424" y="2924944"/>
            <a:ext cx="3823792"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34400" b="1" dirty="0" smtClean="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72816"/>
            <a:ext cx="7000453" cy="3640236"/>
          </a:xfrm>
          <a:prstGeom prst="rect">
            <a:avLst/>
          </a:prstGeom>
        </p:spPr>
      </p:pic>
      <p:sp>
        <p:nvSpPr>
          <p:cNvPr id="10" name="TextBox 9"/>
          <p:cNvSpPr txBox="1"/>
          <p:nvPr/>
        </p:nvSpPr>
        <p:spPr>
          <a:xfrm>
            <a:off x="3421610" y="5685192"/>
            <a:ext cx="2063660" cy="338554"/>
          </a:xfrm>
          <a:prstGeom prst="rect">
            <a:avLst/>
          </a:prstGeom>
          <a:noFill/>
        </p:spPr>
        <p:txBody>
          <a:bodyPr wrap="square" rtlCol="0">
            <a:spAutoFit/>
          </a:bodyPr>
          <a:lstStyle/>
          <a:p>
            <a:pPr algn="ctr"/>
            <a:r>
              <a:rPr lang="en-CA" sz="1600" dirty="0" smtClean="0"/>
              <a:t>Agricultural Emissions</a:t>
            </a:r>
            <a:endParaRPr lang="en-CA" sz="1600" dirty="0"/>
          </a:p>
        </p:txBody>
      </p:sp>
    </p:spTree>
    <p:extLst>
      <p:ext uri="{BB962C8B-B14F-4D97-AF65-F5344CB8AC3E}">
        <p14:creationId xmlns:p14="http://schemas.microsoft.com/office/powerpoint/2010/main" val="2343427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1120" y="3645024"/>
            <a:ext cx="3274887" cy="9004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725144"/>
            <a:ext cx="3022655" cy="18686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630" y="1772816"/>
            <a:ext cx="1701682" cy="1626106"/>
          </a:xfrm>
          <a:prstGeom prst="rect">
            <a:avLst/>
          </a:prstGeom>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61" y="836712"/>
            <a:ext cx="3373270" cy="2294526"/>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0718" r="46149" b="68314"/>
          <a:stretch/>
        </p:blipFill>
        <p:spPr>
          <a:xfrm>
            <a:off x="3203848" y="2246099"/>
            <a:ext cx="2577272" cy="2558426"/>
          </a:xfrm>
          <a:prstGeom prst="rect">
            <a:avLst/>
          </a:prstGeom>
        </p:spPr>
      </p:pic>
      <p:sp>
        <p:nvSpPr>
          <p:cNvPr id="14" name="TextBox 13"/>
          <p:cNvSpPr txBox="1"/>
          <p:nvPr/>
        </p:nvSpPr>
        <p:spPr>
          <a:xfrm>
            <a:off x="94498" y="3211274"/>
            <a:ext cx="2145807" cy="646331"/>
          </a:xfrm>
          <a:prstGeom prst="rect">
            <a:avLst/>
          </a:prstGeom>
          <a:noFill/>
        </p:spPr>
        <p:txBody>
          <a:bodyPr wrap="square" rtlCol="0">
            <a:spAutoFit/>
          </a:bodyPr>
          <a:lstStyle/>
          <a:p>
            <a:pPr algn="ctr"/>
            <a:r>
              <a:rPr lang="en-CA" b="1" dirty="0" smtClean="0">
                <a:solidFill>
                  <a:srgbClr val="FF0000"/>
                </a:solidFill>
              </a:rPr>
              <a:t>GLOBAL PLANETARY BOUNDARIES</a:t>
            </a:r>
            <a:endParaRPr lang="en-CA" b="1" dirty="0">
              <a:solidFill>
                <a:srgbClr val="FF0000"/>
              </a:solidFill>
            </a:endParaRPr>
          </a:p>
        </p:txBody>
      </p:sp>
      <p:sp>
        <p:nvSpPr>
          <p:cNvPr id="15" name="TextBox 14"/>
          <p:cNvSpPr txBox="1"/>
          <p:nvPr/>
        </p:nvSpPr>
        <p:spPr>
          <a:xfrm>
            <a:off x="1922137" y="4161854"/>
            <a:ext cx="2145807" cy="923330"/>
          </a:xfrm>
          <a:prstGeom prst="rect">
            <a:avLst/>
          </a:prstGeom>
          <a:noFill/>
        </p:spPr>
        <p:txBody>
          <a:bodyPr wrap="square" rtlCol="0">
            <a:spAutoFit/>
          </a:bodyPr>
          <a:lstStyle/>
          <a:p>
            <a:pPr algn="ctr"/>
            <a:r>
              <a:rPr lang="en-CA" b="1" dirty="0" smtClean="0">
                <a:solidFill>
                  <a:srgbClr val="FF0000"/>
                </a:solidFill>
              </a:rPr>
              <a:t>URBAN &amp; REGIONAL PLANETARY BOUNDARIES</a:t>
            </a:r>
            <a:endParaRPr lang="en-CA" b="1" dirty="0">
              <a:solidFill>
                <a:srgbClr val="FF0000"/>
              </a:solidFill>
            </a:endParaRPr>
          </a:p>
        </p:txBody>
      </p:sp>
      <p:sp>
        <p:nvSpPr>
          <p:cNvPr id="2" name="Right Arrow 1"/>
          <p:cNvSpPr/>
          <p:nvPr/>
        </p:nvSpPr>
        <p:spPr>
          <a:xfrm rot="2046197">
            <a:off x="1949207" y="3612425"/>
            <a:ext cx="673631" cy="4903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Right Arrow 15"/>
          <p:cNvSpPr/>
          <p:nvPr/>
        </p:nvSpPr>
        <p:spPr>
          <a:xfrm rot="2179000">
            <a:off x="3761676" y="4904188"/>
            <a:ext cx="682352" cy="4903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7" name="TextBox 16"/>
          <p:cNvSpPr txBox="1"/>
          <p:nvPr/>
        </p:nvSpPr>
        <p:spPr>
          <a:xfrm>
            <a:off x="4077554" y="5383673"/>
            <a:ext cx="1728192" cy="923330"/>
          </a:xfrm>
          <a:prstGeom prst="rect">
            <a:avLst/>
          </a:prstGeom>
          <a:noFill/>
        </p:spPr>
        <p:txBody>
          <a:bodyPr wrap="square" rtlCol="0">
            <a:spAutoFit/>
          </a:bodyPr>
          <a:lstStyle/>
          <a:p>
            <a:pPr algn="ctr"/>
            <a:r>
              <a:rPr lang="en-CA" b="1" dirty="0" smtClean="0">
                <a:solidFill>
                  <a:srgbClr val="FF0000"/>
                </a:solidFill>
              </a:rPr>
              <a:t>SINGLE BOUNDARY:</a:t>
            </a:r>
          </a:p>
          <a:p>
            <a:pPr algn="ctr"/>
            <a:r>
              <a:rPr lang="en-CA" b="1" dirty="0" smtClean="0">
                <a:solidFill>
                  <a:srgbClr val="FF0000"/>
                </a:solidFill>
              </a:rPr>
              <a:t>FRESH WATER</a:t>
            </a:r>
            <a:endParaRPr lang="en-CA" b="1" dirty="0">
              <a:solidFill>
                <a:srgbClr val="FF0000"/>
              </a:solidFill>
            </a:endParaRPr>
          </a:p>
        </p:txBody>
      </p:sp>
      <p:sp>
        <p:nvSpPr>
          <p:cNvPr id="12"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27</a:t>
            </a:r>
            <a:endParaRPr lang="en-CA" sz="1600" dirty="0"/>
          </a:p>
        </p:txBody>
      </p:sp>
      <p:sp>
        <p:nvSpPr>
          <p:cNvPr id="18" name="Title 1"/>
          <p:cNvSpPr txBox="1">
            <a:spLocks/>
          </p:cNvSpPr>
          <p:nvPr/>
        </p:nvSpPr>
        <p:spPr>
          <a:xfrm>
            <a:off x="755576" y="144016"/>
            <a:ext cx="7772400" cy="76470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GAMIFICATION: REGIONAL “BENDING THE CURVE” </a:t>
            </a:r>
          </a:p>
          <a:p>
            <a:r>
              <a:rPr lang="en-CA" sz="3600" dirty="0" smtClean="0"/>
              <a:t>CAPE TOWN - FRESHWATER</a:t>
            </a:r>
          </a:p>
        </p:txBody>
      </p:sp>
      <p:sp>
        <p:nvSpPr>
          <p:cNvPr id="3" name="Oval 2"/>
          <p:cNvSpPr/>
          <p:nvPr/>
        </p:nvSpPr>
        <p:spPr>
          <a:xfrm>
            <a:off x="32486" y="2149312"/>
            <a:ext cx="939114" cy="4676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4785014" y="3717032"/>
            <a:ext cx="939114" cy="4676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372200" y="2977424"/>
            <a:ext cx="2155776" cy="4676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ight Arrow 20"/>
          <p:cNvSpPr/>
          <p:nvPr/>
        </p:nvSpPr>
        <p:spPr>
          <a:xfrm rot="1248940">
            <a:off x="808489" y="3210891"/>
            <a:ext cx="4085055" cy="13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ight Arrow 21"/>
          <p:cNvSpPr/>
          <p:nvPr/>
        </p:nvSpPr>
        <p:spPr>
          <a:xfrm rot="20086470">
            <a:off x="5541764" y="3519282"/>
            <a:ext cx="1021229" cy="13367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13141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5496" y="44624"/>
            <a:ext cx="9036496" cy="86409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Hack the Cape Town Water Crisis</a:t>
            </a:r>
          </a:p>
          <a:p>
            <a:r>
              <a:rPr lang="en-CA" dirty="0" smtClean="0"/>
              <a:t>Information Page</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003479"/>
          </a:xfrm>
          <a:prstGeom prst="rect">
            <a:avLst/>
          </a:prstGeom>
        </p:spPr>
      </p:pic>
      <p:sp>
        <p:nvSpPr>
          <p:cNvPr id="4"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28</a:t>
            </a:r>
            <a:endParaRPr lang="en-CA" sz="1600" dirty="0"/>
          </a:p>
        </p:txBody>
      </p:sp>
    </p:spTree>
    <p:extLst>
      <p:ext uri="{BB962C8B-B14F-4D97-AF65-F5344CB8AC3E}">
        <p14:creationId xmlns:p14="http://schemas.microsoft.com/office/powerpoint/2010/main" val="291400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5496" y="44624"/>
            <a:ext cx="9036496" cy="86409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Hack the Cape Town Water Crisis</a:t>
            </a:r>
          </a:p>
          <a:p>
            <a:r>
              <a:rPr lang="en-CA" dirty="0" smtClean="0"/>
              <a:t>Hack Pages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7406"/>
            <a:ext cx="9144000" cy="4963187"/>
          </a:xfrm>
          <a:prstGeom prst="rect">
            <a:avLst/>
          </a:prstGeom>
        </p:spPr>
      </p:pic>
      <p:sp>
        <p:nvSpPr>
          <p:cNvPr id="5"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29</a:t>
            </a:r>
            <a:endParaRPr lang="en-CA" sz="1600" dirty="0"/>
          </a:p>
        </p:txBody>
      </p:sp>
    </p:spTree>
    <p:extLst>
      <p:ext uri="{BB962C8B-B14F-4D97-AF65-F5344CB8AC3E}">
        <p14:creationId xmlns:p14="http://schemas.microsoft.com/office/powerpoint/2010/main" val="816967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5496" y="44624"/>
            <a:ext cx="9036496" cy="864096"/>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Social Ecological Systems require a Nexus analysis (Water-energy-food) </a:t>
            </a:r>
          </a:p>
          <a:p>
            <a:r>
              <a:rPr lang="en-CA" dirty="0" smtClean="0"/>
              <a:t>Example: Desalinating sea water for agriculture using wind energy in Gran </a:t>
            </a:r>
            <a:r>
              <a:rPr lang="en-CA" dirty="0" err="1" smtClean="0"/>
              <a:t>Canaria</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220754"/>
            <a:ext cx="7200801" cy="4800534"/>
          </a:xfrm>
          <a:prstGeom prst="rect">
            <a:avLst/>
          </a:prstGeom>
        </p:spPr>
      </p:pic>
      <p:sp>
        <p:nvSpPr>
          <p:cNvPr id="6" name="TextBox 5"/>
          <p:cNvSpPr txBox="1"/>
          <p:nvPr/>
        </p:nvSpPr>
        <p:spPr>
          <a:xfrm>
            <a:off x="3125589" y="6114782"/>
            <a:ext cx="2598539" cy="338554"/>
          </a:xfrm>
          <a:prstGeom prst="rect">
            <a:avLst/>
          </a:prstGeom>
          <a:noFill/>
        </p:spPr>
        <p:txBody>
          <a:bodyPr wrap="square" rtlCol="0">
            <a:spAutoFit/>
          </a:bodyPr>
          <a:lstStyle/>
          <a:p>
            <a:pPr algn="ctr"/>
            <a:r>
              <a:rPr lang="en-CA" sz="1600" dirty="0" smtClean="0"/>
              <a:t>(Magic-Nexus Program, EU)</a:t>
            </a:r>
            <a:endParaRPr lang="en-CA" sz="1600" dirty="0"/>
          </a:p>
        </p:txBody>
      </p:sp>
      <p:sp>
        <p:nvSpPr>
          <p:cNvPr id="5"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30</a:t>
            </a:r>
            <a:endParaRPr lang="en-CA" sz="1600" dirty="0"/>
          </a:p>
        </p:txBody>
      </p:sp>
    </p:spTree>
    <p:extLst>
      <p:ext uri="{BB962C8B-B14F-4D97-AF65-F5344CB8AC3E}">
        <p14:creationId xmlns:p14="http://schemas.microsoft.com/office/powerpoint/2010/main" val="4167047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5496" y="44624"/>
            <a:ext cx="9036496" cy="864096"/>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Why not Gamify ALL boundaries for ALL city on the Globe?</a:t>
            </a:r>
          </a:p>
          <a:p>
            <a:r>
              <a:rPr lang="en-CA" dirty="0" smtClean="0"/>
              <a:t>“Bend the Curve” to save civilization!</a:t>
            </a:r>
            <a:endParaRPr lang="en-CA" dirty="0"/>
          </a:p>
        </p:txBody>
      </p:sp>
      <p:sp>
        <p:nvSpPr>
          <p:cNvPr id="4" name="Title 1"/>
          <p:cNvSpPr txBox="1">
            <a:spLocks/>
          </p:cNvSpPr>
          <p:nvPr/>
        </p:nvSpPr>
        <p:spPr>
          <a:xfrm>
            <a:off x="8586452" y="6339812"/>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31</a:t>
            </a:r>
            <a:endParaRPr lang="en-CA" sz="1600" dirty="0"/>
          </a:p>
        </p:txBody>
      </p:sp>
      <p:grpSp>
        <p:nvGrpSpPr>
          <p:cNvPr id="5" name="Group 4"/>
          <p:cNvGrpSpPr/>
          <p:nvPr/>
        </p:nvGrpSpPr>
        <p:grpSpPr>
          <a:xfrm>
            <a:off x="2402437" y="1124744"/>
            <a:ext cx="1208189" cy="1111799"/>
            <a:chOff x="2339752" y="1572074"/>
            <a:chExt cx="1208189" cy="1111799"/>
          </a:xfrm>
        </p:grpSpPr>
        <p:sp>
          <p:nvSpPr>
            <p:cNvPr id="12" name="Arc 11"/>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 name="Group 2"/>
            <p:cNvGrpSpPr/>
            <p:nvPr/>
          </p:nvGrpSpPr>
          <p:grpSpPr>
            <a:xfrm>
              <a:off x="2339752" y="1572074"/>
              <a:ext cx="1208189" cy="758476"/>
              <a:chOff x="4420360" y="1750559"/>
              <a:chExt cx="2239872" cy="1406142"/>
            </a:xfrm>
          </p:grpSpPr>
          <p:cxnSp>
            <p:nvCxnSpPr>
              <p:cNvPr id="8" name="Straight Connector 7"/>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15" name="TextBox 14"/>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16" name="TextBox 15"/>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67" y="2014809"/>
            <a:ext cx="2917046" cy="290691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888" y="2109439"/>
            <a:ext cx="3161536" cy="3210778"/>
          </a:xfrm>
          <a:prstGeom prst="rect">
            <a:avLst/>
          </a:prstGeom>
        </p:spPr>
      </p:pic>
      <p:sp>
        <p:nvSpPr>
          <p:cNvPr id="20" name="Title 1"/>
          <p:cNvSpPr txBox="1">
            <a:spLocks/>
          </p:cNvSpPr>
          <p:nvPr/>
        </p:nvSpPr>
        <p:spPr>
          <a:xfrm>
            <a:off x="852313" y="5976664"/>
            <a:ext cx="2854734" cy="69269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smtClean="0"/>
              <a:t>TORONTO, CANADA</a:t>
            </a:r>
          </a:p>
          <a:p>
            <a:r>
              <a:rPr lang="en-CA" sz="2400" dirty="0" smtClean="0"/>
              <a:t>BIOPHYSICAL</a:t>
            </a:r>
            <a:endParaRPr lang="en-CA" sz="2400" dirty="0"/>
          </a:p>
        </p:txBody>
      </p:sp>
      <p:sp>
        <p:nvSpPr>
          <p:cNvPr id="21" name="Title 1"/>
          <p:cNvSpPr txBox="1">
            <a:spLocks/>
          </p:cNvSpPr>
          <p:nvPr/>
        </p:nvSpPr>
        <p:spPr>
          <a:xfrm>
            <a:off x="5190779" y="5976664"/>
            <a:ext cx="2854734" cy="69269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dirty="0" smtClean="0"/>
              <a:t>MUMBAI, INDIA</a:t>
            </a:r>
          </a:p>
          <a:p>
            <a:r>
              <a:rPr lang="en-CA" sz="2400" dirty="0" smtClean="0"/>
              <a:t>SOCIO-ECONOMIC</a:t>
            </a:r>
            <a:endParaRPr lang="en-CA" sz="2400" dirty="0"/>
          </a:p>
        </p:txBody>
      </p:sp>
      <p:grpSp>
        <p:nvGrpSpPr>
          <p:cNvPr id="22" name="Group 21"/>
          <p:cNvGrpSpPr/>
          <p:nvPr/>
        </p:nvGrpSpPr>
        <p:grpSpPr>
          <a:xfrm>
            <a:off x="3219795" y="2668673"/>
            <a:ext cx="1208189" cy="1111799"/>
            <a:chOff x="2339752" y="1572074"/>
            <a:chExt cx="1208189" cy="1111799"/>
          </a:xfrm>
        </p:grpSpPr>
        <p:sp>
          <p:nvSpPr>
            <p:cNvPr id="23" name="Arc 2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4" name="Group 23"/>
            <p:cNvGrpSpPr/>
            <p:nvPr/>
          </p:nvGrpSpPr>
          <p:grpSpPr>
            <a:xfrm>
              <a:off x="2339752" y="1572074"/>
              <a:ext cx="1208189" cy="758476"/>
              <a:chOff x="4420360" y="1750559"/>
              <a:chExt cx="2239872" cy="1406142"/>
            </a:xfrm>
          </p:grpSpPr>
          <p:cxnSp>
            <p:nvCxnSpPr>
              <p:cNvPr id="25" name="Straight Connector 2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30" name="TextBox 2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31" name="TextBox 3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32" name="Group 31"/>
          <p:cNvGrpSpPr/>
          <p:nvPr/>
        </p:nvGrpSpPr>
        <p:grpSpPr>
          <a:xfrm>
            <a:off x="3178098" y="4136359"/>
            <a:ext cx="1208189" cy="1111799"/>
            <a:chOff x="2339752" y="1572074"/>
            <a:chExt cx="1208189" cy="1111799"/>
          </a:xfrm>
        </p:grpSpPr>
        <p:sp>
          <p:nvSpPr>
            <p:cNvPr id="33" name="Arc 3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4" name="Group 33"/>
            <p:cNvGrpSpPr/>
            <p:nvPr/>
          </p:nvGrpSpPr>
          <p:grpSpPr>
            <a:xfrm>
              <a:off x="2339752" y="1572074"/>
              <a:ext cx="1208189" cy="758476"/>
              <a:chOff x="4420360" y="1750559"/>
              <a:chExt cx="2239872" cy="1406142"/>
            </a:xfrm>
          </p:grpSpPr>
          <p:cxnSp>
            <p:nvCxnSpPr>
              <p:cNvPr id="35" name="Straight Connector 3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40" name="TextBox 3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41" name="TextBox 4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42" name="Group 41"/>
          <p:cNvGrpSpPr/>
          <p:nvPr/>
        </p:nvGrpSpPr>
        <p:grpSpPr>
          <a:xfrm>
            <a:off x="1594779" y="4909489"/>
            <a:ext cx="1208189" cy="1111799"/>
            <a:chOff x="2339752" y="1572074"/>
            <a:chExt cx="1208189" cy="1111799"/>
          </a:xfrm>
        </p:grpSpPr>
        <p:sp>
          <p:nvSpPr>
            <p:cNvPr id="43" name="Arc 4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4" name="Group 43"/>
            <p:cNvGrpSpPr/>
            <p:nvPr/>
          </p:nvGrpSpPr>
          <p:grpSpPr>
            <a:xfrm>
              <a:off x="2339752" y="1572074"/>
              <a:ext cx="1208189" cy="758476"/>
              <a:chOff x="4420360" y="1750559"/>
              <a:chExt cx="2239872" cy="1406142"/>
            </a:xfrm>
          </p:grpSpPr>
          <p:cxnSp>
            <p:nvCxnSpPr>
              <p:cNvPr id="45" name="Straight Connector 4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50" name="TextBox 4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51" name="TextBox 5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52" name="Group 51"/>
          <p:cNvGrpSpPr/>
          <p:nvPr/>
        </p:nvGrpSpPr>
        <p:grpSpPr>
          <a:xfrm>
            <a:off x="-61405" y="4509120"/>
            <a:ext cx="1208189" cy="1111799"/>
            <a:chOff x="2339752" y="1572074"/>
            <a:chExt cx="1208189" cy="1111799"/>
          </a:xfrm>
        </p:grpSpPr>
        <p:sp>
          <p:nvSpPr>
            <p:cNvPr id="53" name="Arc 5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54" name="Group 53"/>
            <p:cNvGrpSpPr/>
            <p:nvPr/>
          </p:nvGrpSpPr>
          <p:grpSpPr>
            <a:xfrm>
              <a:off x="2339752" y="1572074"/>
              <a:ext cx="1208189" cy="758476"/>
              <a:chOff x="4420360" y="1750559"/>
              <a:chExt cx="2239872" cy="1406142"/>
            </a:xfrm>
          </p:grpSpPr>
          <p:cxnSp>
            <p:nvCxnSpPr>
              <p:cNvPr id="55" name="Straight Connector 5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60" name="TextBox 5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61" name="TextBox 6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62" name="Group 61"/>
          <p:cNvGrpSpPr/>
          <p:nvPr/>
        </p:nvGrpSpPr>
        <p:grpSpPr>
          <a:xfrm>
            <a:off x="5360360" y="1168917"/>
            <a:ext cx="1208189" cy="1111799"/>
            <a:chOff x="2339752" y="1572074"/>
            <a:chExt cx="1208189" cy="1111799"/>
          </a:xfrm>
        </p:grpSpPr>
        <p:sp>
          <p:nvSpPr>
            <p:cNvPr id="63" name="Arc 6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64" name="Group 63"/>
            <p:cNvGrpSpPr/>
            <p:nvPr/>
          </p:nvGrpSpPr>
          <p:grpSpPr>
            <a:xfrm>
              <a:off x="2339752" y="1572074"/>
              <a:ext cx="1208189" cy="758476"/>
              <a:chOff x="4420360" y="1750559"/>
              <a:chExt cx="2239872" cy="1406142"/>
            </a:xfrm>
          </p:grpSpPr>
          <p:cxnSp>
            <p:nvCxnSpPr>
              <p:cNvPr id="65" name="Straight Connector 6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70" name="TextBox 6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71" name="TextBox 7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72" name="Group 71"/>
          <p:cNvGrpSpPr/>
          <p:nvPr/>
        </p:nvGrpSpPr>
        <p:grpSpPr>
          <a:xfrm>
            <a:off x="7008300" y="1167210"/>
            <a:ext cx="1208189" cy="1111799"/>
            <a:chOff x="2339752" y="1572074"/>
            <a:chExt cx="1208189" cy="1111799"/>
          </a:xfrm>
        </p:grpSpPr>
        <p:sp>
          <p:nvSpPr>
            <p:cNvPr id="73" name="Arc 7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74" name="Group 73"/>
            <p:cNvGrpSpPr/>
            <p:nvPr/>
          </p:nvGrpSpPr>
          <p:grpSpPr>
            <a:xfrm>
              <a:off x="2339752" y="1572074"/>
              <a:ext cx="1208189" cy="758476"/>
              <a:chOff x="4420360" y="1750559"/>
              <a:chExt cx="2239872" cy="1406142"/>
            </a:xfrm>
          </p:grpSpPr>
          <p:cxnSp>
            <p:nvCxnSpPr>
              <p:cNvPr id="75" name="Straight Connector 7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80" name="TextBox 7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81" name="TextBox 8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82" name="Group 81"/>
          <p:cNvGrpSpPr/>
          <p:nvPr/>
        </p:nvGrpSpPr>
        <p:grpSpPr>
          <a:xfrm>
            <a:off x="7863803" y="2224309"/>
            <a:ext cx="1208189" cy="1111799"/>
            <a:chOff x="2339752" y="1572074"/>
            <a:chExt cx="1208189" cy="1111799"/>
          </a:xfrm>
        </p:grpSpPr>
        <p:sp>
          <p:nvSpPr>
            <p:cNvPr id="83" name="Arc 8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84" name="Group 83"/>
            <p:cNvGrpSpPr/>
            <p:nvPr/>
          </p:nvGrpSpPr>
          <p:grpSpPr>
            <a:xfrm>
              <a:off x="2339752" y="1572074"/>
              <a:ext cx="1208189" cy="758476"/>
              <a:chOff x="4420360" y="1750559"/>
              <a:chExt cx="2239872" cy="1406142"/>
            </a:xfrm>
          </p:grpSpPr>
          <p:cxnSp>
            <p:nvCxnSpPr>
              <p:cNvPr id="85" name="Straight Connector 8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90" name="TextBox 8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91" name="TextBox 9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92" name="Group 91"/>
          <p:cNvGrpSpPr/>
          <p:nvPr/>
        </p:nvGrpSpPr>
        <p:grpSpPr>
          <a:xfrm>
            <a:off x="7856449" y="4625133"/>
            <a:ext cx="1208189" cy="1111799"/>
            <a:chOff x="2339752" y="1572074"/>
            <a:chExt cx="1208189" cy="1111799"/>
          </a:xfrm>
        </p:grpSpPr>
        <p:sp>
          <p:nvSpPr>
            <p:cNvPr id="93" name="Arc 9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94" name="Group 93"/>
            <p:cNvGrpSpPr/>
            <p:nvPr/>
          </p:nvGrpSpPr>
          <p:grpSpPr>
            <a:xfrm>
              <a:off x="2339752" y="1572074"/>
              <a:ext cx="1208189" cy="758476"/>
              <a:chOff x="4420360" y="1750559"/>
              <a:chExt cx="2239872" cy="1406142"/>
            </a:xfrm>
          </p:grpSpPr>
          <p:cxnSp>
            <p:nvCxnSpPr>
              <p:cNvPr id="95" name="Straight Connector 9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100" name="TextBox 9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101" name="TextBox 10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102" name="Group 101"/>
          <p:cNvGrpSpPr/>
          <p:nvPr/>
        </p:nvGrpSpPr>
        <p:grpSpPr>
          <a:xfrm>
            <a:off x="6139980" y="4993557"/>
            <a:ext cx="1208189" cy="1111799"/>
            <a:chOff x="2339752" y="1572074"/>
            <a:chExt cx="1208189" cy="1111799"/>
          </a:xfrm>
        </p:grpSpPr>
        <p:sp>
          <p:nvSpPr>
            <p:cNvPr id="103" name="Arc 10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04" name="Group 103"/>
            <p:cNvGrpSpPr/>
            <p:nvPr/>
          </p:nvGrpSpPr>
          <p:grpSpPr>
            <a:xfrm>
              <a:off x="2339752" y="1572074"/>
              <a:ext cx="1208189" cy="758476"/>
              <a:chOff x="4420360" y="1750559"/>
              <a:chExt cx="2239872" cy="1406142"/>
            </a:xfrm>
          </p:grpSpPr>
          <p:cxnSp>
            <p:nvCxnSpPr>
              <p:cNvPr id="105" name="Straight Connector 10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110" name="TextBox 10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111" name="TextBox 11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112" name="Group 111"/>
          <p:cNvGrpSpPr/>
          <p:nvPr/>
        </p:nvGrpSpPr>
        <p:grpSpPr>
          <a:xfrm>
            <a:off x="4955309" y="4397763"/>
            <a:ext cx="1208189" cy="1111799"/>
            <a:chOff x="2339752" y="1572074"/>
            <a:chExt cx="1208189" cy="1111799"/>
          </a:xfrm>
        </p:grpSpPr>
        <p:sp>
          <p:nvSpPr>
            <p:cNvPr id="113" name="Arc 11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14" name="Group 113"/>
            <p:cNvGrpSpPr/>
            <p:nvPr/>
          </p:nvGrpSpPr>
          <p:grpSpPr>
            <a:xfrm>
              <a:off x="2339752" y="1572074"/>
              <a:ext cx="1208189" cy="758476"/>
              <a:chOff x="4420360" y="1750559"/>
              <a:chExt cx="2239872" cy="1406142"/>
            </a:xfrm>
          </p:grpSpPr>
          <p:cxnSp>
            <p:nvCxnSpPr>
              <p:cNvPr id="115" name="Straight Connector 11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120" name="TextBox 11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121" name="TextBox 12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grpSp>
        <p:nvGrpSpPr>
          <p:cNvPr id="122" name="Group 121"/>
          <p:cNvGrpSpPr/>
          <p:nvPr/>
        </p:nvGrpSpPr>
        <p:grpSpPr>
          <a:xfrm>
            <a:off x="4544894" y="2599129"/>
            <a:ext cx="1208189" cy="1111799"/>
            <a:chOff x="2339752" y="1572074"/>
            <a:chExt cx="1208189" cy="1111799"/>
          </a:xfrm>
        </p:grpSpPr>
        <p:sp>
          <p:nvSpPr>
            <p:cNvPr id="123" name="Arc 122"/>
            <p:cNvSpPr/>
            <p:nvPr/>
          </p:nvSpPr>
          <p:spPr>
            <a:xfrm rot="19510714">
              <a:off x="2734637" y="2241715"/>
              <a:ext cx="772141" cy="442158"/>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4" name="Group 123"/>
            <p:cNvGrpSpPr/>
            <p:nvPr/>
          </p:nvGrpSpPr>
          <p:grpSpPr>
            <a:xfrm>
              <a:off x="2339752" y="1572074"/>
              <a:ext cx="1208189" cy="758476"/>
              <a:chOff x="4420360" y="1750559"/>
              <a:chExt cx="2239872" cy="1406142"/>
            </a:xfrm>
          </p:grpSpPr>
          <p:cxnSp>
            <p:nvCxnSpPr>
              <p:cNvPr id="125" name="Straight Connector 124"/>
              <p:cNvCxnSpPr/>
              <p:nvPr/>
            </p:nvCxnSpPr>
            <p:spPr>
              <a:xfrm>
                <a:off x="5580112" y="218125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5580112" y="2539039"/>
                <a:ext cx="1080120" cy="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420360" y="1750559"/>
                <a:ext cx="575798" cy="369331"/>
              </a:xfrm>
              <a:prstGeom prst="rect">
                <a:avLst/>
              </a:prstGeom>
              <a:noFill/>
            </p:spPr>
            <p:txBody>
              <a:bodyPr wrap="none" rtlCol="0">
                <a:spAutoFit/>
              </a:bodyPr>
              <a:lstStyle/>
              <a:p>
                <a:r>
                  <a:rPr lang="en-CA" dirty="0" smtClean="0"/>
                  <a:t>UPB</a:t>
                </a:r>
                <a:endParaRPr lang="en-CA" dirty="0"/>
              </a:p>
            </p:txBody>
          </p:sp>
          <p:sp>
            <p:nvSpPr>
              <p:cNvPr id="130" name="TextBox 129"/>
              <p:cNvSpPr txBox="1"/>
              <p:nvPr/>
            </p:nvSpPr>
            <p:spPr>
              <a:xfrm>
                <a:off x="4420360" y="2151047"/>
                <a:ext cx="582211" cy="369331"/>
              </a:xfrm>
              <a:prstGeom prst="rect">
                <a:avLst/>
              </a:prstGeom>
              <a:noFill/>
            </p:spPr>
            <p:txBody>
              <a:bodyPr wrap="none" rtlCol="0">
                <a:spAutoFit/>
              </a:bodyPr>
              <a:lstStyle/>
              <a:p>
                <a:r>
                  <a:rPr lang="en-CA" dirty="0" smtClean="0"/>
                  <a:t>URB</a:t>
                </a:r>
                <a:endParaRPr lang="en-CA" dirty="0"/>
              </a:p>
            </p:txBody>
          </p:sp>
          <p:sp>
            <p:nvSpPr>
              <p:cNvPr id="131" name="TextBox 130"/>
              <p:cNvSpPr txBox="1"/>
              <p:nvPr/>
            </p:nvSpPr>
            <p:spPr>
              <a:xfrm>
                <a:off x="4447987" y="2787370"/>
                <a:ext cx="639854" cy="369331"/>
              </a:xfrm>
              <a:prstGeom prst="rect">
                <a:avLst/>
              </a:prstGeom>
              <a:noFill/>
            </p:spPr>
            <p:txBody>
              <a:bodyPr wrap="none" rtlCol="0">
                <a:spAutoFit/>
              </a:bodyPr>
              <a:lstStyle/>
              <a:p>
                <a:r>
                  <a:rPr lang="en-CA" dirty="0" smtClean="0"/>
                  <a:t>SAFE</a:t>
                </a:r>
                <a:endParaRPr lang="en-CA" dirty="0"/>
              </a:p>
            </p:txBody>
          </p:sp>
        </p:grpSp>
      </p:grpSp>
    </p:spTree>
    <p:extLst>
      <p:ext uri="{BB962C8B-B14F-4D97-AF65-F5344CB8AC3E}">
        <p14:creationId xmlns:p14="http://schemas.microsoft.com/office/powerpoint/2010/main" val="1723234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55576" y="72008"/>
            <a:ext cx="7772400"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dirty="0" smtClean="0"/>
              <a:t>MANY FUTURE HACKATHONS</a:t>
            </a:r>
          </a:p>
          <a:p>
            <a:r>
              <a:rPr lang="en-CA" sz="4000" dirty="0" smtClean="0"/>
              <a:t>TRULY HACKING FOR HUMANITY!</a:t>
            </a:r>
          </a:p>
        </p:txBody>
      </p:sp>
      <p:sp>
        <p:nvSpPr>
          <p:cNvPr id="5" name="TextBox 4"/>
          <p:cNvSpPr txBox="1"/>
          <p:nvPr/>
        </p:nvSpPr>
        <p:spPr>
          <a:xfrm>
            <a:off x="755576" y="1484784"/>
            <a:ext cx="7700392" cy="3046988"/>
          </a:xfrm>
          <a:prstGeom prst="rect">
            <a:avLst/>
          </a:prstGeom>
          <a:noFill/>
        </p:spPr>
        <p:txBody>
          <a:bodyPr wrap="square" rtlCol="0">
            <a:spAutoFit/>
          </a:bodyPr>
          <a:lstStyle/>
          <a:p>
            <a:pPr marL="457200" indent="-457200">
              <a:buFont typeface="+mj-lt"/>
              <a:buAutoNum type="arabicPeriod"/>
            </a:pPr>
            <a:r>
              <a:rPr lang="en-CA" sz="2400" dirty="0" smtClean="0"/>
              <a:t>SELECT THE CITY IN CRISIS</a:t>
            </a:r>
          </a:p>
          <a:p>
            <a:pPr marL="457200" indent="-457200">
              <a:buFont typeface="+mj-lt"/>
              <a:buAutoNum type="arabicPeriod"/>
            </a:pPr>
            <a:r>
              <a:rPr lang="en-CA" sz="2400" dirty="0"/>
              <a:t>SELECT THE CRISIS </a:t>
            </a:r>
            <a:r>
              <a:rPr lang="en-CA" sz="2400" dirty="0" smtClean="0"/>
              <a:t>INDICATOR(S) or SUBINDICATOR(S)</a:t>
            </a:r>
          </a:p>
          <a:p>
            <a:pPr marL="457200" indent="-457200">
              <a:buFont typeface="+mj-lt"/>
              <a:buAutoNum type="arabicPeriod"/>
            </a:pPr>
            <a:r>
              <a:rPr lang="en-CA" sz="2400" dirty="0" smtClean="0"/>
              <a:t>EACH CITY HAS ITS OWN UNIQUE PERMUTATION OF PROBLEMS DETERMINED BY URBAN &amp; REGIONAL BOUNDARIES AND REALTIME TRENDS</a:t>
            </a:r>
          </a:p>
          <a:p>
            <a:pPr marL="457200" indent="-457200">
              <a:buFont typeface="+mj-lt"/>
              <a:buAutoNum type="arabicPeriod"/>
            </a:pPr>
            <a:r>
              <a:rPr lang="en-CA" sz="2400" dirty="0" smtClean="0"/>
              <a:t>HACKING ALL CITIES SIMULTANEOUSLY, WE CAN AGGREGATE IMPACTS FOR ALL CITY TO “BEND THE CURVE” FOR HUMANITY</a:t>
            </a:r>
            <a:endParaRPr lang="en-CA" sz="2400" dirty="0"/>
          </a:p>
        </p:txBody>
      </p:sp>
      <p:sp>
        <p:nvSpPr>
          <p:cNvPr id="6"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32</a:t>
            </a:r>
            <a:endParaRPr lang="en-CA" sz="1600" dirty="0"/>
          </a:p>
        </p:txBody>
      </p:sp>
      <p:sp>
        <p:nvSpPr>
          <p:cNvPr id="8" name="TextBox 7"/>
          <p:cNvSpPr txBox="1"/>
          <p:nvPr/>
        </p:nvSpPr>
        <p:spPr>
          <a:xfrm>
            <a:off x="467544" y="4725144"/>
            <a:ext cx="8064896" cy="1446550"/>
          </a:xfrm>
          <a:prstGeom prst="rect">
            <a:avLst/>
          </a:prstGeom>
          <a:noFill/>
        </p:spPr>
        <p:txBody>
          <a:bodyPr wrap="square" rtlCol="0">
            <a:spAutoFit/>
          </a:bodyPr>
          <a:lstStyle/>
          <a:p>
            <a:pPr algn="ctr"/>
            <a:r>
              <a:rPr lang="en-CA" sz="3600" dirty="0" smtClean="0"/>
              <a:t>GLOBAL IMPACT = </a:t>
            </a:r>
            <a:r>
              <a:rPr lang="en-CA" sz="8800" dirty="0" smtClean="0"/>
              <a:t>∑</a:t>
            </a:r>
            <a:r>
              <a:rPr lang="en-CA" sz="3600" dirty="0" smtClean="0"/>
              <a:t> REGIONAL IMPACTS </a:t>
            </a:r>
            <a:endParaRPr lang="en-CA" sz="3600" dirty="0"/>
          </a:p>
        </p:txBody>
      </p:sp>
    </p:spTree>
    <p:extLst>
      <p:ext uri="{BB962C8B-B14F-4D97-AF65-F5344CB8AC3E}">
        <p14:creationId xmlns:p14="http://schemas.microsoft.com/office/powerpoint/2010/main" val="203928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0"/>
            <a:ext cx="7772400" cy="6926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t>Urban Footprint Scenario Planning S/W</a:t>
            </a:r>
            <a:endParaRPr lang="en-CA"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453"/>
            <a:ext cx="9144000" cy="5109093"/>
          </a:xfrm>
          <a:prstGeom prst="rect">
            <a:avLst/>
          </a:prstGeom>
        </p:spPr>
      </p:pic>
      <p:sp>
        <p:nvSpPr>
          <p:cNvPr id="4"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33</a:t>
            </a:r>
            <a:endParaRPr lang="en-CA" sz="1600" dirty="0"/>
          </a:p>
        </p:txBody>
      </p:sp>
    </p:spTree>
    <p:extLst>
      <p:ext uri="{BB962C8B-B14F-4D97-AF65-F5344CB8AC3E}">
        <p14:creationId xmlns:p14="http://schemas.microsoft.com/office/powerpoint/2010/main" val="1576268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59" y="404664"/>
            <a:ext cx="3926929" cy="3960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8" name="Rectangle 7"/>
          <p:cNvSpPr/>
          <p:nvPr/>
        </p:nvSpPr>
        <p:spPr>
          <a:xfrm>
            <a:off x="4533503" y="404664"/>
            <a:ext cx="3926929" cy="3960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759718"/>
            <a:ext cx="3245346" cy="3245346"/>
          </a:xfrm>
          <a:prstGeom prst="rect">
            <a:avLst/>
          </a:prstGeom>
        </p:spPr>
      </p:pic>
      <p:sp>
        <p:nvSpPr>
          <p:cNvPr id="2" name="Title 1"/>
          <p:cNvSpPr>
            <a:spLocks noGrp="1"/>
          </p:cNvSpPr>
          <p:nvPr>
            <p:ph type="ctrTitle"/>
          </p:nvPr>
        </p:nvSpPr>
        <p:spPr>
          <a:xfrm>
            <a:off x="5364088" y="1772816"/>
            <a:ext cx="3096344" cy="1437311"/>
          </a:xfrm>
        </p:spPr>
        <p:txBody>
          <a:bodyPr>
            <a:noAutofit/>
          </a:bodyPr>
          <a:lstStyle/>
          <a:p>
            <a:pPr algn="r"/>
            <a:r>
              <a:rPr lang="en-CA" sz="2800" b="1" dirty="0" smtClean="0">
                <a:latin typeface="Antonio" panose="02000503000000000000" pitchFamily="2" charset="0"/>
              </a:rPr>
              <a:t>Citizen-Driven, </a:t>
            </a:r>
            <a:br>
              <a:rPr lang="en-CA" sz="2800" b="1" dirty="0" smtClean="0">
                <a:latin typeface="Antonio" panose="02000503000000000000" pitchFamily="2" charset="0"/>
              </a:rPr>
            </a:br>
            <a:r>
              <a:rPr lang="en-CA" sz="2800" b="1" dirty="0" smtClean="0">
                <a:latin typeface="Antonio" panose="02000503000000000000" pitchFamily="2" charset="0"/>
              </a:rPr>
              <a:t>Rapid Whole </a:t>
            </a:r>
            <a:br>
              <a:rPr lang="en-CA" sz="2800" b="1" dirty="0" smtClean="0">
                <a:latin typeface="Antonio" panose="02000503000000000000" pitchFamily="2" charset="0"/>
              </a:rPr>
            </a:br>
            <a:r>
              <a:rPr lang="en-CA" sz="2800" b="1" dirty="0" smtClean="0">
                <a:latin typeface="Antonio" panose="02000503000000000000" pitchFamily="2" charset="0"/>
              </a:rPr>
              <a:t>System Change</a:t>
            </a:r>
            <a:br>
              <a:rPr lang="en-CA" sz="2800" b="1" dirty="0" smtClean="0">
                <a:latin typeface="Antonio" panose="02000503000000000000" pitchFamily="2" charset="0"/>
              </a:rPr>
            </a:br>
            <a:endParaRPr lang="en-CA" sz="1200" b="1" dirty="0">
              <a:latin typeface="Antonio" panose="02000503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6242303"/>
            <a:ext cx="1329977" cy="427057"/>
          </a:xfrm>
          <a:prstGeom prst="rect">
            <a:avLst/>
          </a:prstGeom>
        </p:spPr>
      </p:pic>
      <p:sp>
        <p:nvSpPr>
          <p:cNvPr id="4" name="TextBox 3"/>
          <p:cNvSpPr txBox="1"/>
          <p:nvPr/>
        </p:nvSpPr>
        <p:spPr>
          <a:xfrm>
            <a:off x="611560" y="44624"/>
            <a:ext cx="4491405" cy="1077218"/>
          </a:xfrm>
          <a:prstGeom prst="rect">
            <a:avLst/>
          </a:prstGeom>
          <a:noFill/>
        </p:spPr>
        <p:txBody>
          <a:bodyPr wrap="square" rtlCol="0">
            <a:spAutoFit/>
          </a:bodyPr>
          <a:lstStyle/>
          <a:p>
            <a:pPr algn="r"/>
            <a:endParaRPr lang="en-CA" sz="2000" dirty="0">
              <a:solidFill>
                <a:schemeClr val="bg1"/>
              </a:solidFill>
            </a:endParaRPr>
          </a:p>
          <a:p>
            <a:r>
              <a:rPr lang="en-CA" sz="2400" b="1" dirty="0" smtClean="0">
                <a:solidFill>
                  <a:schemeClr val="bg1"/>
                </a:solidFill>
                <a:effectLst>
                  <a:outerShdw blurRad="38100" dist="38100" dir="2700000" algn="tl">
                    <a:srgbClr val="000000">
                      <a:alpha val="43137"/>
                    </a:srgbClr>
                  </a:outerShdw>
                </a:effectLst>
              </a:rPr>
              <a:t>Deep Humanity </a:t>
            </a:r>
            <a:endParaRPr lang="en-CA" sz="2400" b="1" dirty="0">
              <a:solidFill>
                <a:schemeClr val="bg1"/>
              </a:solidFill>
              <a:effectLst>
                <a:outerShdw blurRad="38100" dist="38100" dir="2700000" algn="tl">
                  <a:srgbClr val="000000">
                    <a:alpha val="43137"/>
                  </a:srgbClr>
                </a:outerShdw>
              </a:effectLst>
            </a:endParaRPr>
          </a:p>
          <a:p>
            <a:r>
              <a:rPr lang="en-CA" sz="2000" dirty="0" smtClean="0">
                <a:solidFill>
                  <a:schemeClr val="bg1"/>
                </a:solidFill>
              </a:rPr>
              <a:t>Human Interior Transformation</a:t>
            </a:r>
            <a:endParaRPr lang="en-CA" sz="2000" dirty="0">
              <a:solidFill>
                <a:schemeClr val="bg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1196752"/>
            <a:ext cx="2381250" cy="2381250"/>
          </a:xfrm>
          <a:prstGeom prst="rect">
            <a:avLst/>
          </a:prstGeom>
        </p:spPr>
      </p:pic>
      <p:sp>
        <p:nvSpPr>
          <p:cNvPr id="6" name="Rectangle 5"/>
          <p:cNvSpPr/>
          <p:nvPr/>
        </p:nvSpPr>
        <p:spPr>
          <a:xfrm>
            <a:off x="4716016" y="3595663"/>
            <a:ext cx="3744416" cy="769441"/>
          </a:xfrm>
          <a:prstGeom prst="rect">
            <a:avLst/>
          </a:prstGeom>
        </p:spPr>
        <p:txBody>
          <a:bodyPr wrap="square">
            <a:spAutoFit/>
          </a:bodyPr>
          <a:lstStyle/>
          <a:p>
            <a:pPr algn="r"/>
            <a:r>
              <a:rPr lang="en-CA" sz="2400" b="1" dirty="0" smtClean="0">
                <a:effectLst>
                  <a:outerShdw blurRad="38100" dist="38100" dir="2700000" algn="tl">
                    <a:srgbClr val="000000">
                      <a:alpha val="43137"/>
                    </a:srgbClr>
                  </a:outerShdw>
                </a:effectLst>
              </a:rPr>
              <a:t>Cosmo-Localization</a:t>
            </a:r>
            <a:r>
              <a:rPr lang="en-CA" sz="2400" b="1" dirty="0" smtClean="0"/>
              <a:t> </a:t>
            </a:r>
          </a:p>
          <a:p>
            <a:pPr algn="r"/>
            <a:r>
              <a:rPr lang="en-CA" sz="2000" dirty="0" smtClean="0"/>
              <a:t>Social Exterior Transformation</a:t>
            </a:r>
            <a:endParaRPr lang="en-CA" sz="2000" dirty="0"/>
          </a:p>
        </p:txBody>
      </p:sp>
      <p:sp>
        <p:nvSpPr>
          <p:cNvPr id="10" name="Title 1"/>
          <p:cNvSpPr txBox="1">
            <a:spLocks/>
          </p:cNvSpPr>
          <p:nvPr/>
        </p:nvSpPr>
        <p:spPr>
          <a:xfrm>
            <a:off x="638994" y="1700808"/>
            <a:ext cx="2924894"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dirty="0" smtClean="0">
                <a:solidFill>
                  <a:schemeClr val="bg1"/>
                </a:solidFill>
                <a:latin typeface="Antonio" panose="02000503000000000000" pitchFamily="2" charset="0"/>
              </a:rPr>
              <a:t>A Complementary Strategy </a:t>
            </a:r>
          </a:p>
          <a:p>
            <a:pPr algn="l"/>
            <a:r>
              <a:rPr lang="en-CA" sz="2800" dirty="0" smtClean="0">
                <a:solidFill>
                  <a:schemeClr val="bg1"/>
                </a:solidFill>
                <a:latin typeface="Antonio" panose="02000503000000000000" pitchFamily="2" charset="0"/>
              </a:rPr>
              <a:t>for</a:t>
            </a:r>
            <a:endParaRPr lang="en-CA" sz="1200" dirty="0">
              <a:solidFill>
                <a:schemeClr val="bg1"/>
              </a:solidFill>
              <a:latin typeface="Antonio" panose="02000503000000000000" pitchFamily="2" charset="0"/>
            </a:endParaRPr>
          </a:p>
        </p:txBody>
      </p:sp>
      <p:sp>
        <p:nvSpPr>
          <p:cNvPr id="9" name="TextBox 8"/>
          <p:cNvSpPr txBox="1"/>
          <p:nvPr/>
        </p:nvSpPr>
        <p:spPr>
          <a:xfrm>
            <a:off x="641625" y="4509120"/>
            <a:ext cx="7848873" cy="1754326"/>
          </a:xfrm>
          <a:prstGeom prst="rect">
            <a:avLst/>
          </a:prstGeom>
          <a:noFill/>
        </p:spPr>
        <p:txBody>
          <a:bodyPr wrap="square" rtlCol="0">
            <a:spAutoFit/>
          </a:bodyPr>
          <a:lstStyle/>
          <a:p>
            <a:pPr algn="ctr"/>
            <a:r>
              <a:rPr lang="en-CA" sz="3600" b="1" i="1" dirty="0" smtClean="0">
                <a:latin typeface="EucrosiaUPC" panose="02020603050405020304" pitchFamily="18" charset="-34"/>
                <a:cs typeface="EucrosiaUPC" panose="02020603050405020304" pitchFamily="18" charset="-34"/>
              </a:rPr>
              <a:t>The heart feels,</a:t>
            </a:r>
          </a:p>
          <a:p>
            <a:pPr algn="ctr"/>
            <a:r>
              <a:rPr lang="en-CA" sz="3600" b="1" i="1" dirty="0" smtClean="0">
                <a:latin typeface="EucrosiaUPC" panose="02020603050405020304" pitchFamily="18" charset="-34"/>
                <a:cs typeface="EucrosiaUPC" panose="02020603050405020304" pitchFamily="18" charset="-34"/>
              </a:rPr>
              <a:t> the mind thinks,</a:t>
            </a:r>
          </a:p>
          <a:p>
            <a:pPr algn="ctr"/>
            <a:r>
              <a:rPr lang="en-CA" sz="3600" b="1" i="1" dirty="0" smtClean="0">
                <a:latin typeface="EucrosiaUPC" panose="02020603050405020304" pitchFamily="18" charset="-34"/>
                <a:cs typeface="EucrosiaUPC" panose="02020603050405020304" pitchFamily="18" charset="-34"/>
              </a:rPr>
              <a:t> and the body acts. </a:t>
            </a:r>
            <a:endParaRPr lang="en-CA" sz="3600" b="1" i="1" dirty="0">
              <a:latin typeface="EucrosiaUPC" panose="02020603050405020304" pitchFamily="18" charset="-34"/>
              <a:cs typeface="EucrosiaUPC" panose="02020603050405020304" pitchFamily="18" charset="-34"/>
            </a:endParaRPr>
          </a:p>
        </p:txBody>
      </p:sp>
      <p:sp>
        <p:nvSpPr>
          <p:cNvPr id="13"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3</a:t>
            </a:r>
          </a:p>
        </p:txBody>
      </p:sp>
    </p:spTree>
    <p:extLst>
      <p:ext uri="{BB962C8B-B14F-4D97-AF65-F5344CB8AC3E}">
        <p14:creationId xmlns:p14="http://schemas.microsoft.com/office/powerpoint/2010/main" val="2155250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5496" y="44624"/>
            <a:ext cx="9036496" cy="86409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Scaling Solutions across the City using Urban Footprint</a:t>
            </a:r>
          </a:p>
          <a:p>
            <a:r>
              <a:rPr lang="en-CA" dirty="0" smtClean="0"/>
              <a:t>And across the planet</a:t>
            </a:r>
            <a:endParaRPr lang="en-CA"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34</a:t>
            </a:r>
            <a:endParaRPr lang="en-CA" sz="1600" dirty="0"/>
          </a:p>
        </p:txBody>
      </p:sp>
      <p:sp>
        <p:nvSpPr>
          <p:cNvPr id="10" name="TextBox 9"/>
          <p:cNvSpPr txBox="1"/>
          <p:nvPr/>
        </p:nvSpPr>
        <p:spPr>
          <a:xfrm>
            <a:off x="430069" y="1484784"/>
            <a:ext cx="8064896" cy="2215991"/>
          </a:xfrm>
          <a:prstGeom prst="rect">
            <a:avLst/>
          </a:prstGeom>
          <a:noFill/>
        </p:spPr>
        <p:txBody>
          <a:bodyPr wrap="square" rtlCol="0">
            <a:spAutoFit/>
          </a:bodyPr>
          <a:lstStyle/>
          <a:p>
            <a:pPr algn="ctr"/>
            <a:r>
              <a:rPr lang="en-CA" sz="6000" dirty="0" smtClean="0"/>
              <a:t>TGI= </a:t>
            </a:r>
            <a:r>
              <a:rPr lang="en-CA" sz="13800" dirty="0" smtClean="0"/>
              <a:t>∑</a:t>
            </a:r>
            <a:r>
              <a:rPr lang="en-CA" sz="6000" dirty="0" smtClean="0"/>
              <a:t> </a:t>
            </a:r>
            <a:r>
              <a:rPr lang="en-CA" sz="6000" dirty="0" err="1" smtClean="0"/>
              <a:t>I</a:t>
            </a:r>
            <a:r>
              <a:rPr lang="en-CA" sz="6000" b="1" baseline="-25000" dirty="0" err="1" smtClean="0">
                <a:solidFill>
                  <a:srgbClr val="FF0000"/>
                </a:solidFill>
              </a:rPr>
              <a:t>C</a:t>
            </a:r>
            <a:r>
              <a:rPr lang="en-CA" sz="6000" baseline="-25000" dirty="0" err="1" smtClean="0"/>
              <a:t>i</a:t>
            </a:r>
            <a:r>
              <a:rPr lang="en-CA" sz="6000" baseline="-25000" dirty="0" err="1" smtClean="0">
                <a:solidFill>
                  <a:srgbClr val="00B050"/>
                </a:solidFill>
              </a:rPr>
              <a:t>S</a:t>
            </a:r>
            <a:r>
              <a:rPr lang="en-CA" sz="6000" baseline="-25000" dirty="0" err="1" smtClean="0"/>
              <a:t>j</a:t>
            </a:r>
            <a:r>
              <a:rPr lang="en-CA" sz="6000" baseline="-25000" dirty="0" err="1" smtClean="0">
                <a:solidFill>
                  <a:srgbClr val="00B0F0"/>
                </a:solidFill>
              </a:rPr>
              <a:t>I</a:t>
            </a:r>
            <a:r>
              <a:rPr lang="en-CA" sz="6000" baseline="-25000" dirty="0" err="1" smtClean="0"/>
              <a:t>k</a:t>
            </a:r>
            <a:endParaRPr lang="en-CA" sz="6000" baseline="-25000" dirty="0"/>
          </a:p>
        </p:txBody>
      </p:sp>
      <p:sp>
        <p:nvSpPr>
          <p:cNvPr id="4" name="TextBox 3"/>
          <p:cNvSpPr txBox="1"/>
          <p:nvPr/>
        </p:nvSpPr>
        <p:spPr>
          <a:xfrm>
            <a:off x="2640271" y="4581128"/>
            <a:ext cx="3826945" cy="1569660"/>
          </a:xfrm>
          <a:prstGeom prst="rect">
            <a:avLst/>
          </a:prstGeom>
          <a:noFill/>
        </p:spPr>
        <p:txBody>
          <a:bodyPr wrap="none" rtlCol="0">
            <a:spAutoFit/>
          </a:bodyPr>
          <a:lstStyle/>
          <a:p>
            <a:r>
              <a:rPr lang="en-CA" sz="2400" dirty="0" smtClean="0"/>
              <a:t>TGI = TOTAL GLOBAL IMPACT </a:t>
            </a:r>
          </a:p>
          <a:p>
            <a:r>
              <a:rPr lang="en-CA" sz="2400" dirty="0" err="1" smtClean="0">
                <a:solidFill>
                  <a:srgbClr val="FF0000"/>
                </a:solidFill>
              </a:rPr>
              <a:t>i</a:t>
            </a:r>
            <a:r>
              <a:rPr lang="en-CA" sz="2400" dirty="0" smtClean="0">
                <a:solidFill>
                  <a:srgbClr val="FF0000"/>
                </a:solidFill>
              </a:rPr>
              <a:t> CITY</a:t>
            </a:r>
          </a:p>
          <a:p>
            <a:r>
              <a:rPr lang="en-CA" sz="2400" dirty="0" smtClean="0">
                <a:solidFill>
                  <a:srgbClr val="00B050"/>
                </a:solidFill>
              </a:rPr>
              <a:t>J SOLUTIONS</a:t>
            </a:r>
          </a:p>
          <a:p>
            <a:r>
              <a:rPr lang="en-CA" sz="2400" dirty="0" smtClean="0">
                <a:solidFill>
                  <a:srgbClr val="00B0F0"/>
                </a:solidFill>
              </a:rPr>
              <a:t>k INDICATORS</a:t>
            </a:r>
            <a:endParaRPr lang="en-CA" sz="2400" dirty="0">
              <a:solidFill>
                <a:srgbClr val="00B0F0"/>
              </a:solidFill>
            </a:endParaRPr>
          </a:p>
        </p:txBody>
      </p:sp>
      <p:sp>
        <p:nvSpPr>
          <p:cNvPr id="12" name="TextBox 11"/>
          <p:cNvSpPr txBox="1"/>
          <p:nvPr/>
        </p:nvSpPr>
        <p:spPr>
          <a:xfrm>
            <a:off x="4099933" y="1556792"/>
            <a:ext cx="907621" cy="461665"/>
          </a:xfrm>
          <a:prstGeom prst="rect">
            <a:avLst/>
          </a:prstGeom>
          <a:noFill/>
        </p:spPr>
        <p:txBody>
          <a:bodyPr wrap="none" rtlCol="0">
            <a:spAutoFit/>
          </a:bodyPr>
          <a:lstStyle/>
          <a:p>
            <a:pPr algn="ctr"/>
            <a:r>
              <a:rPr lang="en-CA" sz="2400" dirty="0" err="1"/>
              <a:t>m</a:t>
            </a:r>
            <a:r>
              <a:rPr lang="en-CA" sz="2400" dirty="0" err="1" smtClean="0"/>
              <a:t>,n,o</a:t>
            </a:r>
            <a:endParaRPr lang="en-CA" sz="2400" dirty="0">
              <a:solidFill>
                <a:srgbClr val="00B0F0"/>
              </a:solidFill>
            </a:endParaRPr>
          </a:p>
        </p:txBody>
      </p:sp>
      <p:sp>
        <p:nvSpPr>
          <p:cNvPr id="13" name="TextBox 12"/>
          <p:cNvSpPr txBox="1"/>
          <p:nvPr/>
        </p:nvSpPr>
        <p:spPr>
          <a:xfrm>
            <a:off x="3670290" y="3469942"/>
            <a:ext cx="1540806" cy="461665"/>
          </a:xfrm>
          <a:prstGeom prst="rect">
            <a:avLst/>
          </a:prstGeom>
          <a:noFill/>
        </p:spPr>
        <p:txBody>
          <a:bodyPr wrap="none" rtlCol="0">
            <a:spAutoFit/>
          </a:bodyPr>
          <a:lstStyle/>
          <a:p>
            <a:pPr algn="ctr"/>
            <a:r>
              <a:rPr lang="en-CA" sz="2400" dirty="0" err="1" smtClean="0"/>
              <a:t>i,j,k</a:t>
            </a:r>
            <a:r>
              <a:rPr lang="en-CA" sz="2400" dirty="0" smtClean="0"/>
              <a:t> = 1,1,1</a:t>
            </a:r>
            <a:endParaRPr lang="en-CA" sz="2400" dirty="0">
              <a:solidFill>
                <a:srgbClr val="00B0F0"/>
              </a:solidFill>
            </a:endParaRPr>
          </a:p>
        </p:txBody>
      </p:sp>
    </p:spTree>
    <p:extLst>
      <p:ext uri="{BB962C8B-B14F-4D97-AF65-F5344CB8AC3E}">
        <p14:creationId xmlns:p14="http://schemas.microsoft.com/office/powerpoint/2010/main" val="1374531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4997901" y="1890954"/>
            <a:ext cx="4038595" cy="139574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 name="Title 1"/>
          <p:cNvSpPr>
            <a:spLocks noGrp="1"/>
          </p:cNvSpPr>
          <p:nvPr>
            <p:ph type="title"/>
          </p:nvPr>
        </p:nvSpPr>
        <p:spPr>
          <a:xfrm>
            <a:off x="467544" y="-27384"/>
            <a:ext cx="8229600" cy="792088"/>
          </a:xfrm>
        </p:spPr>
        <p:txBody>
          <a:bodyPr>
            <a:noAutofit/>
          </a:bodyPr>
          <a:lstStyle/>
          <a:p>
            <a:r>
              <a:rPr lang="en-CA" sz="2800" dirty="0" smtClean="0"/>
              <a:t>Gamifying Transition: </a:t>
            </a:r>
            <a:br>
              <a:rPr lang="en-CA" sz="2800" dirty="0" smtClean="0"/>
            </a:br>
            <a:r>
              <a:rPr lang="en-CA" sz="2800" dirty="0" smtClean="0"/>
              <a:t>A MOOCC Platform </a:t>
            </a:r>
            <a:r>
              <a:rPr lang="en-CA" sz="2800" dirty="0" err="1" smtClean="0"/>
              <a:t>Cooperativism</a:t>
            </a:r>
            <a:r>
              <a:rPr lang="en-CA" sz="2800" dirty="0" smtClean="0"/>
              <a:t> to Bend the Curve</a:t>
            </a:r>
            <a:endParaRPr lang="en-CA" sz="2800" dirty="0"/>
          </a:p>
        </p:txBody>
      </p:sp>
      <p:sp>
        <p:nvSpPr>
          <p:cNvPr id="4" name="Rectangle 3"/>
          <p:cNvSpPr/>
          <p:nvPr/>
        </p:nvSpPr>
        <p:spPr>
          <a:xfrm>
            <a:off x="285403" y="2323015"/>
            <a:ext cx="1584176" cy="8098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U</a:t>
            </a:r>
            <a:r>
              <a:rPr lang="en-CA" dirty="0" smtClean="0">
                <a:solidFill>
                  <a:schemeClr val="bg1"/>
                </a:solidFill>
              </a:rPr>
              <a:t>RBAN</a:t>
            </a:r>
          </a:p>
          <a:p>
            <a:pPr algn="ctr"/>
            <a:r>
              <a:rPr lang="en-CA" b="1" dirty="0" smtClean="0">
                <a:solidFill>
                  <a:schemeClr val="bg1"/>
                </a:solidFill>
              </a:rPr>
              <a:t>P</a:t>
            </a:r>
            <a:r>
              <a:rPr lang="en-CA" dirty="0" smtClean="0">
                <a:solidFill>
                  <a:schemeClr val="bg1"/>
                </a:solidFill>
              </a:rPr>
              <a:t>LANETARY </a:t>
            </a:r>
            <a:r>
              <a:rPr lang="en-CA" b="1" dirty="0" smtClean="0">
                <a:solidFill>
                  <a:schemeClr val="bg1"/>
                </a:solidFill>
              </a:rPr>
              <a:t>B</a:t>
            </a:r>
            <a:r>
              <a:rPr lang="en-CA" dirty="0" smtClean="0">
                <a:solidFill>
                  <a:schemeClr val="bg1"/>
                </a:solidFill>
              </a:rPr>
              <a:t>OUNDARIES</a:t>
            </a:r>
            <a:endParaRPr lang="en-CA" dirty="0">
              <a:solidFill>
                <a:schemeClr val="bg1"/>
              </a:solidFill>
            </a:endParaRPr>
          </a:p>
        </p:txBody>
      </p:sp>
      <p:sp>
        <p:nvSpPr>
          <p:cNvPr id="5" name="Rectangle 4"/>
          <p:cNvSpPr/>
          <p:nvPr/>
        </p:nvSpPr>
        <p:spPr>
          <a:xfrm>
            <a:off x="2690267" y="2315028"/>
            <a:ext cx="1584176" cy="8098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U</a:t>
            </a:r>
            <a:r>
              <a:rPr lang="en-CA" dirty="0" smtClean="0">
                <a:solidFill>
                  <a:schemeClr val="bg1"/>
                </a:solidFill>
              </a:rPr>
              <a:t>RBAN</a:t>
            </a:r>
          </a:p>
          <a:p>
            <a:pPr algn="ctr"/>
            <a:r>
              <a:rPr lang="en-CA" b="1" dirty="0" smtClean="0">
                <a:solidFill>
                  <a:schemeClr val="bg1"/>
                </a:solidFill>
              </a:rPr>
              <a:t>R</a:t>
            </a:r>
            <a:r>
              <a:rPr lang="en-CA" dirty="0" smtClean="0">
                <a:solidFill>
                  <a:schemeClr val="bg1"/>
                </a:solidFill>
              </a:rPr>
              <a:t>EGIONAL </a:t>
            </a:r>
            <a:r>
              <a:rPr lang="en-CA" b="1" dirty="0" smtClean="0">
                <a:solidFill>
                  <a:schemeClr val="bg1"/>
                </a:solidFill>
              </a:rPr>
              <a:t>B</a:t>
            </a:r>
            <a:r>
              <a:rPr lang="en-CA" dirty="0" smtClean="0">
                <a:solidFill>
                  <a:schemeClr val="bg1"/>
                </a:solidFill>
              </a:rPr>
              <a:t>OUNDARIES</a:t>
            </a:r>
            <a:endParaRPr lang="en-CA" dirty="0">
              <a:solidFill>
                <a:schemeClr val="bg1"/>
              </a:solidFill>
            </a:endParaRPr>
          </a:p>
        </p:txBody>
      </p:sp>
      <p:sp>
        <p:nvSpPr>
          <p:cNvPr id="6" name="Rectangle 5"/>
          <p:cNvSpPr/>
          <p:nvPr/>
        </p:nvSpPr>
        <p:spPr>
          <a:xfrm>
            <a:off x="285403" y="3511147"/>
            <a:ext cx="3989040" cy="4680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REALTIME TRENDS</a:t>
            </a:r>
            <a:endParaRPr lang="en-CA" dirty="0">
              <a:solidFill>
                <a:schemeClr val="bg1"/>
              </a:solidFill>
            </a:endParaRPr>
          </a:p>
        </p:txBody>
      </p:sp>
      <p:sp>
        <p:nvSpPr>
          <p:cNvPr id="11" name="Rectangle 10"/>
          <p:cNvSpPr/>
          <p:nvPr/>
        </p:nvSpPr>
        <p:spPr>
          <a:xfrm>
            <a:off x="1257511" y="1602935"/>
            <a:ext cx="2044824" cy="3680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OPEN DATABASES</a:t>
            </a:r>
            <a:endParaRPr lang="en-CA" dirty="0">
              <a:solidFill>
                <a:schemeClr val="bg1"/>
              </a:solidFill>
            </a:endParaRPr>
          </a:p>
        </p:txBody>
      </p:sp>
      <p:sp>
        <p:nvSpPr>
          <p:cNvPr id="14" name="Rectangle 13"/>
          <p:cNvSpPr/>
          <p:nvPr/>
        </p:nvSpPr>
        <p:spPr>
          <a:xfrm>
            <a:off x="2759621" y="6275418"/>
            <a:ext cx="3989040" cy="368077"/>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SOCIAL NETWORK GRAPH DATABASE</a:t>
            </a:r>
            <a:endParaRPr lang="en-CA" dirty="0">
              <a:solidFill>
                <a:schemeClr val="bg1"/>
              </a:solidFill>
            </a:endParaRPr>
          </a:p>
        </p:txBody>
      </p:sp>
      <p:sp>
        <p:nvSpPr>
          <p:cNvPr id="15" name="Rectangle 14"/>
          <p:cNvSpPr/>
          <p:nvPr/>
        </p:nvSpPr>
        <p:spPr>
          <a:xfrm>
            <a:off x="179512" y="5738554"/>
            <a:ext cx="1872208" cy="56205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BLOCKCHAIN</a:t>
            </a:r>
          </a:p>
          <a:p>
            <a:pPr algn="ctr"/>
            <a:r>
              <a:rPr lang="en-CA" dirty="0" smtClean="0">
                <a:solidFill>
                  <a:schemeClr val="bg1"/>
                </a:solidFill>
              </a:rPr>
              <a:t>ENGINE</a:t>
            </a:r>
            <a:endParaRPr lang="en-CA" dirty="0">
              <a:solidFill>
                <a:schemeClr val="bg1"/>
              </a:solidFill>
            </a:endParaRPr>
          </a:p>
        </p:txBody>
      </p:sp>
      <p:sp>
        <p:nvSpPr>
          <p:cNvPr id="16" name="Rectangle 15"/>
          <p:cNvSpPr/>
          <p:nvPr/>
        </p:nvSpPr>
        <p:spPr>
          <a:xfrm>
            <a:off x="2759621" y="5567467"/>
            <a:ext cx="3989040" cy="36807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INNOVATION IDEA GRAPH DATABASE</a:t>
            </a:r>
            <a:endParaRPr lang="en-CA" dirty="0">
              <a:solidFill>
                <a:schemeClr val="bg1"/>
              </a:solidFill>
            </a:endParaRPr>
          </a:p>
        </p:txBody>
      </p:sp>
      <p:cxnSp>
        <p:nvCxnSpPr>
          <p:cNvPr id="18" name="Straight Arrow Connector 17"/>
          <p:cNvCxnSpPr>
            <a:stCxn id="11" idx="2"/>
            <a:endCxn id="6" idx="0"/>
          </p:cNvCxnSpPr>
          <p:nvPr/>
        </p:nvCxnSpPr>
        <p:spPr>
          <a:xfrm>
            <a:off x="2279923" y="1971012"/>
            <a:ext cx="0" cy="15401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0"/>
            <a:endCxn id="16" idx="2"/>
          </p:cNvCxnSpPr>
          <p:nvPr/>
        </p:nvCxnSpPr>
        <p:spPr>
          <a:xfrm flipV="1">
            <a:off x="4754141" y="5935544"/>
            <a:ext cx="0" cy="3398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p:cNvCxnSpPr>
          <p:nvPr/>
        </p:nvCxnSpPr>
        <p:spPr>
          <a:xfrm>
            <a:off x="1077491" y="3132894"/>
            <a:ext cx="0" cy="41915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2"/>
          </p:cNvCxnSpPr>
          <p:nvPr/>
        </p:nvCxnSpPr>
        <p:spPr>
          <a:xfrm>
            <a:off x="3482355" y="3124907"/>
            <a:ext cx="0" cy="38624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85403" y="4483255"/>
            <a:ext cx="3998565" cy="504056"/>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URBAN FOOTPRINT SCENARIO PLANNING S/W</a:t>
            </a:r>
            <a:endParaRPr lang="en-CA" dirty="0">
              <a:solidFill>
                <a:schemeClr val="bg1"/>
              </a:solidFill>
            </a:endParaRPr>
          </a:p>
        </p:txBody>
      </p:sp>
      <p:cxnSp>
        <p:nvCxnSpPr>
          <p:cNvPr id="32" name="Straight Arrow Connector 31"/>
          <p:cNvCxnSpPr>
            <a:endCxn id="31" idx="2"/>
          </p:cNvCxnSpPr>
          <p:nvPr/>
        </p:nvCxnSpPr>
        <p:spPr>
          <a:xfrm flipH="1" flipV="1">
            <a:off x="2284686" y="4987311"/>
            <a:ext cx="1982862" cy="5680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1"/>
            <a:endCxn id="15" idx="3"/>
          </p:cNvCxnSpPr>
          <p:nvPr/>
        </p:nvCxnSpPr>
        <p:spPr>
          <a:xfrm flipH="1">
            <a:off x="2051720" y="5751506"/>
            <a:ext cx="707901" cy="26807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1"/>
            <a:endCxn id="15" idx="3"/>
          </p:cNvCxnSpPr>
          <p:nvPr/>
        </p:nvCxnSpPr>
        <p:spPr>
          <a:xfrm flipH="1" flipV="1">
            <a:off x="2051720" y="6019582"/>
            <a:ext cx="707901" cy="43987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602973" y="4483255"/>
            <a:ext cx="1306761" cy="50405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RESOURCES</a:t>
            </a:r>
            <a:endParaRPr lang="en-CA" dirty="0">
              <a:solidFill>
                <a:schemeClr val="tx1"/>
              </a:solidFill>
            </a:endParaRPr>
          </a:p>
        </p:txBody>
      </p:sp>
      <p:cxnSp>
        <p:nvCxnSpPr>
          <p:cNvPr id="58" name="Straight Arrow Connector 57"/>
          <p:cNvCxnSpPr>
            <a:stCxn id="31" idx="0"/>
            <a:endCxn id="6" idx="2"/>
          </p:cNvCxnSpPr>
          <p:nvPr/>
        </p:nvCxnSpPr>
        <p:spPr>
          <a:xfrm flipH="1" flipV="1">
            <a:off x="2279923" y="3979199"/>
            <a:ext cx="4763"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572000" y="4483255"/>
            <a:ext cx="1273088" cy="504056"/>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MuSIASEM</a:t>
            </a:r>
            <a:endParaRPr lang="en-CA" dirty="0">
              <a:solidFill>
                <a:schemeClr val="tx1"/>
              </a:solidFill>
            </a:endParaRPr>
          </a:p>
        </p:txBody>
      </p:sp>
      <p:cxnSp>
        <p:nvCxnSpPr>
          <p:cNvPr id="68" name="Straight Arrow Connector 67"/>
          <p:cNvCxnSpPr>
            <a:stCxn id="67" idx="0"/>
            <a:endCxn id="6" idx="2"/>
          </p:cNvCxnSpPr>
          <p:nvPr/>
        </p:nvCxnSpPr>
        <p:spPr>
          <a:xfrm flipH="1" flipV="1">
            <a:off x="2279923" y="3979199"/>
            <a:ext cx="2928621"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6" idx="0"/>
            <a:endCxn id="67" idx="2"/>
          </p:cNvCxnSpPr>
          <p:nvPr/>
        </p:nvCxnSpPr>
        <p:spPr>
          <a:xfrm flipV="1">
            <a:off x="4754141" y="4987311"/>
            <a:ext cx="454403" cy="5801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6" idx="0"/>
            <a:endCxn id="57" idx="2"/>
          </p:cNvCxnSpPr>
          <p:nvPr/>
        </p:nvCxnSpPr>
        <p:spPr>
          <a:xfrm flipV="1">
            <a:off x="4754141" y="4987311"/>
            <a:ext cx="3502213" cy="5801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7" idx="0"/>
            <a:endCxn id="6" idx="2"/>
          </p:cNvCxnSpPr>
          <p:nvPr/>
        </p:nvCxnSpPr>
        <p:spPr>
          <a:xfrm flipH="1" flipV="1">
            <a:off x="2279923" y="3979199"/>
            <a:ext cx="5976431"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2"/>
            <a:endCxn id="4" idx="0"/>
          </p:cNvCxnSpPr>
          <p:nvPr/>
        </p:nvCxnSpPr>
        <p:spPr>
          <a:xfrm flipH="1">
            <a:off x="1077491" y="1971012"/>
            <a:ext cx="1202432" cy="3520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2"/>
            <a:endCxn id="5" idx="0"/>
          </p:cNvCxnSpPr>
          <p:nvPr/>
        </p:nvCxnSpPr>
        <p:spPr>
          <a:xfrm>
            <a:off x="2279923" y="1971012"/>
            <a:ext cx="1202432" cy="344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80112" y="2181252"/>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80112" y="2539039"/>
            <a:ext cx="1080120" cy="7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580112" y="2578999"/>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rot="19510714">
            <a:off x="5596161" y="2897348"/>
            <a:ext cx="864096" cy="719172"/>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53" name="Straight Connector 52"/>
          <p:cNvCxnSpPr/>
          <p:nvPr/>
        </p:nvCxnSpPr>
        <p:spPr>
          <a:xfrm flipV="1">
            <a:off x="5561012" y="3134967"/>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004313" y="2028559"/>
            <a:ext cx="575799" cy="369332"/>
          </a:xfrm>
          <a:prstGeom prst="rect">
            <a:avLst/>
          </a:prstGeom>
          <a:noFill/>
        </p:spPr>
        <p:txBody>
          <a:bodyPr wrap="none" rtlCol="0">
            <a:spAutoFit/>
          </a:bodyPr>
          <a:lstStyle/>
          <a:p>
            <a:r>
              <a:rPr lang="en-CA" dirty="0" smtClean="0"/>
              <a:t>UPB</a:t>
            </a:r>
            <a:endParaRPr lang="en-CA" dirty="0"/>
          </a:p>
        </p:txBody>
      </p:sp>
      <p:sp>
        <p:nvSpPr>
          <p:cNvPr id="78" name="TextBox 77"/>
          <p:cNvSpPr txBox="1"/>
          <p:nvPr/>
        </p:nvSpPr>
        <p:spPr>
          <a:xfrm>
            <a:off x="4997901" y="2365625"/>
            <a:ext cx="582211" cy="369332"/>
          </a:xfrm>
          <a:prstGeom prst="rect">
            <a:avLst/>
          </a:prstGeom>
          <a:noFill/>
        </p:spPr>
        <p:txBody>
          <a:bodyPr wrap="none" rtlCol="0">
            <a:spAutoFit/>
          </a:bodyPr>
          <a:lstStyle/>
          <a:p>
            <a:r>
              <a:rPr lang="en-CA" dirty="0" smtClean="0"/>
              <a:t>URB</a:t>
            </a:r>
            <a:endParaRPr lang="en-CA" dirty="0"/>
          </a:p>
        </p:txBody>
      </p:sp>
      <p:sp>
        <p:nvSpPr>
          <p:cNvPr id="80" name="TextBox 79"/>
          <p:cNvSpPr txBox="1"/>
          <p:nvPr/>
        </p:nvSpPr>
        <p:spPr>
          <a:xfrm>
            <a:off x="4954346" y="2917370"/>
            <a:ext cx="639855" cy="369332"/>
          </a:xfrm>
          <a:prstGeom prst="rect">
            <a:avLst/>
          </a:prstGeom>
          <a:noFill/>
        </p:spPr>
        <p:txBody>
          <a:bodyPr wrap="none" rtlCol="0">
            <a:spAutoFit/>
          </a:bodyPr>
          <a:lstStyle/>
          <a:p>
            <a:r>
              <a:rPr lang="en-CA" dirty="0" smtClean="0"/>
              <a:t>SAFE</a:t>
            </a:r>
            <a:endParaRPr lang="en-CA" dirty="0"/>
          </a:p>
        </p:txBody>
      </p:sp>
      <p:cxnSp>
        <p:nvCxnSpPr>
          <p:cNvPr id="81" name="Straight Connector 80"/>
          <p:cNvCxnSpPr/>
          <p:nvPr/>
        </p:nvCxnSpPr>
        <p:spPr>
          <a:xfrm>
            <a:off x="7812360" y="2178999"/>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812360" y="2536786"/>
            <a:ext cx="1080120" cy="7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7812360" y="2576746"/>
            <a:ext cx="711113" cy="56807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Arc 83"/>
          <p:cNvSpPr/>
          <p:nvPr/>
        </p:nvSpPr>
        <p:spPr>
          <a:xfrm rot="19510714">
            <a:off x="7828409" y="2895095"/>
            <a:ext cx="864096" cy="719172"/>
          </a:xfrm>
          <a:prstGeom prst="arc">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85" name="Straight Connector 84"/>
          <p:cNvCxnSpPr/>
          <p:nvPr/>
        </p:nvCxnSpPr>
        <p:spPr>
          <a:xfrm flipV="1">
            <a:off x="7793260" y="3132714"/>
            <a:ext cx="1080120" cy="7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48264" y="2282980"/>
            <a:ext cx="636713" cy="523220"/>
          </a:xfrm>
          <a:prstGeom prst="rect">
            <a:avLst/>
          </a:prstGeom>
          <a:noFill/>
        </p:spPr>
        <p:txBody>
          <a:bodyPr wrap="none" rtlCol="0">
            <a:spAutoFit/>
          </a:bodyPr>
          <a:lstStyle/>
          <a:p>
            <a:r>
              <a:rPr lang="en-CA" sz="2800" b="1" dirty="0" smtClean="0"/>
              <a:t>. . .</a:t>
            </a:r>
            <a:endParaRPr lang="en-CA" sz="2800" b="1" dirty="0"/>
          </a:p>
        </p:txBody>
      </p:sp>
      <p:sp>
        <p:nvSpPr>
          <p:cNvPr id="87" name="TextBox 86"/>
          <p:cNvSpPr txBox="1"/>
          <p:nvPr/>
        </p:nvSpPr>
        <p:spPr>
          <a:xfrm>
            <a:off x="6925059" y="6254443"/>
            <a:ext cx="1889813" cy="338554"/>
          </a:xfrm>
          <a:prstGeom prst="rect">
            <a:avLst/>
          </a:prstGeom>
          <a:noFill/>
        </p:spPr>
        <p:txBody>
          <a:bodyPr wrap="none" rtlCol="0">
            <a:spAutoFit/>
          </a:bodyPr>
          <a:lstStyle/>
          <a:p>
            <a:r>
              <a:rPr lang="en-CA" sz="1600" dirty="0" smtClean="0">
                <a:solidFill>
                  <a:srgbClr val="7030A0"/>
                </a:solidFill>
              </a:rPr>
              <a:t>2. Gather innovators</a:t>
            </a:r>
            <a:endParaRPr lang="en-CA" sz="1600" dirty="0">
              <a:solidFill>
                <a:srgbClr val="7030A0"/>
              </a:solidFill>
            </a:endParaRPr>
          </a:p>
        </p:txBody>
      </p:sp>
      <p:sp>
        <p:nvSpPr>
          <p:cNvPr id="88" name="TextBox 87"/>
          <p:cNvSpPr txBox="1"/>
          <p:nvPr/>
        </p:nvSpPr>
        <p:spPr>
          <a:xfrm>
            <a:off x="6949082" y="5569277"/>
            <a:ext cx="1727332" cy="338554"/>
          </a:xfrm>
          <a:prstGeom prst="rect">
            <a:avLst/>
          </a:prstGeom>
          <a:noFill/>
        </p:spPr>
        <p:txBody>
          <a:bodyPr wrap="none" rtlCol="0">
            <a:spAutoFit/>
          </a:bodyPr>
          <a:lstStyle/>
          <a:p>
            <a:r>
              <a:rPr lang="en-CA" sz="1600" dirty="0" smtClean="0">
                <a:solidFill>
                  <a:srgbClr val="0070C0"/>
                </a:solidFill>
              </a:rPr>
              <a:t>3. Seed innovation</a:t>
            </a:r>
            <a:endParaRPr lang="en-CA" sz="1600" dirty="0">
              <a:solidFill>
                <a:srgbClr val="0070C0"/>
              </a:solidFill>
            </a:endParaRPr>
          </a:p>
        </p:txBody>
      </p:sp>
      <p:sp>
        <p:nvSpPr>
          <p:cNvPr id="89" name="TextBox 88"/>
          <p:cNvSpPr txBox="1"/>
          <p:nvPr/>
        </p:nvSpPr>
        <p:spPr>
          <a:xfrm>
            <a:off x="0" y="4987311"/>
            <a:ext cx="2555776" cy="830997"/>
          </a:xfrm>
          <a:prstGeom prst="rect">
            <a:avLst/>
          </a:prstGeom>
          <a:noFill/>
        </p:spPr>
        <p:txBody>
          <a:bodyPr wrap="square" rtlCol="0">
            <a:spAutoFit/>
          </a:bodyPr>
          <a:lstStyle/>
          <a:p>
            <a:pPr algn="ctr"/>
            <a:r>
              <a:rPr lang="en-CA" sz="1600" dirty="0" smtClean="0">
                <a:solidFill>
                  <a:srgbClr val="00B050"/>
                </a:solidFill>
              </a:rPr>
              <a:t>5. Aggregate and measure all impacts across entire urban area </a:t>
            </a:r>
            <a:endParaRPr lang="en-CA" sz="1600" dirty="0">
              <a:solidFill>
                <a:srgbClr val="00B050"/>
              </a:solidFill>
            </a:endParaRPr>
          </a:p>
        </p:txBody>
      </p:sp>
      <p:sp>
        <p:nvSpPr>
          <p:cNvPr id="90" name="TextBox 89"/>
          <p:cNvSpPr txBox="1"/>
          <p:nvPr/>
        </p:nvSpPr>
        <p:spPr>
          <a:xfrm>
            <a:off x="5078334" y="3259119"/>
            <a:ext cx="4030170" cy="584775"/>
          </a:xfrm>
          <a:prstGeom prst="rect">
            <a:avLst/>
          </a:prstGeom>
          <a:noFill/>
        </p:spPr>
        <p:txBody>
          <a:bodyPr wrap="square" rtlCol="0">
            <a:spAutoFit/>
          </a:bodyPr>
          <a:lstStyle/>
          <a:p>
            <a:pPr algn="ctr"/>
            <a:r>
              <a:rPr lang="en-CA" sz="1600" dirty="0" smtClean="0"/>
              <a:t>10. Totalize impacts across all urban regions to bend the planetary curve</a:t>
            </a:r>
            <a:endParaRPr lang="en-CA" sz="1600" dirty="0"/>
          </a:p>
        </p:txBody>
      </p:sp>
      <p:sp>
        <p:nvSpPr>
          <p:cNvPr id="92" name="TextBox 91"/>
          <p:cNvSpPr txBox="1"/>
          <p:nvPr/>
        </p:nvSpPr>
        <p:spPr>
          <a:xfrm>
            <a:off x="-23211" y="6300609"/>
            <a:ext cx="2268378" cy="584775"/>
          </a:xfrm>
          <a:prstGeom prst="rect">
            <a:avLst/>
          </a:prstGeom>
          <a:noFill/>
        </p:spPr>
        <p:txBody>
          <a:bodyPr wrap="none" rtlCol="0">
            <a:spAutoFit/>
          </a:bodyPr>
          <a:lstStyle/>
          <a:p>
            <a:pPr algn="ctr"/>
            <a:r>
              <a:rPr lang="en-CA" sz="1600" dirty="0" smtClean="0">
                <a:solidFill>
                  <a:schemeClr val="accent2">
                    <a:lumMod val="75000"/>
                  </a:schemeClr>
                </a:solidFill>
              </a:rPr>
              <a:t>4. Track and Compensate</a:t>
            </a:r>
          </a:p>
          <a:p>
            <a:pPr algn="ctr"/>
            <a:r>
              <a:rPr lang="en-CA" sz="1600" dirty="0">
                <a:solidFill>
                  <a:schemeClr val="accent2">
                    <a:lumMod val="75000"/>
                  </a:schemeClr>
                </a:solidFill>
              </a:rPr>
              <a:t>i</a:t>
            </a:r>
            <a:r>
              <a:rPr lang="en-CA" sz="1600" dirty="0" smtClean="0">
                <a:solidFill>
                  <a:schemeClr val="accent2">
                    <a:lumMod val="75000"/>
                  </a:schemeClr>
                </a:solidFill>
              </a:rPr>
              <a:t>mpactful innovations</a:t>
            </a:r>
            <a:endParaRPr lang="en-CA" sz="1600" dirty="0">
              <a:solidFill>
                <a:schemeClr val="accent2">
                  <a:lumMod val="75000"/>
                </a:schemeClr>
              </a:solidFill>
            </a:endParaRPr>
          </a:p>
        </p:txBody>
      </p:sp>
      <p:sp>
        <p:nvSpPr>
          <p:cNvPr id="93" name="TextBox 92"/>
          <p:cNvSpPr txBox="1"/>
          <p:nvPr/>
        </p:nvSpPr>
        <p:spPr>
          <a:xfrm>
            <a:off x="640805" y="955488"/>
            <a:ext cx="3317006" cy="584775"/>
          </a:xfrm>
          <a:prstGeom prst="rect">
            <a:avLst/>
          </a:prstGeom>
          <a:noFill/>
        </p:spPr>
        <p:txBody>
          <a:bodyPr wrap="square" rtlCol="0">
            <a:spAutoFit/>
          </a:bodyPr>
          <a:lstStyle/>
          <a:p>
            <a:pPr algn="ctr"/>
            <a:r>
              <a:rPr lang="en-CA" sz="1600" dirty="0" smtClean="0"/>
              <a:t>1. Gather open data to create </a:t>
            </a:r>
            <a:r>
              <a:rPr lang="en-CA" sz="1600" dirty="0" err="1" smtClean="0"/>
              <a:t>realtime</a:t>
            </a:r>
            <a:r>
              <a:rPr lang="en-CA" sz="1600" dirty="0" smtClean="0"/>
              <a:t> trends and thresholds</a:t>
            </a:r>
            <a:endParaRPr lang="en-CA" sz="1600" dirty="0"/>
          </a:p>
        </p:txBody>
      </p:sp>
      <p:sp>
        <p:nvSpPr>
          <p:cNvPr id="96" name="TextBox 95"/>
          <p:cNvSpPr txBox="1"/>
          <p:nvPr/>
        </p:nvSpPr>
        <p:spPr>
          <a:xfrm>
            <a:off x="4355976" y="810847"/>
            <a:ext cx="3020632" cy="1077218"/>
          </a:xfrm>
          <a:prstGeom prst="rect">
            <a:avLst/>
          </a:prstGeom>
          <a:noFill/>
        </p:spPr>
        <p:txBody>
          <a:bodyPr wrap="square" rtlCol="0">
            <a:spAutoFit/>
          </a:bodyPr>
          <a:lstStyle/>
          <a:p>
            <a:pPr algn="ctr"/>
            <a:r>
              <a:rPr lang="en-CA" sz="1600" dirty="0" smtClean="0">
                <a:solidFill>
                  <a:srgbClr val="009900"/>
                </a:solidFill>
              </a:rPr>
              <a:t>6. Compare urban impact of aggregate solutions of one trend to threshold. Use feedback to bend the regional  curve.</a:t>
            </a:r>
            <a:endParaRPr lang="en-CA" sz="1600" dirty="0">
              <a:solidFill>
                <a:srgbClr val="009900"/>
              </a:solidFill>
            </a:endParaRPr>
          </a:p>
        </p:txBody>
      </p:sp>
      <p:sp>
        <p:nvSpPr>
          <p:cNvPr id="97" name="TextBox 96"/>
          <p:cNvSpPr txBox="1"/>
          <p:nvPr/>
        </p:nvSpPr>
        <p:spPr>
          <a:xfrm>
            <a:off x="7380312" y="3763175"/>
            <a:ext cx="1846748" cy="584775"/>
          </a:xfrm>
          <a:prstGeom prst="rect">
            <a:avLst/>
          </a:prstGeom>
          <a:noFill/>
        </p:spPr>
        <p:txBody>
          <a:bodyPr wrap="square" rtlCol="0">
            <a:spAutoFit/>
          </a:bodyPr>
          <a:lstStyle/>
          <a:p>
            <a:pPr algn="ctr"/>
            <a:r>
              <a:rPr lang="en-CA" sz="1600" dirty="0" smtClean="0">
                <a:solidFill>
                  <a:srgbClr val="00B0F0"/>
                </a:solidFill>
              </a:rPr>
              <a:t>9. </a:t>
            </a:r>
            <a:r>
              <a:rPr lang="en-CA" sz="1600" dirty="0">
                <a:solidFill>
                  <a:srgbClr val="00B0F0"/>
                </a:solidFill>
              </a:rPr>
              <a:t>I</a:t>
            </a:r>
            <a:r>
              <a:rPr lang="en-CA" sz="1600" dirty="0" smtClean="0">
                <a:solidFill>
                  <a:srgbClr val="00B0F0"/>
                </a:solidFill>
              </a:rPr>
              <a:t>mplement regional solution</a:t>
            </a:r>
            <a:endParaRPr lang="en-CA" sz="1600" dirty="0">
              <a:solidFill>
                <a:srgbClr val="00B0F0"/>
              </a:solidFill>
            </a:endParaRPr>
          </a:p>
        </p:txBody>
      </p:sp>
      <p:sp>
        <p:nvSpPr>
          <p:cNvPr id="107" name="TextBox 106"/>
          <p:cNvSpPr txBox="1"/>
          <p:nvPr/>
        </p:nvSpPr>
        <p:spPr>
          <a:xfrm>
            <a:off x="7155291" y="801458"/>
            <a:ext cx="2097229" cy="1077218"/>
          </a:xfrm>
          <a:prstGeom prst="rect">
            <a:avLst/>
          </a:prstGeom>
          <a:noFill/>
        </p:spPr>
        <p:txBody>
          <a:bodyPr wrap="square" rtlCol="0">
            <a:spAutoFit/>
          </a:bodyPr>
          <a:lstStyle/>
          <a:p>
            <a:pPr algn="ctr"/>
            <a:r>
              <a:rPr lang="en-CA" sz="1600" dirty="0" smtClean="0">
                <a:solidFill>
                  <a:srgbClr val="FF66FF"/>
                </a:solidFill>
              </a:rPr>
              <a:t>7. Compare all regional boundaries &amp; apply </a:t>
            </a:r>
            <a:r>
              <a:rPr lang="en-CA" sz="1600" dirty="0" err="1" smtClean="0">
                <a:solidFill>
                  <a:srgbClr val="FF66FF"/>
                </a:solidFill>
              </a:rPr>
              <a:t>MuSIASEM</a:t>
            </a:r>
            <a:r>
              <a:rPr lang="en-CA" sz="1600" dirty="0" smtClean="0">
                <a:solidFill>
                  <a:srgbClr val="FF66FF"/>
                </a:solidFill>
              </a:rPr>
              <a:t> to account for feedbacks. </a:t>
            </a:r>
            <a:endParaRPr lang="en-CA" sz="1600" dirty="0">
              <a:solidFill>
                <a:srgbClr val="FF66FF"/>
              </a:solidFill>
            </a:endParaRPr>
          </a:p>
        </p:txBody>
      </p:sp>
      <p:sp>
        <p:nvSpPr>
          <p:cNvPr id="108" name="Rectangle 107"/>
          <p:cNvSpPr/>
          <p:nvPr/>
        </p:nvSpPr>
        <p:spPr>
          <a:xfrm>
            <a:off x="6107224" y="4485884"/>
            <a:ext cx="1273088" cy="50405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Progress </a:t>
            </a:r>
          </a:p>
          <a:p>
            <a:pPr algn="ctr"/>
            <a:r>
              <a:rPr lang="en-CA" dirty="0" smtClean="0">
                <a:solidFill>
                  <a:schemeClr val="bg1"/>
                </a:solidFill>
              </a:rPr>
              <a:t>Traps</a:t>
            </a:r>
            <a:endParaRPr lang="en-CA" dirty="0">
              <a:solidFill>
                <a:schemeClr val="bg1"/>
              </a:solidFill>
            </a:endParaRPr>
          </a:p>
        </p:txBody>
      </p:sp>
      <p:cxnSp>
        <p:nvCxnSpPr>
          <p:cNvPr id="109" name="Straight Arrow Connector 108"/>
          <p:cNvCxnSpPr>
            <a:stCxn id="108" idx="0"/>
            <a:endCxn id="6" idx="2"/>
          </p:cNvCxnSpPr>
          <p:nvPr/>
        </p:nvCxnSpPr>
        <p:spPr>
          <a:xfrm flipH="1" flipV="1">
            <a:off x="2279923" y="3979199"/>
            <a:ext cx="4463845" cy="5066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6" idx="0"/>
            <a:endCxn id="108" idx="2"/>
          </p:cNvCxnSpPr>
          <p:nvPr/>
        </p:nvCxnSpPr>
        <p:spPr>
          <a:xfrm flipV="1">
            <a:off x="4754141" y="4989940"/>
            <a:ext cx="1989627" cy="5775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960206" y="3763175"/>
            <a:ext cx="1492114" cy="584775"/>
          </a:xfrm>
          <a:prstGeom prst="rect">
            <a:avLst/>
          </a:prstGeom>
          <a:noFill/>
        </p:spPr>
        <p:txBody>
          <a:bodyPr wrap="square" rtlCol="0">
            <a:spAutoFit/>
          </a:bodyPr>
          <a:lstStyle/>
          <a:p>
            <a:pPr algn="ctr"/>
            <a:r>
              <a:rPr lang="en-CA" sz="1600" dirty="0" smtClean="0">
                <a:solidFill>
                  <a:schemeClr val="bg2">
                    <a:lumMod val="50000"/>
                  </a:schemeClr>
                </a:solidFill>
              </a:rPr>
              <a:t>8. Progress Trap analysis</a:t>
            </a:r>
            <a:endParaRPr lang="en-CA" sz="1600" dirty="0">
              <a:solidFill>
                <a:schemeClr val="bg2">
                  <a:lumMod val="50000"/>
                </a:schemeClr>
              </a:solidFill>
            </a:endParaRPr>
          </a:p>
        </p:txBody>
      </p:sp>
      <p:sp>
        <p:nvSpPr>
          <p:cNvPr id="55"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35</a:t>
            </a:r>
            <a:endParaRPr lang="en-CA" sz="1600" dirty="0"/>
          </a:p>
        </p:txBody>
      </p:sp>
    </p:spTree>
    <p:extLst>
      <p:ext uri="{BB962C8B-B14F-4D97-AF65-F5344CB8AC3E}">
        <p14:creationId xmlns:p14="http://schemas.microsoft.com/office/powerpoint/2010/main" val="15512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1000"/>
                                        <p:tgtEl>
                                          <p:spTgt spid="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1000"/>
                                        <p:tgtEl>
                                          <p:spTgt spid="8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childTnLst>
                                </p:cTn>
                              </p:par>
                              <p:par>
                                <p:cTn id="59" presetID="10"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1000"/>
                                        <p:tgtEl>
                                          <p:spTgt spid="9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1000"/>
                                        <p:tgtEl>
                                          <p:spTgt spid="89"/>
                                        </p:tgtEl>
                                      </p:cBhvr>
                                    </p:animEffect>
                                  </p:childTnLst>
                                </p:cTn>
                              </p:par>
                              <p:par>
                                <p:cTn id="73" presetID="10"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fade">
                                      <p:cBhvr>
                                        <p:cTn id="86" dur="1000"/>
                                        <p:tgtEl>
                                          <p:spTgt spid="96"/>
                                        </p:tgtEl>
                                      </p:cBhvr>
                                    </p:animEffect>
                                  </p:childTnLst>
                                </p:cTn>
                              </p:par>
                              <p:par>
                                <p:cTn id="87" presetID="10"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10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1000"/>
                                        <p:tgtEl>
                                          <p:spTgt spid="9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fade">
                                      <p:cBhvr>
                                        <p:cTn id="97" dur="1000"/>
                                        <p:tgtEl>
                                          <p:spTgt spid="1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1000"/>
                                        <p:tgtEl>
                                          <p:spTgt spid="67"/>
                                        </p:tgtEl>
                                      </p:cBhvr>
                                    </p:animEffect>
                                  </p:childTnLst>
                                </p:cTn>
                              </p:par>
                              <p:par>
                                <p:cTn id="101" presetID="10" presetClass="entr" presetSubtype="0" fill="hold" nodeType="with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fade">
                                      <p:cBhvr>
                                        <p:cTn id="103" dur="1000"/>
                                        <p:tgtEl>
                                          <p:spTgt spid="79"/>
                                        </p:tgtEl>
                                      </p:cBhvr>
                                    </p:animEffect>
                                  </p:childTnLst>
                                </p:cTn>
                              </p:par>
                              <p:par>
                                <p:cTn id="104" presetID="10" presetClass="entr" presetSubtype="0" fill="hold" nodeType="with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1000"/>
                                        <p:tgtEl>
                                          <p:spTgt spid="84"/>
                                        </p:tgtEl>
                                      </p:cBhvr>
                                    </p:animEffect>
                                  </p:childTnLst>
                                </p:cTn>
                              </p:par>
                              <p:par>
                                <p:cTn id="110" presetID="10" presetClass="entr" presetSubtype="0" fill="hold" nodeType="with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1000"/>
                                        <p:tgtEl>
                                          <p:spTgt spid="81"/>
                                        </p:tgtEl>
                                      </p:cBhvr>
                                    </p:animEffect>
                                  </p:childTnLst>
                                </p:cTn>
                              </p:par>
                              <p:par>
                                <p:cTn id="113" presetID="10" presetClass="entr" presetSubtype="0" fill="hold" nodeType="with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fade">
                                      <p:cBhvr>
                                        <p:cTn id="115" dur="1000"/>
                                        <p:tgtEl>
                                          <p:spTgt spid="8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10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fade">
                                      <p:cBhvr>
                                        <p:cTn id="121" dur="1000"/>
                                        <p:tgtEl>
                                          <p:spTgt spid="85"/>
                                        </p:tgtEl>
                                      </p:cBhvr>
                                    </p:animEffect>
                                  </p:childTnLst>
                                </p:cTn>
                              </p:par>
                              <p:par>
                                <p:cTn id="122" presetID="10" presetClass="entr" presetSubtype="0" fill="hold" nodeType="withEffect">
                                  <p:stCondLst>
                                    <p:cond delay="0"/>
                                  </p:stCondLst>
                                  <p:childTnLst>
                                    <p:set>
                                      <p:cBhvr>
                                        <p:cTn id="123" dur="1" fill="hold">
                                          <p:stCondLst>
                                            <p:cond delay="0"/>
                                          </p:stCondLst>
                                        </p:cTn>
                                        <p:tgtEl>
                                          <p:spTgt spid="83"/>
                                        </p:tgtEl>
                                        <p:attrNameLst>
                                          <p:attrName>style.visibility</p:attrName>
                                        </p:attrNameLst>
                                      </p:cBhvr>
                                      <p:to>
                                        <p:strVal val="visible"/>
                                      </p:to>
                                    </p:set>
                                    <p:animEffect transition="in" filter="fade">
                                      <p:cBhvr>
                                        <p:cTn id="124" dur="1000"/>
                                        <p:tgtEl>
                                          <p:spTgt spid="8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childTnLst>
                                </p:cTn>
                              </p:par>
                              <p:par>
                                <p:cTn id="130" presetID="10" presetClass="entr" presetSubtype="0" fill="hold" nodeType="withEffect">
                                  <p:stCondLst>
                                    <p:cond delay="0"/>
                                  </p:stCondLst>
                                  <p:childTnLst>
                                    <p:set>
                                      <p:cBhvr>
                                        <p:cTn id="131" dur="1" fill="hold">
                                          <p:stCondLst>
                                            <p:cond delay="0"/>
                                          </p:stCondLst>
                                        </p:cTn>
                                        <p:tgtEl>
                                          <p:spTgt spid="110"/>
                                        </p:tgtEl>
                                        <p:attrNameLst>
                                          <p:attrName>style.visibility</p:attrName>
                                        </p:attrNameLst>
                                      </p:cBhvr>
                                      <p:to>
                                        <p:strVal val="visible"/>
                                      </p:to>
                                    </p:set>
                                    <p:animEffect transition="in" filter="fade">
                                      <p:cBhvr>
                                        <p:cTn id="132" dur="1000"/>
                                        <p:tgtEl>
                                          <p:spTgt spid="110"/>
                                        </p:tgtEl>
                                      </p:cBhvr>
                                    </p:animEffect>
                                  </p:childTnLst>
                                </p:cTn>
                              </p:par>
                              <p:par>
                                <p:cTn id="133" presetID="10" presetClass="entr" presetSubtype="0" fill="hold" nodeType="withEffect">
                                  <p:stCondLst>
                                    <p:cond delay="0"/>
                                  </p:stCondLst>
                                  <p:childTnLst>
                                    <p:set>
                                      <p:cBhvr>
                                        <p:cTn id="134" dur="1" fill="hold">
                                          <p:stCondLst>
                                            <p:cond delay="0"/>
                                          </p:stCondLst>
                                        </p:cTn>
                                        <p:tgtEl>
                                          <p:spTgt spid="109"/>
                                        </p:tgtEl>
                                        <p:attrNameLst>
                                          <p:attrName>style.visibility</p:attrName>
                                        </p:attrNameLst>
                                      </p:cBhvr>
                                      <p:to>
                                        <p:strVal val="visible"/>
                                      </p:to>
                                    </p:set>
                                    <p:animEffect transition="in" filter="fade">
                                      <p:cBhvr>
                                        <p:cTn id="135" dur="1000"/>
                                        <p:tgtEl>
                                          <p:spTgt spid="10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15"/>
                                        </p:tgtEl>
                                        <p:attrNameLst>
                                          <p:attrName>style.visibility</p:attrName>
                                        </p:attrNameLst>
                                      </p:cBhvr>
                                      <p:to>
                                        <p:strVal val="visible"/>
                                      </p:to>
                                    </p:set>
                                    <p:animEffect transition="in" filter="fade">
                                      <p:cBhvr>
                                        <p:cTn id="138" dur="1000"/>
                                        <p:tgtEl>
                                          <p:spTgt spid="11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94"/>
                                        </p:tgtEl>
                                        <p:attrNameLst>
                                          <p:attrName>style.visibility</p:attrName>
                                        </p:attrNameLst>
                                      </p:cBhvr>
                                      <p:to>
                                        <p:strVal val="visible"/>
                                      </p:to>
                                    </p:set>
                                    <p:animEffect transition="in" filter="fade">
                                      <p:cBhvr>
                                        <p:cTn id="143" dur="1000"/>
                                        <p:tgtEl>
                                          <p:spTgt spid="9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fade">
                                      <p:cBhvr>
                                        <p:cTn id="146" dur="1000"/>
                                        <p:tgtEl>
                                          <p:spTgt spid="57"/>
                                        </p:tgtEl>
                                      </p:cBhvr>
                                    </p:animEffect>
                                  </p:childTnLst>
                                </p:cTn>
                              </p:par>
                              <p:par>
                                <p:cTn id="147" presetID="10"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animEffect transition="in" filter="fade">
                                      <p:cBhvr>
                                        <p:cTn id="149" dur="1000"/>
                                        <p:tgtEl>
                                          <p:spTgt spid="9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7"/>
                                        </p:tgtEl>
                                        <p:attrNameLst>
                                          <p:attrName>style.visibility</p:attrName>
                                        </p:attrNameLst>
                                      </p:cBhvr>
                                      <p:to>
                                        <p:strVal val="visible"/>
                                      </p:to>
                                    </p:set>
                                    <p:animEffect transition="in" filter="fade">
                                      <p:cBhvr>
                                        <p:cTn id="152" dur="1000"/>
                                        <p:tgtEl>
                                          <p:spTgt spid="9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4" grpId="0" animBg="1"/>
      <p:bldP spid="5" grpId="0" animBg="1"/>
      <p:bldP spid="6" grpId="0" animBg="1"/>
      <p:bldP spid="11" grpId="0" animBg="1"/>
      <p:bldP spid="14" grpId="0" animBg="1"/>
      <p:bldP spid="15" grpId="0" animBg="1"/>
      <p:bldP spid="16" grpId="0" animBg="1"/>
      <p:bldP spid="31" grpId="0" animBg="1"/>
      <p:bldP spid="57" grpId="0" animBg="1"/>
      <p:bldP spid="67" grpId="0" animBg="1"/>
      <p:bldP spid="43" grpId="0" animBg="1"/>
      <p:bldP spid="84" grpId="0" animBg="1"/>
      <p:bldP spid="86" grpId="0"/>
      <p:bldP spid="87" grpId="0"/>
      <p:bldP spid="88" grpId="0"/>
      <p:bldP spid="89" grpId="0"/>
      <p:bldP spid="90" grpId="0"/>
      <p:bldP spid="92" grpId="0"/>
      <p:bldP spid="93" grpId="0"/>
      <p:bldP spid="96" grpId="0"/>
      <p:bldP spid="97" grpId="0"/>
      <p:bldP spid="107" grpId="0"/>
      <p:bldP spid="108" grpId="0" animBg="1"/>
      <p:bldP spid="1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5496" y="44624"/>
            <a:ext cx="9036496"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err="1" smtClean="0"/>
              <a:t>Blockchain</a:t>
            </a:r>
            <a:r>
              <a:rPr lang="en-CA" dirty="0" smtClean="0"/>
              <a:t> Compensation “Karma”</a:t>
            </a:r>
            <a:endParaRPr lang="en-CA"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36</a:t>
            </a:r>
            <a:endParaRPr lang="en-CA" sz="1600" dirty="0"/>
          </a:p>
        </p:txBody>
      </p:sp>
      <p:graphicFrame>
        <p:nvGraphicFramePr>
          <p:cNvPr id="2" name="Chart 1"/>
          <p:cNvGraphicFramePr/>
          <p:nvPr>
            <p:extLst>
              <p:ext uri="{D42A27DB-BD31-4B8C-83A1-F6EECF244321}">
                <p14:modId xmlns:p14="http://schemas.microsoft.com/office/powerpoint/2010/main" val="4259104240"/>
              </p:ext>
            </p:extLst>
          </p:nvPr>
        </p:nvGraphicFramePr>
        <p:xfrm>
          <a:off x="2061150" y="2528790"/>
          <a:ext cx="5424264" cy="31841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47664" y="6084004"/>
            <a:ext cx="5924955" cy="369332"/>
          </a:xfrm>
          <a:prstGeom prst="rect">
            <a:avLst/>
          </a:prstGeom>
          <a:noFill/>
        </p:spPr>
        <p:txBody>
          <a:bodyPr wrap="none" rtlCol="0">
            <a:spAutoFit/>
          </a:bodyPr>
          <a:lstStyle/>
          <a:p>
            <a:pPr algn="ctr"/>
            <a:r>
              <a:rPr lang="en-CA" dirty="0" smtClean="0"/>
              <a:t>Compensation tracks greatest network impact of the solution.</a:t>
            </a:r>
            <a:endParaRPr lang="en-CA" dirty="0"/>
          </a:p>
        </p:txBody>
      </p:sp>
      <p:sp>
        <p:nvSpPr>
          <p:cNvPr id="7" name="TextBox 6"/>
          <p:cNvSpPr txBox="1"/>
          <p:nvPr/>
        </p:nvSpPr>
        <p:spPr>
          <a:xfrm>
            <a:off x="1187624" y="1268760"/>
            <a:ext cx="1545102" cy="646331"/>
          </a:xfrm>
          <a:prstGeom prst="rect">
            <a:avLst/>
          </a:prstGeom>
          <a:noFill/>
        </p:spPr>
        <p:txBody>
          <a:bodyPr wrap="none" rtlCol="0">
            <a:spAutoFit/>
          </a:bodyPr>
          <a:lstStyle/>
          <a:p>
            <a:pPr algn="ctr"/>
            <a:r>
              <a:rPr lang="en-CA" dirty="0" smtClean="0"/>
              <a:t>Poorest </a:t>
            </a:r>
          </a:p>
          <a:p>
            <a:pPr algn="ctr"/>
            <a:r>
              <a:rPr lang="en-CA" dirty="0" smtClean="0"/>
              <a:t>Compensation</a:t>
            </a:r>
            <a:endParaRPr lang="en-CA" dirty="0"/>
          </a:p>
        </p:txBody>
      </p:sp>
      <p:sp>
        <p:nvSpPr>
          <p:cNvPr id="8" name="TextBox 7"/>
          <p:cNvSpPr txBox="1"/>
          <p:nvPr/>
        </p:nvSpPr>
        <p:spPr>
          <a:xfrm>
            <a:off x="5921497" y="1258459"/>
            <a:ext cx="1545103" cy="646331"/>
          </a:xfrm>
          <a:prstGeom prst="rect">
            <a:avLst/>
          </a:prstGeom>
          <a:noFill/>
        </p:spPr>
        <p:txBody>
          <a:bodyPr wrap="none" rtlCol="0">
            <a:spAutoFit/>
          </a:bodyPr>
          <a:lstStyle/>
          <a:p>
            <a:pPr algn="ctr"/>
            <a:r>
              <a:rPr lang="en-CA" dirty="0" smtClean="0"/>
              <a:t>Moderate </a:t>
            </a:r>
          </a:p>
          <a:p>
            <a:pPr algn="ctr"/>
            <a:r>
              <a:rPr lang="en-CA" dirty="0" smtClean="0"/>
              <a:t>Compensation</a:t>
            </a:r>
            <a:endParaRPr lang="en-CA" dirty="0"/>
          </a:p>
        </p:txBody>
      </p:sp>
      <p:sp>
        <p:nvSpPr>
          <p:cNvPr id="10" name="TextBox 9"/>
          <p:cNvSpPr txBox="1"/>
          <p:nvPr/>
        </p:nvSpPr>
        <p:spPr>
          <a:xfrm>
            <a:off x="3419872" y="1258458"/>
            <a:ext cx="1545103" cy="646331"/>
          </a:xfrm>
          <a:prstGeom prst="rect">
            <a:avLst/>
          </a:prstGeom>
          <a:noFill/>
        </p:spPr>
        <p:txBody>
          <a:bodyPr wrap="none" rtlCol="0">
            <a:spAutoFit/>
          </a:bodyPr>
          <a:lstStyle/>
          <a:p>
            <a:pPr algn="ctr"/>
            <a:r>
              <a:rPr lang="en-CA" dirty="0" smtClean="0"/>
              <a:t>Highest </a:t>
            </a:r>
          </a:p>
          <a:p>
            <a:pPr algn="ctr"/>
            <a:r>
              <a:rPr lang="en-CA" dirty="0" smtClean="0"/>
              <a:t>Compensation</a:t>
            </a:r>
            <a:endParaRPr lang="en-CA" dirty="0"/>
          </a:p>
        </p:txBody>
      </p:sp>
      <p:sp>
        <p:nvSpPr>
          <p:cNvPr id="11" name="Right Arrow 10"/>
          <p:cNvSpPr/>
          <p:nvPr/>
        </p:nvSpPr>
        <p:spPr>
          <a:xfrm rot="3359723">
            <a:off x="1950780" y="2318454"/>
            <a:ext cx="1141457" cy="31659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2" name="Right Arrow 11"/>
          <p:cNvSpPr/>
          <p:nvPr/>
        </p:nvSpPr>
        <p:spPr>
          <a:xfrm rot="5400000">
            <a:off x="3621694" y="2317221"/>
            <a:ext cx="1141457" cy="31659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3" name="Right Arrow 12"/>
          <p:cNvSpPr/>
          <p:nvPr/>
        </p:nvSpPr>
        <p:spPr>
          <a:xfrm rot="6923493">
            <a:off x="4769195" y="2782425"/>
            <a:ext cx="2079426" cy="31659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2049306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37" y="500708"/>
            <a:ext cx="2676525" cy="1714500"/>
          </a:xfrm>
          <a:prstGeom prst="rect">
            <a:avLst/>
          </a:prstGeom>
        </p:spPr>
      </p:pic>
      <p:sp>
        <p:nvSpPr>
          <p:cNvPr id="18" name="Title 1"/>
          <p:cNvSpPr txBox="1">
            <a:spLocks/>
          </p:cNvSpPr>
          <p:nvPr/>
        </p:nvSpPr>
        <p:spPr>
          <a:xfrm>
            <a:off x="35496" y="44624"/>
            <a:ext cx="9036496"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Tools and Partners</a:t>
            </a:r>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955" y="1772816"/>
            <a:ext cx="2572891" cy="16056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908" y="1357958"/>
            <a:ext cx="4051548" cy="18711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571" y="3939813"/>
            <a:ext cx="2181225" cy="571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3939813"/>
            <a:ext cx="2353638" cy="266890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152" y="3972356"/>
            <a:ext cx="2511350" cy="2643527"/>
          </a:xfrm>
          <a:prstGeom prst="rect">
            <a:avLst/>
          </a:prstGeom>
        </p:spPr>
      </p:pic>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37</a:t>
            </a:r>
            <a:endParaRPr lang="en-CA" sz="1600" dirty="0"/>
          </a:p>
        </p:txBody>
      </p:sp>
    </p:spTree>
    <p:extLst>
      <p:ext uri="{BB962C8B-B14F-4D97-AF65-F5344CB8AC3E}">
        <p14:creationId xmlns:p14="http://schemas.microsoft.com/office/powerpoint/2010/main" val="3171274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07504" y="2276872"/>
            <a:ext cx="9036496"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6000" dirty="0" smtClean="0"/>
              <a:t>Thank You!</a:t>
            </a:r>
          </a:p>
          <a:p>
            <a:r>
              <a:rPr lang="en-CA" sz="4000" dirty="0" smtClean="0">
                <a:hlinkClick r:id="rId2"/>
              </a:rPr>
              <a:t>https://stopresetgo.org</a:t>
            </a:r>
            <a:endParaRPr lang="en-CA" sz="4000" dirty="0" smtClean="0"/>
          </a:p>
          <a:p>
            <a:r>
              <a:rPr lang="en-CA" sz="4000" dirty="0" smtClean="0">
                <a:hlinkClick r:id="rId3"/>
              </a:rPr>
              <a:t>www.hackthewatercrisis.org</a:t>
            </a:r>
            <a:endParaRPr lang="en-CA" sz="4000" dirty="0" smtClean="0"/>
          </a:p>
          <a:p>
            <a:r>
              <a:rPr lang="en-CA" sz="4000" dirty="0" smtClean="0">
                <a:hlinkClick r:id="rId4"/>
              </a:rPr>
              <a:t>https://oscedays.org</a:t>
            </a:r>
            <a:r>
              <a:rPr lang="en-CA" sz="4000" dirty="0" smtClean="0"/>
              <a:t> </a:t>
            </a:r>
            <a:endParaRPr lang="en-CA" sz="4000" dirty="0"/>
          </a:p>
          <a:p>
            <a:r>
              <a:rPr lang="en-CA" sz="4000" dirty="0" smtClean="0">
                <a:hlinkClick r:id="rId5"/>
              </a:rPr>
              <a:t>gien@stopresetgo.org</a:t>
            </a:r>
            <a:r>
              <a:rPr lang="en-CA" sz="4000" dirty="0" smtClean="0"/>
              <a:t> </a:t>
            </a:r>
            <a:endParaRPr lang="en-CA" sz="4000"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38</a:t>
            </a:r>
            <a:endParaRPr lang="en-CA" sz="1600" dirty="0"/>
          </a:p>
        </p:txBody>
      </p:sp>
    </p:spTree>
    <p:extLst>
      <p:ext uri="{BB962C8B-B14F-4D97-AF65-F5344CB8AC3E}">
        <p14:creationId xmlns:p14="http://schemas.microsoft.com/office/powerpoint/2010/main" val="114967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1560" y="2353032"/>
            <a:ext cx="3926929" cy="200285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smtClean="0"/>
              <a:t>LOCALIZATION</a:t>
            </a:r>
          </a:p>
          <a:p>
            <a:endParaRPr lang="en-CA" sz="2400" b="1" dirty="0"/>
          </a:p>
          <a:p>
            <a:r>
              <a:rPr lang="en-CA" dirty="0" smtClean="0"/>
              <a:t>Downloading</a:t>
            </a:r>
          </a:p>
          <a:p>
            <a:r>
              <a:rPr lang="en-CA" dirty="0" smtClean="0"/>
              <a:t>Designs for</a:t>
            </a:r>
          </a:p>
          <a:p>
            <a:r>
              <a:rPr lang="en-CA" dirty="0" smtClean="0"/>
              <a:t>Local, Circular Peer Production</a:t>
            </a:r>
            <a:endParaRPr lang="en-CA" dirty="0"/>
          </a:p>
        </p:txBody>
      </p:sp>
      <p:sp>
        <p:nvSpPr>
          <p:cNvPr id="7" name="Rectangle 6"/>
          <p:cNvSpPr/>
          <p:nvPr/>
        </p:nvSpPr>
        <p:spPr>
          <a:xfrm>
            <a:off x="611560" y="404967"/>
            <a:ext cx="3926929" cy="1957283"/>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smtClean="0">
                <a:solidFill>
                  <a:schemeClr val="bg1"/>
                </a:solidFill>
              </a:rPr>
              <a:t>COSMO</a:t>
            </a:r>
          </a:p>
          <a:p>
            <a:endParaRPr lang="en-CA" sz="1400" dirty="0" smtClean="0">
              <a:solidFill>
                <a:schemeClr val="bg1"/>
              </a:solidFill>
            </a:endParaRPr>
          </a:p>
          <a:p>
            <a:r>
              <a:rPr lang="en-CA" dirty="0" smtClean="0">
                <a:solidFill>
                  <a:schemeClr val="bg1"/>
                </a:solidFill>
              </a:rPr>
              <a:t>Global </a:t>
            </a:r>
          </a:p>
          <a:p>
            <a:r>
              <a:rPr lang="en-CA" dirty="0" smtClean="0">
                <a:solidFill>
                  <a:schemeClr val="bg1"/>
                </a:solidFill>
              </a:rPr>
              <a:t>Design </a:t>
            </a:r>
          </a:p>
          <a:p>
            <a:r>
              <a:rPr lang="en-CA" dirty="0" smtClean="0">
                <a:solidFill>
                  <a:schemeClr val="bg1"/>
                </a:solidFill>
              </a:rPr>
              <a:t>Knowledge </a:t>
            </a:r>
          </a:p>
          <a:p>
            <a:r>
              <a:rPr lang="en-CA" dirty="0" smtClean="0">
                <a:solidFill>
                  <a:schemeClr val="bg1"/>
                </a:solidFill>
              </a:rPr>
              <a:t>Commons</a:t>
            </a:r>
            <a:endParaRPr lang="en-CA" dirty="0">
              <a:solidFill>
                <a:schemeClr val="bg1"/>
              </a:solidFill>
            </a:endParaRPr>
          </a:p>
        </p:txBody>
      </p:sp>
      <p:sp>
        <p:nvSpPr>
          <p:cNvPr id="8" name="Rectangle 7"/>
          <p:cNvSpPr/>
          <p:nvPr/>
        </p:nvSpPr>
        <p:spPr>
          <a:xfrm>
            <a:off x="4533503" y="404664"/>
            <a:ext cx="3926929" cy="3960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759718"/>
            <a:ext cx="3245346" cy="32453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81250" cy="2381250"/>
          </a:xfrm>
          <a:prstGeom prst="rect">
            <a:avLst/>
          </a:prstGeom>
        </p:spPr>
      </p:pic>
      <p:sp>
        <p:nvSpPr>
          <p:cNvPr id="6" name="Rectangle 5"/>
          <p:cNvSpPr/>
          <p:nvPr/>
        </p:nvSpPr>
        <p:spPr>
          <a:xfrm>
            <a:off x="4716016" y="3595663"/>
            <a:ext cx="3744416" cy="769441"/>
          </a:xfrm>
          <a:prstGeom prst="rect">
            <a:avLst/>
          </a:prstGeom>
        </p:spPr>
        <p:txBody>
          <a:bodyPr wrap="square">
            <a:spAutoFit/>
          </a:bodyPr>
          <a:lstStyle/>
          <a:p>
            <a:pPr algn="r"/>
            <a:r>
              <a:rPr lang="en-CA" sz="2400" b="1" dirty="0" smtClean="0">
                <a:effectLst>
                  <a:outerShdw blurRad="38100" dist="38100" dir="2700000" algn="tl">
                    <a:srgbClr val="000000">
                      <a:alpha val="43137"/>
                    </a:srgbClr>
                  </a:outerShdw>
                </a:effectLst>
              </a:rPr>
              <a:t>Cosmo-Localization</a:t>
            </a:r>
            <a:r>
              <a:rPr lang="en-CA" sz="2400" b="1" dirty="0" smtClean="0"/>
              <a:t> </a:t>
            </a:r>
          </a:p>
          <a:p>
            <a:pPr algn="r"/>
            <a:r>
              <a:rPr lang="en-CA" sz="2000" dirty="0" smtClean="0"/>
              <a:t>Social Exterior Transformation</a:t>
            </a:r>
            <a:endParaRPr lang="en-CA" sz="2000" dirty="0"/>
          </a:p>
        </p:txBody>
      </p:sp>
      <p:sp>
        <p:nvSpPr>
          <p:cNvPr id="9" name="TextBox 8"/>
          <p:cNvSpPr txBox="1"/>
          <p:nvPr/>
        </p:nvSpPr>
        <p:spPr>
          <a:xfrm>
            <a:off x="6488930" y="1484784"/>
            <a:ext cx="1440159" cy="1754326"/>
          </a:xfrm>
          <a:prstGeom prst="rect">
            <a:avLst/>
          </a:prstGeom>
          <a:noFill/>
        </p:spPr>
        <p:txBody>
          <a:bodyPr wrap="square" rtlCol="0">
            <a:spAutoFit/>
          </a:bodyPr>
          <a:lstStyle/>
          <a:p>
            <a:pPr algn="ctr"/>
            <a:r>
              <a:rPr lang="en-CA" sz="3600" b="1" i="1" dirty="0" smtClean="0"/>
              <a:t>The </a:t>
            </a:r>
            <a:r>
              <a:rPr lang="en-CA" sz="3600" b="1" i="1" dirty="0"/>
              <a:t>B</a:t>
            </a:r>
            <a:r>
              <a:rPr lang="en-CA" sz="3600" b="1" i="1" dirty="0" smtClean="0"/>
              <a:t>ody </a:t>
            </a:r>
            <a:r>
              <a:rPr lang="en-CA" sz="3600" b="1" i="1" dirty="0"/>
              <a:t>A</a:t>
            </a:r>
            <a:r>
              <a:rPr lang="en-CA" sz="3600" b="1" i="1" dirty="0" smtClean="0"/>
              <a:t>cts</a:t>
            </a:r>
          </a:p>
        </p:txBody>
      </p:sp>
      <p:sp>
        <p:nvSpPr>
          <p:cNvPr id="12"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4</a:t>
            </a:r>
          </a:p>
        </p:txBody>
      </p:sp>
    </p:spTree>
    <p:extLst>
      <p:ext uri="{BB962C8B-B14F-4D97-AF65-F5344CB8AC3E}">
        <p14:creationId xmlns:p14="http://schemas.microsoft.com/office/powerpoint/2010/main" val="117984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1236"/>
            <a:ext cx="4143177" cy="5886764"/>
          </a:xfrm>
          <a:prstGeom prst="rect">
            <a:avLst/>
          </a:prstGeom>
        </p:spPr>
      </p:pic>
      <p:sp>
        <p:nvSpPr>
          <p:cNvPr id="7" name="TextBox 6"/>
          <p:cNvSpPr txBox="1"/>
          <p:nvPr/>
        </p:nvSpPr>
        <p:spPr>
          <a:xfrm>
            <a:off x="4519414" y="1412776"/>
            <a:ext cx="4320480" cy="2246769"/>
          </a:xfrm>
          <a:prstGeom prst="rect">
            <a:avLst/>
          </a:prstGeom>
          <a:noFill/>
        </p:spPr>
        <p:txBody>
          <a:bodyPr wrap="square" rtlCol="0">
            <a:spAutoFit/>
          </a:bodyPr>
          <a:lstStyle/>
          <a:p>
            <a:r>
              <a:rPr lang="en-CA" sz="2000" i="1" dirty="0" smtClean="0"/>
              <a:t>Real </a:t>
            </a:r>
            <a:r>
              <a:rPr lang="en-CA" sz="2000" i="1" dirty="0"/>
              <a:t>change occurs from the bottom up; it occurs person to person, and it almost always occurs in small groups and locales and then bubbles up and aggregates to larger vectors of change. </a:t>
            </a:r>
            <a:endParaRPr lang="en-CA" sz="2000" i="1" dirty="0" smtClean="0"/>
          </a:p>
          <a:p>
            <a:pPr algn="r"/>
            <a:r>
              <a:rPr lang="en-CA" sz="2000" dirty="0" smtClean="0"/>
              <a:t>- Paul </a:t>
            </a:r>
            <a:r>
              <a:rPr lang="en-CA" sz="2000" dirty="0"/>
              <a:t>Hawken</a:t>
            </a:r>
            <a:br>
              <a:rPr lang="en-CA" sz="2000" dirty="0"/>
            </a:br>
            <a:endParaRPr lang="en-CA" sz="2000" dirty="0"/>
          </a:p>
        </p:txBody>
      </p:sp>
      <p:sp>
        <p:nvSpPr>
          <p:cNvPr id="8" name="TextBox 7"/>
          <p:cNvSpPr txBox="1"/>
          <p:nvPr/>
        </p:nvSpPr>
        <p:spPr>
          <a:xfrm>
            <a:off x="4644008" y="4365104"/>
            <a:ext cx="4270648" cy="1938992"/>
          </a:xfrm>
          <a:prstGeom prst="rect">
            <a:avLst/>
          </a:prstGeom>
          <a:noFill/>
        </p:spPr>
        <p:txBody>
          <a:bodyPr wrap="square" rtlCol="0">
            <a:spAutoFit/>
          </a:bodyPr>
          <a:lstStyle/>
          <a:p>
            <a:r>
              <a:rPr lang="en-CA" sz="2000" dirty="0"/>
              <a:t>Never doubt that a small group of thoughtful, committed citizens can change the world; indeed, it's the only thing that ever has</a:t>
            </a:r>
            <a:r>
              <a:rPr lang="en-CA" sz="2000" dirty="0" smtClean="0"/>
              <a:t>.</a:t>
            </a:r>
          </a:p>
          <a:p>
            <a:pPr algn="r"/>
            <a:r>
              <a:rPr lang="en-CA" sz="2000" dirty="0"/>
              <a:t/>
            </a:r>
            <a:br>
              <a:rPr lang="en-CA" sz="2000" dirty="0"/>
            </a:br>
            <a:r>
              <a:rPr lang="en-CA" sz="2000" dirty="0" smtClean="0"/>
              <a:t>- Margaret Mead</a:t>
            </a:r>
            <a:endParaRPr lang="en-CA" sz="2000" dirty="0"/>
          </a:p>
        </p:txBody>
      </p:sp>
      <p:sp>
        <p:nvSpPr>
          <p:cNvPr id="9" name="Title 1"/>
          <p:cNvSpPr>
            <a:spLocks noGrp="1"/>
          </p:cNvSpPr>
          <p:nvPr>
            <p:ph type="title"/>
          </p:nvPr>
        </p:nvSpPr>
        <p:spPr>
          <a:xfrm>
            <a:off x="35496" y="44624"/>
            <a:ext cx="9036496" cy="864096"/>
          </a:xfrm>
        </p:spPr>
        <p:txBody>
          <a:bodyPr>
            <a:normAutofit/>
          </a:bodyPr>
          <a:lstStyle/>
          <a:p>
            <a:r>
              <a:rPr lang="en-CA" dirty="0" smtClean="0"/>
              <a:t>Awakening the Sleeping Giant  </a:t>
            </a:r>
            <a:endParaRPr lang="en-CA" dirty="0"/>
          </a:p>
        </p:txBody>
      </p:sp>
      <p:sp>
        <p:nvSpPr>
          <p:cNvPr id="6"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5</a:t>
            </a:r>
          </a:p>
        </p:txBody>
      </p:sp>
    </p:spTree>
    <p:extLst>
      <p:ext uri="{BB962C8B-B14F-4D97-AF65-F5344CB8AC3E}">
        <p14:creationId xmlns:p14="http://schemas.microsoft.com/office/powerpoint/2010/main" val="88007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2206" y="2714371"/>
            <a:ext cx="3744416" cy="830997"/>
          </a:xfrm>
          <a:prstGeom prst="rect">
            <a:avLst/>
          </a:prstGeom>
        </p:spPr>
        <p:txBody>
          <a:bodyPr wrap="square">
            <a:spAutoFit/>
          </a:bodyPr>
          <a:lstStyle/>
          <a:p>
            <a:r>
              <a:rPr lang="en-CA" sz="2400" dirty="0" smtClean="0"/>
              <a:t>Locally printed goods can cut trade by 40%</a:t>
            </a:r>
            <a:endParaRPr lang="en-CA" sz="2000" dirty="0"/>
          </a:p>
        </p:txBody>
      </p:sp>
      <p:sp>
        <p:nvSpPr>
          <p:cNvPr id="5" name="TextBox 4"/>
          <p:cNvSpPr txBox="1"/>
          <p:nvPr/>
        </p:nvSpPr>
        <p:spPr>
          <a:xfrm>
            <a:off x="2151015" y="1361433"/>
            <a:ext cx="4869257" cy="1200329"/>
          </a:xfrm>
          <a:prstGeom prst="rect">
            <a:avLst/>
          </a:prstGeom>
          <a:solidFill>
            <a:schemeClr val="accent6">
              <a:lumMod val="75000"/>
            </a:schemeClr>
          </a:solidFill>
          <a:ln>
            <a:solidFill>
              <a:srgbClr val="FFC000"/>
            </a:solidFill>
          </a:ln>
        </p:spPr>
        <p:txBody>
          <a:bodyPr wrap="square" rtlCol="0">
            <a:spAutoFit/>
          </a:bodyPr>
          <a:lstStyle/>
          <a:p>
            <a:r>
              <a:rPr lang="en-CA" sz="3600" dirty="0" smtClean="0"/>
              <a:t>3D Printing: A Threat to Global Trade</a:t>
            </a:r>
          </a:p>
        </p:txBody>
      </p:sp>
      <p:sp>
        <p:nvSpPr>
          <p:cNvPr id="6" name="Rectangle 5"/>
          <p:cNvSpPr/>
          <p:nvPr/>
        </p:nvSpPr>
        <p:spPr>
          <a:xfrm>
            <a:off x="2161012" y="3533998"/>
            <a:ext cx="1990253" cy="369332"/>
          </a:xfrm>
          <a:prstGeom prst="rect">
            <a:avLst/>
          </a:prstGeom>
        </p:spPr>
        <p:txBody>
          <a:bodyPr wrap="square">
            <a:spAutoFit/>
          </a:bodyPr>
          <a:lstStyle/>
          <a:p>
            <a:r>
              <a:rPr lang="en-CA" dirty="0" smtClean="0"/>
              <a:t>Sept 28, 2017</a:t>
            </a:r>
            <a:endParaRPr lang="en-CA" sz="16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4305" b="33809"/>
          <a:stretch/>
        </p:blipFill>
        <p:spPr>
          <a:xfrm>
            <a:off x="2161012" y="3887331"/>
            <a:ext cx="2000250" cy="837813"/>
          </a:xfrm>
          <a:prstGeom prst="rect">
            <a:avLst/>
          </a:prstGeom>
        </p:spPr>
      </p:pic>
      <p:sp>
        <p:nvSpPr>
          <p:cNvPr id="8" name="Title 1"/>
          <p:cNvSpPr>
            <a:spLocks noGrp="1"/>
          </p:cNvSpPr>
          <p:nvPr>
            <p:ph type="title"/>
          </p:nvPr>
        </p:nvSpPr>
        <p:spPr>
          <a:xfrm>
            <a:off x="35496" y="44624"/>
            <a:ext cx="9036496" cy="864096"/>
          </a:xfrm>
        </p:spPr>
        <p:txBody>
          <a:bodyPr>
            <a:normAutofit/>
          </a:bodyPr>
          <a:lstStyle/>
          <a:p>
            <a:r>
              <a:rPr lang="en-CA" dirty="0" smtClean="0"/>
              <a:t>Potential for Peer Production</a:t>
            </a:r>
            <a:endParaRPr lang="en-CA" dirty="0"/>
          </a:p>
        </p:txBody>
      </p:sp>
      <p:sp>
        <p:nvSpPr>
          <p:cNvPr id="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6</a:t>
            </a:r>
          </a:p>
        </p:txBody>
      </p:sp>
    </p:spTree>
    <p:extLst>
      <p:ext uri="{BB962C8B-B14F-4D97-AF65-F5344CB8AC3E}">
        <p14:creationId xmlns:p14="http://schemas.microsoft.com/office/powerpoint/2010/main" val="327952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79511" y="125135"/>
            <a:ext cx="8818809" cy="646331"/>
          </a:xfrm>
          <a:prstGeom prst="rect">
            <a:avLst/>
          </a:prstGeom>
          <a:noFill/>
        </p:spPr>
        <p:txBody>
          <a:bodyPr wrap="square" rtlCol="0">
            <a:spAutoFit/>
          </a:bodyPr>
          <a:lstStyle/>
          <a:p>
            <a:pPr algn="ctr"/>
            <a:r>
              <a:rPr lang="en-CA" sz="3600" dirty="0" smtClean="0"/>
              <a:t>DEFINITIONS</a:t>
            </a:r>
          </a:p>
        </p:txBody>
      </p:sp>
      <p:sp>
        <p:nvSpPr>
          <p:cNvPr id="6" name="TextBox 5"/>
          <p:cNvSpPr txBox="1"/>
          <p:nvPr/>
        </p:nvSpPr>
        <p:spPr>
          <a:xfrm>
            <a:off x="1388392" y="1916832"/>
            <a:ext cx="1743448" cy="461665"/>
          </a:xfrm>
          <a:prstGeom prst="rect">
            <a:avLst/>
          </a:prstGeom>
          <a:noFill/>
        </p:spPr>
        <p:txBody>
          <a:bodyPr wrap="square" rtlCol="0">
            <a:spAutoFit/>
          </a:bodyPr>
          <a:lstStyle/>
          <a:p>
            <a:pPr algn="ctr"/>
            <a:r>
              <a:rPr lang="en-CA" sz="2400" b="1" dirty="0" smtClean="0"/>
              <a:t>ECONOMY</a:t>
            </a:r>
            <a:endParaRPr lang="en-CA" sz="2400" b="1" dirty="0"/>
          </a:p>
        </p:txBody>
      </p:sp>
      <p:sp>
        <p:nvSpPr>
          <p:cNvPr id="7" name="TextBox 6"/>
          <p:cNvSpPr txBox="1"/>
          <p:nvPr/>
        </p:nvSpPr>
        <p:spPr>
          <a:xfrm>
            <a:off x="6004532" y="1916996"/>
            <a:ext cx="1743448" cy="461665"/>
          </a:xfrm>
          <a:prstGeom prst="rect">
            <a:avLst/>
          </a:prstGeom>
          <a:noFill/>
        </p:spPr>
        <p:txBody>
          <a:bodyPr wrap="square" rtlCol="0">
            <a:spAutoFit/>
          </a:bodyPr>
          <a:lstStyle/>
          <a:p>
            <a:pPr algn="ctr"/>
            <a:r>
              <a:rPr lang="en-CA" sz="2400" b="1" dirty="0" smtClean="0"/>
              <a:t>ROI</a:t>
            </a:r>
            <a:endParaRPr lang="en-CA" sz="2400" b="1" dirty="0"/>
          </a:p>
        </p:txBody>
      </p:sp>
      <p:sp>
        <p:nvSpPr>
          <p:cNvPr id="8" name="TextBox 7"/>
          <p:cNvSpPr txBox="1"/>
          <p:nvPr/>
        </p:nvSpPr>
        <p:spPr>
          <a:xfrm>
            <a:off x="2699792" y="3307686"/>
            <a:ext cx="1944216" cy="584775"/>
          </a:xfrm>
          <a:prstGeom prst="rect">
            <a:avLst/>
          </a:prstGeom>
          <a:noFill/>
        </p:spPr>
        <p:txBody>
          <a:bodyPr wrap="square" rtlCol="0">
            <a:spAutoFit/>
          </a:bodyPr>
          <a:lstStyle/>
          <a:p>
            <a:pPr algn="ctr"/>
            <a:r>
              <a:rPr lang="en-CA" sz="3200" b="1" dirty="0" err="1" smtClean="0">
                <a:solidFill>
                  <a:srgbClr val="00B050"/>
                </a:solidFill>
              </a:rPr>
              <a:t>WE</a:t>
            </a:r>
            <a:r>
              <a:rPr lang="en-CA" sz="2400" b="1" dirty="0" err="1" smtClean="0">
                <a:solidFill>
                  <a:srgbClr val="00B050"/>
                </a:solidFill>
              </a:rPr>
              <a:t>conomy</a:t>
            </a:r>
            <a:endParaRPr lang="en-CA" sz="2400" b="1" dirty="0">
              <a:solidFill>
                <a:srgbClr val="00B050"/>
              </a:solidFill>
            </a:endParaRPr>
          </a:p>
        </p:txBody>
      </p:sp>
      <p:sp>
        <p:nvSpPr>
          <p:cNvPr id="9" name="TextBox 8"/>
          <p:cNvSpPr txBox="1"/>
          <p:nvPr/>
        </p:nvSpPr>
        <p:spPr>
          <a:xfrm>
            <a:off x="7005016" y="3314662"/>
            <a:ext cx="1743448" cy="461665"/>
          </a:xfrm>
          <a:prstGeom prst="rect">
            <a:avLst/>
          </a:prstGeom>
          <a:noFill/>
        </p:spPr>
        <p:txBody>
          <a:bodyPr wrap="square" rtlCol="0">
            <a:spAutoFit/>
          </a:bodyPr>
          <a:lstStyle/>
          <a:p>
            <a:pPr algn="ctr"/>
            <a:r>
              <a:rPr lang="en-CA" sz="2400" b="1" dirty="0" smtClean="0">
                <a:solidFill>
                  <a:srgbClr val="00B050"/>
                </a:solidFill>
              </a:rPr>
              <a:t>RORI</a:t>
            </a:r>
            <a:endParaRPr lang="en-CA" sz="2400" b="1" dirty="0">
              <a:solidFill>
                <a:srgbClr val="00B050"/>
              </a:solidFill>
            </a:endParaRPr>
          </a:p>
        </p:txBody>
      </p:sp>
      <p:sp>
        <p:nvSpPr>
          <p:cNvPr id="10" name="TextBox 9"/>
          <p:cNvSpPr txBox="1"/>
          <p:nvPr/>
        </p:nvSpPr>
        <p:spPr>
          <a:xfrm>
            <a:off x="395536" y="3284984"/>
            <a:ext cx="1743448" cy="584775"/>
          </a:xfrm>
          <a:prstGeom prst="rect">
            <a:avLst/>
          </a:prstGeom>
          <a:noFill/>
        </p:spPr>
        <p:txBody>
          <a:bodyPr wrap="square" rtlCol="0">
            <a:spAutoFit/>
          </a:bodyPr>
          <a:lstStyle/>
          <a:p>
            <a:pPr algn="ctr"/>
            <a:r>
              <a:rPr lang="en-CA" sz="3200" b="1" dirty="0" err="1" smtClean="0">
                <a:solidFill>
                  <a:srgbClr val="FF0000"/>
                </a:solidFill>
              </a:rPr>
              <a:t>ME</a:t>
            </a:r>
            <a:r>
              <a:rPr lang="en-CA" sz="2400" b="1" dirty="0" err="1" smtClean="0">
                <a:solidFill>
                  <a:srgbClr val="FF0000"/>
                </a:solidFill>
              </a:rPr>
              <a:t>conomy</a:t>
            </a:r>
            <a:endParaRPr lang="en-CA" sz="2400" b="1" dirty="0">
              <a:solidFill>
                <a:srgbClr val="FF0000"/>
              </a:solidFill>
            </a:endParaRPr>
          </a:p>
        </p:txBody>
      </p:sp>
      <p:sp>
        <p:nvSpPr>
          <p:cNvPr id="11" name="TextBox 10"/>
          <p:cNvSpPr txBox="1"/>
          <p:nvPr/>
        </p:nvSpPr>
        <p:spPr>
          <a:xfrm>
            <a:off x="4996420" y="3285312"/>
            <a:ext cx="1743448" cy="461665"/>
          </a:xfrm>
          <a:prstGeom prst="rect">
            <a:avLst/>
          </a:prstGeom>
          <a:noFill/>
        </p:spPr>
        <p:txBody>
          <a:bodyPr wrap="square" rtlCol="0">
            <a:spAutoFit/>
          </a:bodyPr>
          <a:lstStyle/>
          <a:p>
            <a:pPr algn="ctr"/>
            <a:r>
              <a:rPr lang="en-CA" sz="2400" b="1" dirty="0" smtClean="0">
                <a:solidFill>
                  <a:srgbClr val="FF0000"/>
                </a:solidFill>
              </a:rPr>
              <a:t>ROCI</a:t>
            </a:r>
            <a:endParaRPr lang="en-CA" sz="2400" b="1" dirty="0">
              <a:solidFill>
                <a:srgbClr val="FF0000"/>
              </a:solidFill>
            </a:endParaRPr>
          </a:p>
        </p:txBody>
      </p:sp>
      <p:sp>
        <p:nvSpPr>
          <p:cNvPr id="12" name="TextBox 11"/>
          <p:cNvSpPr txBox="1"/>
          <p:nvPr/>
        </p:nvSpPr>
        <p:spPr>
          <a:xfrm>
            <a:off x="2627784" y="4040479"/>
            <a:ext cx="1944216" cy="461665"/>
          </a:xfrm>
          <a:prstGeom prst="rect">
            <a:avLst/>
          </a:prstGeom>
          <a:noFill/>
        </p:spPr>
        <p:txBody>
          <a:bodyPr wrap="square" rtlCol="0">
            <a:spAutoFit/>
          </a:bodyPr>
          <a:lstStyle/>
          <a:p>
            <a:pPr algn="ctr"/>
            <a:r>
              <a:rPr lang="en-CA" sz="2400" dirty="0" smtClean="0">
                <a:solidFill>
                  <a:srgbClr val="00B050"/>
                </a:solidFill>
              </a:rPr>
              <a:t>Collaboration</a:t>
            </a:r>
            <a:endParaRPr lang="en-CA" sz="2400" dirty="0">
              <a:solidFill>
                <a:srgbClr val="00B050"/>
              </a:solidFill>
            </a:endParaRPr>
          </a:p>
        </p:txBody>
      </p:sp>
      <p:sp>
        <p:nvSpPr>
          <p:cNvPr id="13" name="TextBox 12"/>
          <p:cNvSpPr txBox="1"/>
          <p:nvPr/>
        </p:nvSpPr>
        <p:spPr>
          <a:xfrm>
            <a:off x="7005016" y="4047455"/>
            <a:ext cx="1743448" cy="1200329"/>
          </a:xfrm>
          <a:prstGeom prst="rect">
            <a:avLst/>
          </a:prstGeom>
          <a:noFill/>
        </p:spPr>
        <p:txBody>
          <a:bodyPr wrap="square" rtlCol="0">
            <a:spAutoFit/>
          </a:bodyPr>
          <a:lstStyle/>
          <a:p>
            <a:pPr algn="ctr"/>
            <a:r>
              <a:rPr lang="en-CA" sz="2400" dirty="0" smtClean="0">
                <a:solidFill>
                  <a:srgbClr val="00B050"/>
                </a:solidFill>
              </a:rPr>
              <a:t>Return on</a:t>
            </a:r>
          </a:p>
          <a:p>
            <a:pPr algn="ctr"/>
            <a:r>
              <a:rPr lang="en-CA" sz="2400" dirty="0" smtClean="0">
                <a:solidFill>
                  <a:srgbClr val="00B050"/>
                </a:solidFill>
              </a:rPr>
              <a:t>Resource  Investment</a:t>
            </a:r>
            <a:endParaRPr lang="en-CA" sz="2400" dirty="0">
              <a:solidFill>
                <a:srgbClr val="00B050"/>
              </a:solidFill>
            </a:endParaRPr>
          </a:p>
        </p:txBody>
      </p:sp>
      <p:sp>
        <p:nvSpPr>
          <p:cNvPr id="14" name="TextBox 13"/>
          <p:cNvSpPr txBox="1"/>
          <p:nvPr/>
        </p:nvSpPr>
        <p:spPr>
          <a:xfrm>
            <a:off x="323528" y="4017777"/>
            <a:ext cx="1944216" cy="461665"/>
          </a:xfrm>
          <a:prstGeom prst="rect">
            <a:avLst/>
          </a:prstGeom>
          <a:noFill/>
        </p:spPr>
        <p:txBody>
          <a:bodyPr wrap="square" rtlCol="0">
            <a:spAutoFit/>
          </a:bodyPr>
          <a:lstStyle/>
          <a:p>
            <a:pPr algn="ctr"/>
            <a:r>
              <a:rPr lang="en-CA" sz="2400" dirty="0" smtClean="0">
                <a:solidFill>
                  <a:srgbClr val="FF0000"/>
                </a:solidFill>
              </a:rPr>
              <a:t>Competition</a:t>
            </a:r>
            <a:endParaRPr lang="en-CA" sz="2400" dirty="0">
              <a:solidFill>
                <a:srgbClr val="FF0000"/>
              </a:solidFill>
            </a:endParaRPr>
          </a:p>
        </p:txBody>
      </p:sp>
      <p:sp>
        <p:nvSpPr>
          <p:cNvPr id="16" name="TextBox 15"/>
          <p:cNvSpPr txBox="1"/>
          <p:nvPr/>
        </p:nvSpPr>
        <p:spPr>
          <a:xfrm>
            <a:off x="4996420" y="4018105"/>
            <a:ext cx="1743448" cy="1200329"/>
          </a:xfrm>
          <a:prstGeom prst="rect">
            <a:avLst/>
          </a:prstGeom>
          <a:noFill/>
        </p:spPr>
        <p:txBody>
          <a:bodyPr wrap="square" rtlCol="0">
            <a:spAutoFit/>
          </a:bodyPr>
          <a:lstStyle/>
          <a:p>
            <a:pPr algn="ctr"/>
            <a:r>
              <a:rPr lang="en-CA" sz="2400" dirty="0" smtClean="0">
                <a:solidFill>
                  <a:srgbClr val="FF0000"/>
                </a:solidFill>
              </a:rPr>
              <a:t>Return on</a:t>
            </a:r>
          </a:p>
          <a:p>
            <a:pPr algn="ctr"/>
            <a:r>
              <a:rPr lang="en-CA" sz="2400" dirty="0" smtClean="0">
                <a:solidFill>
                  <a:srgbClr val="FF0000"/>
                </a:solidFill>
              </a:rPr>
              <a:t>Capital Investment</a:t>
            </a:r>
            <a:endParaRPr lang="en-CA" sz="2400" dirty="0">
              <a:solidFill>
                <a:srgbClr val="FF0000"/>
              </a:solidFill>
            </a:endParaRPr>
          </a:p>
        </p:txBody>
      </p:sp>
      <p:cxnSp>
        <p:nvCxnSpPr>
          <p:cNvPr id="3" name="Straight Arrow Connector 2"/>
          <p:cNvCxnSpPr>
            <a:stCxn id="6" idx="2"/>
            <a:endCxn id="10" idx="0"/>
          </p:cNvCxnSpPr>
          <p:nvPr/>
        </p:nvCxnSpPr>
        <p:spPr>
          <a:xfrm flipH="1">
            <a:off x="1267260" y="2378497"/>
            <a:ext cx="992856" cy="906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8" idx="0"/>
          </p:cNvCxnSpPr>
          <p:nvPr/>
        </p:nvCxnSpPr>
        <p:spPr>
          <a:xfrm>
            <a:off x="2260116" y="2378497"/>
            <a:ext cx="1411784" cy="929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0"/>
          </p:cNvCxnSpPr>
          <p:nvPr/>
        </p:nvCxnSpPr>
        <p:spPr>
          <a:xfrm flipH="1">
            <a:off x="5868144" y="2372792"/>
            <a:ext cx="1008112" cy="912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0"/>
          </p:cNvCxnSpPr>
          <p:nvPr/>
        </p:nvCxnSpPr>
        <p:spPr>
          <a:xfrm>
            <a:off x="6876256" y="2389847"/>
            <a:ext cx="1000484" cy="924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7</a:t>
            </a:r>
          </a:p>
        </p:txBody>
      </p:sp>
    </p:spTree>
    <p:extLst>
      <p:ext uri="{BB962C8B-B14F-4D97-AF65-F5344CB8AC3E}">
        <p14:creationId xmlns:p14="http://schemas.microsoft.com/office/powerpoint/2010/main" val="31432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745" y="0"/>
            <a:ext cx="14956171" cy="7029400"/>
          </a:xfrm>
          <a:prstGeom prst="rect">
            <a:avLst/>
          </a:prstGeom>
        </p:spPr>
      </p:pic>
      <p:sp>
        <p:nvSpPr>
          <p:cNvPr id="67" name="TextBox 66"/>
          <p:cNvSpPr txBox="1"/>
          <p:nvPr/>
        </p:nvSpPr>
        <p:spPr>
          <a:xfrm>
            <a:off x="143952" y="2060848"/>
            <a:ext cx="8818809" cy="3046988"/>
          </a:xfrm>
          <a:prstGeom prst="rect">
            <a:avLst/>
          </a:prstGeom>
          <a:noFill/>
        </p:spPr>
        <p:txBody>
          <a:bodyPr wrap="square" rtlCol="0">
            <a:spAutoFit/>
          </a:bodyPr>
          <a:lstStyle/>
          <a:p>
            <a:pPr algn="ctr"/>
            <a:r>
              <a:rPr lang="en-CA" sz="9600" dirty="0" smtClean="0">
                <a:solidFill>
                  <a:schemeClr val="bg1"/>
                </a:solidFill>
                <a:effectLst>
                  <a:outerShdw blurRad="38100" dist="38100" dir="2700000" algn="tl">
                    <a:srgbClr val="000000">
                      <a:alpha val="43137"/>
                    </a:srgbClr>
                  </a:outerShdw>
                </a:effectLst>
              </a:rPr>
              <a:t>ECONOMIC </a:t>
            </a:r>
          </a:p>
          <a:p>
            <a:pPr algn="ctr"/>
            <a:r>
              <a:rPr lang="en-CA" sz="9600" dirty="0" smtClean="0">
                <a:solidFill>
                  <a:schemeClr val="bg1"/>
                </a:solidFill>
                <a:effectLst>
                  <a:outerShdw blurRad="38100" dist="38100" dir="2700000" algn="tl">
                    <a:srgbClr val="000000">
                      <a:alpha val="43137"/>
                    </a:srgbClr>
                  </a:outerShdw>
                </a:effectLst>
              </a:rPr>
              <a:t>JUSTIFICATION</a:t>
            </a:r>
          </a:p>
        </p:txBody>
      </p:sp>
      <p:sp>
        <p:nvSpPr>
          <p:cNvPr id="47" name="TextBox 46"/>
          <p:cNvSpPr txBox="1"/>
          <p:nvPr/>
        </p:nvSpPr>
        <p:spPr>
          <a:xfrm>
            <a:off x="179512" y="6392043"/>
            <a:ext cx="1424904" cy="261610"/>
          </a:xfrm>
          <a:prstGeom prst="rect">
            <a:avLst/>
          </a:prstGeom>
          <a:noFill/>
        </p:spPr>
        <p:txBody>
          <a:bodyPr wrap="square" rtlCol="0">
            <a:spAutoFit/>
          </a:bodyPr>
          <a:lstStyle/>
          <a:p>
            <a:pPr algn="ctr"/>
            <a:r>
              <a:rPr lang="en-CA" sz="1100" dirty="0" smtClean="0"/>
              <a:t>May 7, 2017 Rev 1.0</a:t>
            </a:r>
            <a:endParaRPr lang="en-CA" sz="1100" dirty="0"/>
          </a:p>
        </p:txBody>
      </p:sp>
      <p:sp>
        <p:nvSpPr>
          <p:cNvPr id="5" name="Title 1"/>
          <p:cNvSpPr txBox="1">
            <a:spLocks/>
          </p:cNvSpPr>
          <p:nvPr/>
        </p:nvSpPr>
        <p:spPr>
          <a:xfrm>
            <a:off x="8604448" y="6453336"/>
            <a:ext cx="539552" cy="404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8</a:t>
            </a:r>
          </a:p>
        </p:txBody>
      </p:sp>
    </p:spTree>
    <p:extLst>
      <p:ext uri="{BB962C8B-B14F-4D97-AF65-F5344CB8AC3E}">
        <p14:creationId xmlns:p14="http://schemas.microsoft.com/office/powerpoint/2010/main" val="4086140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2004</Words>
  <Application>Microsoft Office PowerPoint</Application>
  <PresentationFormat>On-screen Show (4:3)</PresentationFormat>
  <Paragraphs>502</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Introducing Open Hack to SRG Philosophy  of Rapid Whole System Change</vt:lpstr>
      <vt:lpstr>A simple 3 step process for transforming harm to wellbeing</vt:lpstr>
      <vt:lpstr>PowerPoint Presentation</vt:lpstr>
      <vt:lpstr>Citizen-Driven,  Rapid Whole  System Change </vt:lpstr>
      <vt:lpstr>PowerPoint Presentation</vt:lpstr>
      <vt:lpstr>Awakening the Sleeping Giant  </vt:lpstr>
      <vt:lpstr>Potential for Peer Production</vt:lpstr>
      <vt:lpstr>PowerPoint Presentation</vt:lpstr>
      <vt:lpstr>PowerPoint Presentation</vt:lpstr>
      <vt:lpstr>PowerPoint Presentation</vt:lpstr>
      <vt:lpstr>The Language of the 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Gamifying Transition:  A MOOCC Platform Cooperativism to Bend the Curve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51</cp:revision>
  <dcterms:created xsi:type="dcterms:W3CDTF">2018-02-24T05:03:17Z</dcterms:created>
  <dcterms:modified xsi:type="dcterms:W3CDTF">2018-02-28T08:30:17Z</dcterms:modified>
</cp:coreProperties>
</file>