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1143" r:id="rId2"/>
    <p:sldId id="1010" r:id="rId3"/>
    <p:sldId id="1182" r:id="rId4"/>
    <p:sldId id="1189" r:id="rId5"/>
    <p:sldId id="1183" r:id="rId6"/>
    <p:sldId id="1184" r:id="rId7"/>
    <p:sldId id="1188" r:id="rId8"/>
    <p:sldId id="1190" r:id="rId9"/>
    <p:sldId id="1193" r:id="rId10"/>
    <p:sldId id="1191" r:id="rId11"/>
    <p:sldId id="1194" r:id="rId12"/>
    <p:sldId id="1205" r:id="rId13"/>
    <p:sldId id="1198" r:id="rId14"/>
    <p:sldId id="1203" r:id="rId15"/>
    <p:sldId id="1197" r:id="rId16"/>
    <p:sldId id="1209" r:id="rId1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A4CF"/>
    <a:srgbClr val="FF6FCF"/>
    <a:srgbClr val="00B2D2"/>
    <a:srgbClr val="026699"/>
    <a:srgbClr val="E82404"/>
    <a:srgbClr val="0001B8"/>
    <a:srgbClr val="082C01"/>
    <a:srgbClr val="087778"/>
    <a:srgbClr val="891840"/>
    <a:srgbClr val="003A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7416" autoAdjust="0"/>
    <p:restoredTop sz="94660"/>
  </p:normalViewPr>
  <p:slideViewPr>
    <p:cSldViewPr snapToObjects="1" showGuides="1">
      <p:cViewPr>
        <p:scale>
          <a:sx n="75" d="100"/>
          <a:sy n="75" d="100"/>
        </p:scale>
        <p:origin x="-112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DAC-5A13-CB40-A84B-09F06602C911}" type="datetimeFigureOut">
              <a:rPr lang="de-DE" smtClean="0"/>
              <a:pPr/>
              <a:t>22.11.2017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0C9C-F0B0-884A-A967-81AE5C2209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DAC-5A13-CB40-A84B-09F06602C911}" type="datetimeFigureOut">
              <a:rPr lang="de-DE" smtClean="0"/>
              <a:pPr/>
              <a:t>22.11.2017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0C9C-F0B0-884A-A967-81AE5C2209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DAC-5A13-CB40-A84B-09F06602C911}" type="datetimeFigureOut">
              <a:rPr lang="de-DE" smtClean="0"/>
              <a:pPr/>
              <a:t>22.11.2017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0C9C-F0B0-884A-A967-81AE5C2209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DAC-5A13-CB40-A84B-09F06602C911}" type="datetimeFigureOut">
              <a:rPr lang="de-DE" smtClean="0"/>
              <a:pPr/>
              <a:t>22.11.2017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0C9C-F0B0-884A-A967-81AE5C2209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DAC-5A13-CB40-A84B-09F06602C911}" type="datetimeFigureOut">
              <a:rPr lang="de-DE" smtClean="0"/>
              <a:pPr/>
              <a:t>22.11.2017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0C9C-F0B0-884A-A967-81AE5C2209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DAC-5A13-CB40-A84B-09F06602C911}" type="datetimeFigureOut">
              <a:rPr lang="de-DE" smtClean="0"/>
              <a:pPr/>
              <a:t>22.11.2017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0C9C-F0B0-884A-A967-81AE5C2209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DAC-5A13-CB40-A84B-09F06602C911}" type="datetimeFigureOut">
              <a:rPr lang="de-DE" smtClean="0"/>
              <a:pPr/>
              <a:t>22.11.2017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0C9C-F0B0-884A-A967-81AE5C2209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DAC-5A13-CB40-A84B-09F06602C911}" type="datetimeFigureOut">
              <a:rPr lang="de-DE" smtClean="0"/>
              <a:pPr/>
              <a:t>22.11.2017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0C9C-F0B0-884A-A967-81AE5C2209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DAC-5A13-CB40-A84B-09F06602C911}" type="datetimeFigureOut">
              <a:rPr lang="de-DE" smtClean="0"/>
              <a:pPr/>
              <a:t>22.11.2017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0C9C-F0B0-884A-A967-81AE5C2209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DAC-5A13-CB40-A84B-09F06602C911}" type="datetimeFigureOut">
              <a:rPr lang="de-DE" smtClean="0"/>
              <a:pPr/>
              <a:t>22.11.2017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0C9C-F0B0-884A-A967-81AE5C2209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ADAC-5A13-CB40-A84B-09F06602C911}" type="datetimeFigureOut">
              <a:rPr lang="de-DE" smtClean="0"/>
              <a:pPr/>
              <a:t>22.11.2017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0C9C-F0B0-884A-A967-81AE5C2209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ADAC-5A13-CB40-A84B-09F06602C911}" type="datetimeFigureOut">
              <a:rPr lang="de-DE" smtClean="0"/>
              <a:pPr/>
              <a:t>22.11.2017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0C9C-F0B0-884A-A967-81AE5C2209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-457200" y="4178300"/>
            <a:ext cx="5981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>
                <a:solidFill>
                  <a:srgbClr val="000000"/>
                </a:solidFill>
                <a:latin typeface="Open Sans Semibold"/>
                <a:cs typeface="Open Sans Semibold"/>
              </a:rPr>
              <a:t>Seigo Robinson</a:t>
            </a:r>
          </a:p>
          <a:p>
            <a:pPr algn="ctr"/>
            <a:r>
              <a:rPr lang="de-DE" sz="2200">
                <a:solidFill>
                  <a:srgbClr val="000000"/>
                </a:solidFill>
                <a:latin typeface="Open Sans Light"/>
                <a:cs typeface="Open Sans Light"/>
              </a:rPr>
              <a:t>@seigorobinson</a:t>
            </a:r>
          </a:p>
          <a:p>
            <a:pPr algn="ctr"/>
            <a:r>
              <a:rPr lang="de-DE" sz="2200" u="sng">
                <a:solidFill>
                  <a:srgbClr val="000000"/>
                </a:solidFill>
                <a:latin typeface="Open Sans Light"/>
                <a:cs typeface="Open Sans Light"/>
              </a:rPr>
              <a:t>socialcirculareconomy.com</a:t>
            </a:r>
          </a:p>
          <a:p>
            <a:pPr algn="ctr"/>
            <a:endParaRPr lang="de-DE" sz="220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algn="ctr"/>
            <a:endParaRPr lang="de-DE" sz="220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pic>
        <p:nvPicPr>
          <p:cNvPr id="4" name="Bild 3" descr="OSCEday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768639"/>
            <a:ext cx="2324100" cy="7591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62645" y="4191400"/>
            <a:ext cx="693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>
                <a:solidFill>
                  <a:srgbClr val="000000"/>
                </a:solidFill>
                <a:latin typeface="Open Sans Semibold"/>
                <a:cs typeface="Open Sans Semibold"/>
              </a:rPr>
              <a:t>Lars Zimmermann</a:t>
            </a:r>
          </a:p>
          <a:p>
            <a:pPr algn="ctr"/>
            <a:r>
              <a:rPr lang="de-DE" sz="2200">
                <a:solidFill>
                  <a:srgbClr val="000000"/>
                </a:solidFill>
                <a:latin typeface="Open Sans Light"/>
                <a:cs typeface="Open Sans Light"/>
              </a:rPr>
              <a:t>@bricktick</a:t>
            </a:r>
          </a:p>
          <a:p>
            <a:pPr algn="ctr"/>
            <a:r>
              <a:rPr lang="de-DE" sz="2200" u="sng">
                <a:solidFill>
                  <a:srgbClr val="000000"/>
                </a:solidFill>
                <a:latin typeface="Open Sans Light"/>
                <a:cs typeface="Open Sans Light"/>
              </a:rPr>
              <a:t>larszimmermann.de</a:t>
            </a:r>
          </a:p>
          <a:p>
            <a:pPr algn="ctr"/>
            <a:endParaRPr lang="de-DE" sz="220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algn="ctr"/>
            <a:endParaRPr lang="de-DE" sz="220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algn="ctr"/>
            <a:endParaRPr lang="de-DE" sz="220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1000" y="648831"/>
            <a:ext cx="84582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2400">
                <a:solidFill>
                  <a:srgbClr val="000000"/>
                </a:solidFill>
                <a:latin typeface="Open Sans Semibold"/>
                <a:cs typeface="Open Sans Semibold"/>
              </a:rPr>
              <a:t>Generating Value By Opening Up: </a:t>
            </a:r>
          </a:p>
          <a:p>
            <a:pPr algn="ctr"/>
            <a:r>
              <a:rPr lang="de-DE" sz="2400">
                <a:solidFill>
                  <a:srgbClr val="000000"/>
                </a:solidFill>
                <a:latin typeface="Open Sans Semibold"/>
                <a:cs typeface="Open Sans Semibold"/>
              </a:rPr>
              <a:t>A Step-by-Step Practical Guide</a:t>
            </a:r>
          </a:p>
          <a:p>
            <a:pPr algn="ctr">
              <a:spcAft>
                <a:spcPts val="1800"/>
              </a:spcAft>
            </a:pPr>
            <a:endParaRPr lang="de-DE" sz="2800">
              <a:solidFill>
                <a:srgbClr val="000000"/>
              </a:solidFill>
              <a:latin typeface="Open Sans Semibold"/>
              <a:cs typeface="Open Sans Semibold"/>
            </a:endParaRPr>
          </a:p>
          <a:p>
            <a:pPr algn="ctr"/>
            <a:r>
              <a:rPr lang="de-DE" sz="4200">
                <a:latin typeface="Open Sans Semibold"/>
                <a:cs typeface="Open Sans Semibold"/>
              </a:rPr>
              <a:t>Open Source Business Models</a:t>
            </a:r>
          </a:p>
          <a:p>
            <a:pPr algn="ctr"/>
            <a:r>
              <a:rPr lang="de-DE" sz="2000">
                <a:latin typeface="Open Sans Semibold"/>
                <a:cs typeface="Open Sans Semibold"/>
              </a:rPr>
              <a:t/>
            </a:r>
            <a:br>
              <a:rPr lang="de-DE" sz="2000">
                <a:latin typeface="Open Sans Semibold"/>
                <a:cs typeface="Open Sans Semibold"/>
              </a:rPr>
            </a:br>
            <a:r>
              <a:rPr lang="de-DE" sz="2000">
                <a:latin typeface="Open Sans Semibold"/>
                <a:cs typeface="Open Sans Semibold"/>
              </a:rPr>
              <a:t>NOVEMBER 22, 2017 | DIF Festival</a:t>
            </a:r>
            <a:r>
              <a:rPr lang="de-DE" sz="2800">
                <a:latin typeface="Open Sans Semibold"/>
                <a:cs typeface="Open Sans Semibold"/>
              </a:rPr>
              <a:t> </a:t>
            </a:r>
          </a:p>
          <a:p>
            <a:pPr algn="ctr"/>
            <a:endParaRPr lang="de-DE" sz="2800">
              <a:solidFill>
                <a:srgbClr val="000000"/>
              </a:solidFill>
              <a:latin typeface="Open Sans Semibold"/>
              <a:cs typeface="Open Sans Semibold"/>
            </a:endParaRPr>
          </a:p>
          <a:p>
            <a:pPr algn="ctr"/>
            <a:endParaRPr lang="de-DE" sz="2800">
              <a:solidFill>
                <a:srgbClr val="000000"/>
              </a:solidFill>
              <a:latin typeface="Open Sans Semibold"/>
              <a:cs typeface="Open Sans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1143000" y="137160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>
                <a:solidFill>
                  <a:srgbClr val="000000"/>
                </a:solidFill>
                <a:latin typeface="Open Sans Light"/>
                <a:cs typeface="Open Sans Light"/>
              </a:rPr>
              <a:t>oscedays.org/</a:t>
            </a:r>
            <a:r>
              <a:rPr lang="de-DE" sz="3600" b="1">
                <a:solidFill>
                  <a:srgbClr val="000000"/>
                </a:solidFill>
                <a:latin typeface="Open Sans"/>
                <a:cs typeface="Open Sans"/>
              </a:rPr>
              <a:t>b1</a:t>
            </a:r>
          </a:p>
          <a:p>
            <a:pPr algn="ctr">
              <a:spcAft>
                <a:spcPts val="1200"/>
              </a:spcAft>
            </a:pPr>
            <a:endParaRPr lang="de-DE" sz="360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algn="ctr">
              <a:spcAft>
                <a:spcPts val="1200"/>
              </a:spcAft>
            </a:pPr>
            <a:endParaRPr lang="de-DE" sz="360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algn="ctr">
              <a:spcAft>
                <a:spcPts val="1200"/>
              </a:spcAft>
            </a:pPr>
            <a:endParaRPr lang="de-DE" sz="360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pic>
        <p:nvPicPr>
          <p:cNvPr id="4" name="Bild 3" descr="70718b1ec1db741d47119a4d7450c6d970f4c6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277" y="0"/>
            <a:ext cx="48494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041b2f139f53ba0b8d5b3e7a0a06e007b4e2692b.jpg"/>
          <p:cNvPicPr>
            <a:picLocks noChangeAspect="1"/>
          </p:cNvPicPr>
          <p:nvPr/>
        </p:nvPicPr>
        <p:blipFill>
          <a:blip r:embed="rId2"/>
          <a:srcRect t="24444"/>
          <a:stretch>
            <a:fillRect/>
          </a:stretch>
        </p:blipFill>
        <p:spPr>
          <a:xfrm>
            <a:off x="1537655" y="0"/>
            <a:ext cx="60511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3"/>
          <p:cNvGrpSpPr/>
          <p:nvPr/>
        </p:nvGrpSpPr>
        <p:grpSpPr>
          <a:xfrm>
            <a:off x="1212179" y="262466"/>
            <a:ext cx="7131064" cy="6324600"/>
            <a:chOff x="2065868" y="262466"/>
            <a:chExt cx="5325532" cy="6324600"/>
          </a:xfrm>
        </p:grpSpPr>
        <p:grpSp>
          <p:nvGrpSpPr>
            <p:cNvPr id="5" name="Gruppierung 9"/>
            <p:cNvGrpSpPr/>
            <p:nvPr/>
          </p:nvGrpSpPr>
          <p:grpSpPr>
            <a:xfrm>
              <a:off x="2065868" y="262466"/>
              <a:ext cx="5029200" cy="6324600"/>
              <a:chOff x="2564983" y="1035903"/>
              <a:chExt cx="1643364" cy="2469297"/>
            </a:xfrm>
          </p:grpSpPr>
          <p:sp>
            <p:nvSpPr>
              <p:cNvPr id="3" name="Rechteck 2"/>
              <p:cNvSpPr/>
              <p:nvPr/>
            </p:nvSpPr>
            <p:spPr>
              <a:xfrm>
                <a:off x="2565398" y="1035903"/>
                <a:ext cx="822960" cy="822960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" name="Rechteck 3"/>
              <p:cNvSpPr/>
              <p:nvPr/>
            </p:nvSpPr>
            <p:spPr>
              <a:xfrm>
                <a:off x="3385387" y="1037163"/>
                <a:ext cx="822960" cy="822960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" name="Rechteck 5"/>
              <p:cNvSpPr/>
              <p:nvPr/>
            </p:nvSpPr>
            <p:spPr>
              <a:xfrm>
                <a:off x="2564983" y="1859718"/>
                <a:ext cx="822960" cy="822960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" name="Rechteck 6"/>
              <p:cNvSpPr/>
              <p:nvPr/>
            </p:nvSpPr>
            <p:spPr>
              <a:xfrm>
                <a:off x="3384972" y="1860978"/>
                <a:ext cx="822960" cy="822960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" name="Rechteck 7"/>
              <p:cNvSpPr/>
              <p:nvPr/>
            </p:nvSpPr>
            <p:spPr>
              <a:xfrm>
                <a:off x="2565396" y="2680980"/>
                <a:ext cx="822960" cy="822960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9" name="Rechteck 8"/>
              <p:cNvSpPr/>
              <p:nvPr/>
            </p:nvSpPr>
            <p:spPr>
              <a:xfrm>
                <a:off x="3385385" y="2682240"/>
                <a:ext cx="822960" cy="822960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1" name="Textfeld 10"/>
            <p:cNvSpPr txBox="1"/>
            <p:nvPr/>
          </p:nvSpPr>
          <p:spPr>
            <a:xfrm>
              <a:off x="2133600" y="262466"/>
              <a:ext cx="52578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>
                  <a:latin typeface="Open Sans Semibold"/>
                  <a:cs typeface="Open Sans Semibold"/>
                </a:rPr>
                <a:t>Open Up (Assets)		                  Roles 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99734" y="2390801"/>
              <a:ext cx="52578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>
                  <a:latin typeface="Open Sans Semibold"/>
                  <a:cs typeface="Open Sans Semibold"/>
                </a:rPr>
                <a:t>Your Benefits		                   Networks Benefits 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099734" y="4490535"/>
              <a:ext cx="52578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>
                  <a:latin typeface="Open Sans Semibold"/>
                  <a:cs typeface="Open Sans Semibold"/>
                </a:rPr>
                <a:t>Channels		                           Value Extraction</a:t>
              </a: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1408634" y="704268"/>
            <a:ext cx="1009899" cy="323165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Products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646917" y="704268"/>
            <a:ext cx="916255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Product</a:t>
            </a:r>
          </a:p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Designs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403059" y="1160036"/>
            <a:ext cx="1121108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Packaging 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Designs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782640" y="1397104"/>
            <a:ext cx="770952" cy="323165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Stores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403059" y="1830335"/>
            <a:ext cx="979755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Logistics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690550" y="582768"/>
            <a:ext cx="1186762" cy="323165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Customers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961980" y="580355"/>
            <a:ext cx="1018227" cy="323165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Resellers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690550" y="946834"/>
            <a:ext cx="1100444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Designers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860378" y="939798"/>
            <a:ext cx="1189298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Innovators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683511" y="1303867"/>
            <a:ext cx="1020701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Teachers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860382" y="1310205"/>
            <a:ext cx="1121108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Packaging 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Providers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682753" y="2013637"/>
            <a:ext cx="3211135" cy="315471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r>
              <a:rPr lang="de-DE" sz="1450">
                <a:solidFill>
                  <a:schemeClr val="bg1"/>
                </a:solidFill>
                <a:latin typeface="Open Sans Semibold"/>
                <a:cs typeface="Open Sans Semibold"/>
              </a:rPr>
              <a:t>Customers, Designers, Innovators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691981" y="1658044"/>
            <a:ext cx="839142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Freight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930911" y="2429933"/>
            <a:ext cx="1383725" cy="323165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Sell Products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335714" y="2802469"/>
            <a:ext cx="1188453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Open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Innovation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666546" y="2815736"/>
            <a:ext cx="1187232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Marketing,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Attention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964779" y="3427736"/>
            <a:ext cx="1532973" cy="553998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New Network/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Communities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311733" y="4062567"/>
            <a:ext cx="2288044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More Effecive Logistics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688964" y="2426269"/>
            <a:ext cx="1183756" cy="553998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Buy, Resell </a:t>
            </a:r>
          </a:p>
          <a:p>
            <a:r>
              <a:rPr lang="de-DE" sz="1500">
                <a:latin typeface="Open Sans Semibold"/>
                <a:cs typeface="Open Sans Semibold"/>
              </a:rPr>
              <a:t>Products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689947" y="2814305"/>
            <a:ext cx="1280500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Create &amp; 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Sell Designs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168457" y="3038102"/>
            <a:ext cx="1109649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Education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691981" y="3429003"/>
            <a:ext cx="1328402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Business 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Opportunity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173140" y="3425327"/>
            <a:ext cx="1532973" cy="553998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New Network/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Communities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675047" y="4049470"/>
            <a:ext cx="3147015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Access To Freight Infrastructure 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361883" y="4841502"/>
            <a:ext cx="1203481" cy="553998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Stores Incl. </a:t>
            </a:r>
          </a:p>
          <a:p>
            <a:r>
              <a:rPr lang="de-DE" sz="1500">
                <a:latin typeface="Open Sans Semibold"/>
                <a:cs typeface="Open Sans Semibold"/>
              </a:rPr>
              <a:t>Online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673529" y="4822336"/>
            <a:ext cx="941283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Website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363097" y="5448869"/>
            <a:ext cx="941283" cy="3231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Website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683895" y="5207001"/>
            <a:ext cx="941283" cy="553998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Website 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in-store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375215" y="5832102"/>
            <a:ext cx="1723549" cy="323165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Workshop Space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372820" y="6213102"/>
            <a:ext cx="1040144" cy="323165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Trainings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617260" y="6213102"/>
            <a:ext cx="997971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Platform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691980" y="4859867"/>
            <a:ext cx="1383725" cy="323165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Sell Products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604018" y="4859869"/>
            <a:ext cx="1186762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Loyal 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Customers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690530" y="5237202"/>
            <a:ext cx="1813317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Cheaper Standar-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dized Packaging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4687164" y="6196165"/>
            <a:ext cx="1726836" cy="323165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Loyal Customers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6601412" y="5465803"/>
            <a:ext cx="1206299" cy="323165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Sell Tickets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691287" y="5832102"/>
            <a:ext cx="1813999" cy="323165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Sell Subscriptions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6604718" y="5850469"/>
            <a:ext cx="121296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Sell Freight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Capacity</a:t>
            </a:r>
          </a:p>
        </p:txBody>
      </p:sp>
      <p:pic>
        <p:nvPicPr>
          <p:cNvPr id="54" name="Bild 53" descr="IKEA-logo-647286450F-seeklogo.com.png"/>
          <p:cNvPicPr>
            <a:picLocks noChangeAspect="1"/>
          </p:cNvPicPr>
          <p:nvPr/>
        </p:nvPicPr>
        <p:blipFill>
          <a:blip r:embed="rId2"/>
          <a:srcRect r="6459"/>
          <a:stretch>
            <a:fillRect/>
          </a:stretch>
        </p:blipFill>
        <p:spPr>
          <a:xfrm rot="16200000">
            <a:off x="-374983" y="806783"/>
            <a:ext cx="1727209" cy="621642"/>
          </a:xfrm>
          <a:prstGeom prst="rect">
            <a:avLst/>
          </a:prstGeom>
        </p:spPr>
      </p:pic>
      <p:sp>
        <p:nvSpPr>
          <p:cNvPr id="53" name="Textfeld 52"/>
          <p:cNvSpPr txBox="1"/>
          <p:nvPr/>
        </p:nvSpPr>
        <p:spPr>
          <a:xfrm>
            <a:off x="1327590" y="3433800"/>
            <a:ext cx="1559930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Reduced In-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novation Costs</a:t>
            </a:r>
          </a:p>
        </p:txBody>
      </p:sp>
      <p:sp>
        <p:nvSpPr>
          <p:cNvPr id="55" name="Textfeld 54"/>
          <p:cNvSpPr txBox="1"/>
          <p:nvPr/>
        </p:nvSpPr>
        <p:spPr>
          <a:xfrm rot="16200000">
            <a:off x="-1419266" y="4648645"/>
            <a:ext cx="346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Open Sans Light"/>
                <a:cs typeface="Open Sans Light"/>
              </a:rPr>
              <a:t>MORE INFO: oscedays.org</a:t>
            </a:r>
            <a:r>
              <a:rPr lang="de-DE">
                <a:latin typeface="Open Sans Semibold"/>
                <a:cs typeface="Open Sans Semibold"/>
              </a:rPr>
              <a:t>/b1</a:t>
            </a:r>
          </a:p>
          <a:p>
            <a:endParaRPr lang="de-DE">
              <a:latin typeface="Open Sans Light"/>
              <a:cs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reen Shot 2017-02-27 at 23.25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93" y="0"/>
            <a:ext cx="9206593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7200" y="457200"/>
            <a:ext cx="81534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590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</a:p>
          <a:p>
            <a:pPr algn="ctr">
              <a:spcAft>
                <a:spcPts val="3000"/>
              </a:spcAft>
            </a:pPr>
            <a:r>
              <a:rPr lang="de-DE" sz="5900">
                <a:solidFill>
                  <a:schemeClr val="bg1"/>
                </a:solidFill>
                <a:latin typeface="Open Sans Light"/>
                <a:cs typeface="Open Sans Light"/>
              </a:rPr>
              <a:t>Full Online Course At: </a:t>
            </a:r>
          </a:p>
          <a:p>
            <a:pPr algn="ctr"/>
            <a:r>
              <a:rPr lang="de-DE" sz="5900">
                <a:solidFill>
                  <a:schemeClr val="bg1"/>
                </a:solidFill>
                <a:latin typeface="Open Sans Extrabold"/>
                <a:cs typeface="Open Sans Extrabold"/>
              </a:rPr>
              <a:t>oscedays.org/b1 </a:t>
            </a:r>
          </a:p>
          <a:p>
            <a:pPr algn="ctr"/>
            <a:endParaRPr lang="de-DE" sz="590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reen Shot 2017-02-27 at 23.25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93" y="0"/>
            <a:ext cx="9206593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9100" y="317500"/>
            <a:ext cx="8534400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de-DE" sz="3600">
                <a:solidFill>
                  <a:schemeClr val="bg1"/>
                </a:solidFill>
                <a:latin typeface="Open Sans Extrabold"/>
                <a:cs typeface="Open Sans Extrabold"/>
              </a:rPr>
              <a:t>   Seek Help Here</a:t>
            </a:r>
          </a:p>
          <a:p>
            <a:pPr lvl="1">
              <a:spcAft>
                <a:spcPts val="1800"/>
              </a:spcAft>
              <a:buFontTx/>
              <a:buChar char="•"/>
            </a:pPr>
            <a:r>
              <a:rPr lang="de-DE" sz="3200">
                <a:solidFill>
                  <a:schemeClr val="bg1"/>
                </a:solidFill>
                <a:latin typeface="Open Sans Semibold"/>
                <a:cs typeface="Open Sans Semibold"/>
              </a:rPr>
              <a:t> Us </a:t>
            </a:r>
            <a:r>
              <a:rPr lang="de-DE" sz="3200">
                <a:solidFill>
                  <a:schemeClr val="bg1"/>
                </a:solidFill>
                <a:latin typeface="Open Sans Light"/>
                <a:cs typeface="Open Sans Light"/>
              </a:rPr>
              <a:t>(OSCEdays; GE, BR)</a:t>
            </a:r>
          </a:p>
          <a:p>
            <a:pPr lvl="1">
              <a:spcAft>
                <a:spcPts val="1800"/>
              </a:spcAft>
              <a:buFontTx/>
              <a:buChar char="•"/>
            </a:pPr>
            <a:r>
              <a:rPr lang="de-DE" sz="3200">
                <a:solidFill>
                  <a:schemeClr val="bg1"/>
                </a:solidFill>
                <a:latin typeface="Open Sans Semibold"/>
                <a:cs typeface="Open Sans Semibold"/>
              </a:rPr>
              <a:t> Simone Cicero </a:t>
            </a:r>
            <a:r>
              <a:rPr lang="de-DE" sz="3200">
                <a:solidFill>
                  <a:schemeClr val="bg1"/>
                </a:solidFill>
                <a:latin typeface="Open Sans Light"/>
                <a:cs typeface="Open Sans Light"/>
              </a:rPr>
              <a:t>(Platform D. Toolkit; IT)</a:t>
            </a:r>
          </a:p>
          <a:p>
            <a:pPr lvl="1">
              <a:spcAft>
                <a:spcPts val="1800"/>
              </a:spcAft>
              <a:buFontTx/>
              <a:buChar char="•"/>
            </a:pPr>
            <a:r>
              <a:rPr lang="de-DE" sz="3200">
                <a:solidFill>
                  <a:schemeClr val="bg1"/>
                </a:solidFill>
                <a:latin typeface="Open Sans Semibold"/>
                <a:cs typeface="Open Sans Semibold"/>
              </a:rPr>
              <a:t> Diderik Van Wingerden</a:t>
            </a:r>
            <a:r>
              <a:rPr lang="de-DE" sz="3200">
                <a:solidFill>
                  <a:schemeClr val="bg1"/>
                </a:solidFill>
                <a:latin typeface="Open Sans Light"/>
                <a:cs typeface="Open Sans Light"/>
              </a:rPr>
              <a:t> (NL)</a:t>
            </a:r>
          </a:p>
          <a:p>
            <a:pPr lvl="1">
              <a:spcAft>
                <a:spcPts val="1800"/>
              </a:spcAft>
              <a:buFontTx/>
              <a:buChar char="•"/>
            </a:pPr>
            <a:r>
              <a:rPr lang="de-DE" sz="3200">
                <a:solidFill>
                  <a:schemeClr val="bg1"/>
                </a:solidFill>
                <a:latin typeface="Open Sans Semibold"/>
                <a:cs typeface="Open Sans Semibold"/>
              </a:rPr>
              <a:t> Danish Design Center </a:t>
            </a:r>
            <a:r>
              <a:rPr lang="de-DE" sz="3200">
                <a:solidFill>
                  <a:schemeClr val="bg1"/>
                </a:solidFill>
                <a:latin typeface="Open Sans Light"/>
                <a:cs typeface="Open Sans Light"/>
              </a:rPr>
              <a:t>(DK)</a:t>
            </a:r>
          </a:p>
          <a:p>
            <a:pPr lvl="1">
              <a:spcAft>
                <a:spcPts val="1800"/>
              </a:spcAft>
              <a:buFontTx/>
              <a:buChar char="•"/>
            </a:pPr>
            <a:r>
              <a:rPr lang="de-DE" sz="3200">
                <a:solidFill>
                  <a:schemeClr val="bg1"/>
                </a:solidFill>
                <a:latin typeface="Open Sans Semibold"/>
                <a:cs typeface="Open Sans Semibold"/>
              </a:rPr>
              <a:t> Jaime Arredondo </a:t>
            </a:r>
            <a:r>
              <a:rPr lang="de-DE" sz="3200">
                <a:solidFill>
                  <a:schemeClr val="bg1"/>
                </a:solidFill>
                <a:latin typeface="Open Sans Light"/>
                <a:cs typeface="Open Sans Light"/>
              </a:rPr>
              <a:t>(FR)</a:t>
            </a:r>
            <a:r>
              <a:rPr lang="de-DE" sz="3200">
                <a:solidFill>
                  <a:schemeClr val="bg1"/>
                </a:solidFill>
                <a:latin typeface="Open Sans Semibold"/>
                <a:cs typeface="Open Sans Semibold"/>
              </a:rPr>
              <a:t> </a:t>
            </a:r>
          </a:p>
          <a:p>
            <a:pPr lvl="1">
              <a:spcAft>
                <a:spcPts val="1800"/>
              </a:spcAft>
              <a:buFontTx/>
              <a:buChar char="•"/>
            </a:pPr>
            <a:r>
              <a:rPr lang="de-DE" sz="3200">
                <a:solidFill>
                  <a:schemeClr val="bg1"/>
                </a:solidFill>
                <a:latin typeface="Open Sans Semibold"/>
                <a:cs typeface="Open Sans Semibold"/>
              </a:rPr>
              <a:t> Benjamin Tinq </a:t>
            </a:r>
            <a:r>
              <a:rPr lang="de-DE" sz="3200">
                <a:solidFill>
                  <a:schemeClr val="bg1"/>
                </a:solidFill>
                <a:latin typeface="Open Sans Light"/>
                <a:cs typeface="Open Sans Light"/>
              </a:rPr>
              <a:t>(Ouishare; EU)</a:t>
            </a:r>
          </a:p>
          <a:p>
            <a:pPr lvl="1">
              <a:spcAft>
                <a:spcPts val="1800"/>
              </a:spcAft>
              <a:buFontTx/>
              <a:buChar char="•"/>
            </a:pPr>
            <a:r>
              <a:rPr lang="de-DE" sz="3200">
                <a:solidFill>
                  <a:schemeClr val="bg1"/>
                </a:solidFill>
                <a:latin typeface="Open Sans Semibold"/>
                <a:cs typeface="Open Sans Semibold"/>
              </a:rPr>
              <a:t> Paul Bristow </a:t>
            </a:r>
            <a:r>
              <a:rPr lang="de-DE" sz="3200">
                <a:solidFill>
                  <a:schemeClr val="bg1"/>
                </a:solidFill>
                <a:latin typeface="Open Sans Light"/>
                <a:cs typeface="Open Sans Light"/>
              </a:rPr>
              <a:t>(Geneva; CH)</a:t>
            </a:r>
            <a:r>
              <a:rPr lang="de-DE" sz="3200">
                <a:solidFill>
                  <a:schemeClr val="bg1"/>
                </a:solidFill>
                <a:latin typeface="Open Sans Semibold"/>
                <a:cs typeface="Open Sans Semibold"/>
              </a:rPr>
              <a:t> </a:t>
            </a:r>
          </a:p>
          <a:p>
            <a:endParaRPr lang="de-DE" sz="320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-381000" y="3429000"/>
            <a:ext cx="5981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>
                <a:solidFill>
                  <a:srgbClr val="000000"/>
                </a:solidFill>
                <a:latin typeface="Open Sans Semibold"/>
                <a:cs typeface="Open Sans Semibold"/>
              </a:rPr>
              <a:t>Seigo Robinson</a:t>
            </a:r>
          </a:p>
          <a:p>
            <a:pPr algn="ctr"/>
            <a:r>
              <a:rPr lang="de-DE" sz="2200">
                <a:solidFill>
                  <a:srgbClr val="000000"/>
                </a:solidFill>
                <a:latin typeface="Open Sans Light"/>
                <a:cs typeface="Open Sans Light"/>
              </a:rPr>
              <a:t>@seigorobinson</a:t>
            </a:r>
          </a:p>
          <a:p>
            <a:pPr algn="ctr"/>
            <a:r>
              <a:rPr lang="de-DE" sz="2200" u="sng">
                <a:solidFill>
                  <a:srgbClr val="000000"/>
                </a:solidFill>
                <a:latin typeface="Open Sans Light"/>
                <a:cs typeface="Open Sans Light"/>
              </a:rPr>
              <a:t>socialcirculareconomy.com</a:t>
            </a:r>
          </a:p>
          <a:p>
            <a:pPr algn="ctr"/>
            <a:endParaRPr lang="de-DE" sz="220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algn="ctr"/>
            <a:endParaRPr lang="de-DE" sz="220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pic>
        <p:nvPicPr>
          <p:cNvPr id="4" name="Bild 3" descr="OSCEday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232400"/>
            <a:ext cx="2324100" cy="7591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86100" y="3442100"/>
            <a:ext cx="693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>
                <a:solidFill>
                  <a:srgbClr val="000000"/>
                </a:solidFill>
                <a:latin typeface="Open Sans Semibold"/>
                <a:cs typeface="Open Sans Semibold"/>
              </a:rPr>
              <a:t>Lars Zimmermann</a:t>
            </a:r>
          </a:p>
          <a:p>
            <a:pPr algn="ctr"/>
            <a:r>
              <a:rPr lang="de-DE" sz="2200">
                <a:solidFill>
                  <a:srgbClr val="000000"/>
                </a:solidFill>
                <a:latin typeface="Open Sans Light"/>
                <a:cs typeface="Open Sans Light"/>
              </a:rPr>
              <a:t>@bricktick</a:t>
            </a:r>
          </a:p>
          <a:p>
            <a:pPr algn="ctr"/>
            <a:r>
              <a:rPr lang="de-DE" sz="2200" u="sng">
                <a:solidFill>
                  <a:srgbClr val="000000"/>
                </a:solidFill>
                <a:latin typeface="Open Sans Light"/>
                <a:cs typeface="Open Sans Light"/>
              </a:rPr>
              <a:t>larszimmermann.de</a:t>
            </a:r>
          </a:p>
          <a:p>
            <a:pPr algn="ctr"/>
            <a:endParaRPr lang="de-DE" sz="220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algn="ctr"/>
            <a:endParaRPr lang="de-DE" sz="220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algn="ctr"/>
            <a:endParaRPr lang="de-DE" sz="220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1000" y="1226909"/>
            <a:ext cx="84582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6600">
                <a:solidFill>
                  <a:srgbClr val="000000"/>
                </a:solidFill>
                <a:latin typeface="Open Sans Light"/>
                <a:cs typeface="Open Sans Light"/>
              </a:rPr>
              <a:t>THANK YOU</a:t>
            </a:r>
            <a:endParaRPr lang="de-DE" sz="6600">
              <a:latin typeface="Open Sans Light"/>
              <a:cs typeface="Open Sans Light"/>
            </a:endParaRPr>
          </a:p>
          <a:p>
            <a:pPr algn="ctr"/>
            <a:endParaRPr lang="de-DE" sz="660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algn="ctr"/>
            <a:endParaRPr lang="de-DE" sz="660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3"/>
          <p:cNvGrpSpPr/>
          <p:nvPr/>
        </p:nvGrpSpPr>
        <p:grpSpPr>
          <a:xfrm>
            <a:off x="1212179" y="262466"/>
            <a:ext cx="7131064" cy="6324600"/>
            <a:chOff x="2065868" y="262466"/>
            <a:chExt cx="5325532" cy="6324600"/>
          </a:xfrm>
        </p:grpSpPr>
        <p:grpSp>
          <p:nvGrpSpPr>
            <p:cNvPr id="5" name="Gruppierung 9"/>
            <p:cNvGrpSpPr/>
            <p:nvPr/>
          </p:nvGrpSpPr>
          <p:grpSpPr>
            <a:xfrm>
              <a:off x="2065868" y="262466"/>
              <a:ext cx="5029200" cy="6324600"/>
              <a:chOff x="2564983" y="1035903"/>
              <a:chExt cx="1643364" cy="2469297"/>
            </a:xfrm>
          </p:grpSpPr>
          <p:sp>
            <p:nvSpPr>
              <p:cNvPr id="3" name="Rechteck 2"/>
              <p:cNvSpPr/>
              <p:nvPr/>
            </p:nvSpPr>
            <p:spPr>
              <a:xfrm>
                <a:off x="2565398" y="1035903"/>
                <a:ext cx="822960" cy="822960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" name="Rechteck 3"/>
              <p:cNvSpPr/>
              <p:nvPr/>
            </p:nvSpPr>
            <p:spPr>
              <a:xfrm>
                <a:off x="3385387" y="1037163"/>
                <a:ext cx="822960" cy="822960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" name="Rechteck 5"/>
              <p:cNvSpPr/>
              <p:nvPr/>
            </p:nvSpPr>
            <p:spPr>
              <a:xfrm>
                <a:off x="2564983" y="1859718"/>
                <a:ext cx="822960" cy="822960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" name="Rechteck 6"/>
              <p:cNvSpPr/>
              <p:nvPr/>
            </p:nvSpPr>
            <p:spPr>
              <a:xfrm>
                <a:off x="3384972" y="1860978"/>
                <a:ext cx="822960" cy="822960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" name="Rechteck 7"/>
              <p:cNvSpPr/>
              <p:nvPr/>
            </p:nvSpPr>
            <p:spPr>
              <a:xfrm>
                <a:off x="2565396" y="2680980"/>
                <a:ext cx="822960" cy="822960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9" name="Rechteck 8"/>
              <p:cNvSpPr/>
              <p:nvPr/>
            </p:nvSpPr>
            <p:spPr>
              <a:xfrm>
                <a:off x="3385385" y="2682240"/>
                <a:ext cx="822960" cy="822960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1" name="Textfeld 10"/>
            <p:cNvSpPr txBox="1"/>
            <p:nvPr/>
          </p:nvSpPr>
          <p:spPr>
            <a:xfrm>
              <a:off x="2133600" y="262466"/>
              <a:ext cx="52578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>
                  <a:latin typeface="Open Sans Semibold"/>
                  <a:cs typeface="Open Sans Semibold"/>
                </a:rPr>
                <a:t>Open Up (Assets)		                  Roles 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99734" y="2390801"/>
              <a:ext cx="52578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>
                  <a:latin typeface="Open Sans Semibold"/>
                  <a:cs typeface="Open Sans Semibold"/>
                </a:rPr>
                <a:t>Your Benefits		                   Networks Benefits 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099734" y="4490535"/>
              <a:ext cx="52578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>
                  <a:latin typeface="Open Sans Semibold"/>
                  <a:cs typeface="Open Sans Semibold"/>
                </a:rPr>
                <a:t>Channels		                           Value Extraction</a:t>
              </a: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1408634" y="704268"/>
            <a:ext cx="1009899" cy="323165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Products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646917" y="704268"/>
            <a:ext cx="916255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Product</a:t>
            </a:r>
          </a:p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Designs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403059" y="1160036"/>
            <a:ext cx="1121108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Packaging 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Designs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782640" y="1397104"/>
            <a:ext cx="770952" cy="323165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Stores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403059" y="1830335"/>
            <a:ext cx="979755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Logistics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690550" y="582768"/>
            <a:ext cx="1186762" cy="323165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Customers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961980" y="580355"/>
            <a:ext cx="1018227" cy="323165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Resellers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690550" y="946834"/>
            <a:ext cx="1100444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Designers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860378" y="939798"/>
            <a:ext cx="1189298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Innovators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683511" y="1303867"/>
            <a:ext cx="1020701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Teachers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860382" y="1310205"/>
            <a:ext cx="1121108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Packaging 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Providers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682753" y="2013637"/>
            <a:ext cx="3211135" cy="315471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r>
              <a:rPr lang="de-DE" sz="1450">
                <a:solidFill>
                  <a:schemeClr val="bg1"/>
                </a:solidFill>
                <a:latin typeface="Open Sans Semibold"/>
                <a:cs typeface="Open Sans Semibold"/>
              </a:rPr>
              <a:t>Customers, Designers, Innovators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691981" y="1658044"/>
            <a:ext cx="839142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Freight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930911" y="2429933"/>
            <a:ext cx="1383725" cy="323165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Sell Products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335714" y="2802469"/>
            <a:ext cx="1188453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Open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Innovation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666546" y="2815736"/>
            <a:ext cx="1187232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Marketing,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Attention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964779" y="3427736"/>
            <a:ext cx="1532973" cy="553998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New Network/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Communities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311733" y="4062567"/>
            <a:ext cx="2288044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More Effecive Logistics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688964" y="2426269"/>
            <a:ext cx="1183756" cy="553998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Buy, Resell </a:t>
            </a:r>
          </a:p>
          <a:p>
            <a:r>
              <a:rPr lang="de-DE" sz="1500">
                <a:latin typeface="Open Sans Semibold"/>
                <a:cs typeface="Open Sans Semibold"/>
              </a:rPr>
              <a:t>Products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689947" y="2814305"/>
            <a:ext cx="1280500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Create &amp; 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Sell Designs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168457" y="3038102"/>
            <a:ext cx="1109649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Education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691981" y="3429003"/>
            <a:ext cx="1328402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Business 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Opportunity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173140" y="3425327"/>
            <a:ext cx="1532973" cy="553998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New Network/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Communities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675047" y="4049470"/>
            <a:ext cx="3147015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Access To Freight Infrastructure 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361883" y="4841502"/>
            <a:ext cx="1203481" cy="553998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Stores Incl. </a:t>
            </a:r>
          </a:p>
          <a:p>
            <a:r>
              <a:rPr lang="de-DE" sz="1500">
                <a:latin typeface="Open Sans Semibold"/>
                <a:cs typeface="Open Sans Semibold"/>
              </a:rPr>
              <a:t>Online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673529" y="4822336"/>
            <a:ext cx="941283" cy="3231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Website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363097" y="5448869"/>
            <a:ext cx="941283" cy="3231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Website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683895" y="5207001"/>
            <a:ext cx="941283" cy="553998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Website 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in-store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375215" y="5832102"/>
            <a:ext cx="1723549" cy="323165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Workshop Space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372820" y="6213102"/>
            <a:ext cx="1040144" cy="323165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Trainings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617260" y="6213102"/>
            <a:ext cx="997971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Platform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691980" y="4859867"/>
            <a:ext cx="1383725" cy="323165"/>
          </a:xfrm>
          <a:prstGeom prst="rect">
            <a:avLst/>
          </a:prstGeom>
          <a:solidFill>
            <a:srgbClr val="FFD900"/>
          </a:solidFill>
        </p:spPr>
        <p:txBody>
          <a:bodyPr wrap="none" rtlCol="0">
            <a:spAutoFit/>
          </a:bodyPr>
          <a:lstStyle/>
          <a:p>
            <a:r>
              <a:rPr lang="de-DE" sz="1500">
                <a:latin typeface="Open Sans Semibold"/>
                <a:cs typeface="Open Sans Semibold"/>
              </a:rPr>
              <a:t>Sell Products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604018" y="4859869"/>
            <a:ext cx="1186762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Loyal 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Customers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690530" y="5237202"/>
            <a:ext cx="1813317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Cheaper Standar-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dized Packaging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4687164" y="6196165"/>
            <a:ext cx="1726836" cy="323165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Loyal Customers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6601412" y="5465803"/>
            <a:ext cx="1206299" cy="323165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Sell Tickets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691287" y="5832102"/>
            <a:ext cx="1813999" cy="323165"/>
          </a:xfrm>
          <a:prstGeom prst="rect">
            <a:avLst/>
          </a:prstGeom>
          <a:solidFill>
            <a:srgbClr val="0266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Sell Subscriptions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6604718" y="5850469"/>
            <a:ext cx="121296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Sell Freight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Capacity</a:t>
            </a:r>
          </a:p>
        </p:txBody>
      </p:sp>
      <p:pic>
        <p:nvPicPr>
          <p:cNvPr id="54" name="Bild 53" descr="IKEA-logo-647286450F-seeklogo.com.png"/>
          <p:cNvPicPr>
            <a:picLocks noChangeAspect="1"/>
          </p:cNvPicPr>
          <p:nvPr/>
        </p:nvPicPr>
        <p:blipFill>
          <a:blip r:embed="rId2"/>
          <a:srcRect r="6459"/>
          <a:stretch>
            <a:fillRect/>
          </a:stretch>
        </p:blipFill>
        <p:spPr>
          <a:xfrm rot="16200000">
            <a:off x="-374983" y="1839708"/>
            <a:ext cx="1727209" cy="621642"/>
          </a:xfrm>
          <a:prstGeom prst="rect">
            <a:avLst/>
          </a:prstGeom>
        </p:spPr>
      </p:pic>
      <p:sp>
        <p:nvSpPr>
          <p:cNvPr id="53" name="Textfeld 52"/>
          <p:cNvSpPr txBox="1"/>
          <p:nvPr/>
        </p:nvSpPr>
        <p:spPr>
          <a:xfrm>
            <a:off x="1327590" y="3433800"/>
            <a:ext cx="1559930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Reduced In-</a:t>
            </a:r>
          </a:p>
          <a:p>
            <a:pPr algn="ctr"/>
            <a:r>
              <a:rPr lang="de-DE" sz="1500">
                <a:solidFill>
                  <a:schemeClr val="bg1"/>
                </a:solidFill>
                <a:latin typeface="Open Sans Semibold"/>
                <a:cs typeface="Open Sans Semibold"/>
              </a:rPr>
              <a:t>novation Costs</a:t>
            </a:r>
          </a:p>
        </p:txBody>
      </p:sp>
      <p:sp>
        <p:nvSpPr>
          <p:cNvPr id="55" name="Textfeld 54"/>
          <p:cNvSpPr txBox="1"/>
          <p:nvPr/>
        </p:nvSpPr>
        <p:spPr>
          <a:xfrm rot="16200000">
            <a:off x="-1419266" y="4648645"/>
            <a:ext cx="346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Open Sans Light"/>
                <a:cs typeface="Open Sans Light"/>
              </a:rPr>
              <a:t>MORE INFO: oscedays.org</a:t>
            </a:r>
            <a:r>
              <a:rPr lang="de-DE">
                <a:latin typeface="Open Sans Semibold"/>
                <a:cs typeface="Open Sans Semibold"/>
              </a:rPr>
              <a:t>/b1</a:t>
            </a:r>
          </a:p>
          <a:p>
            <a:endParaRPr lang="de-DE">
              <a:latin typeface="Open Sans Light"/>
              <a:cs typeface="Open Sans Light"/>
            </a:endParaRPr>
          </a:p>
        </p:txBody>
      </p:sp>
      <p:pic>
        <p:nvPicPr>
          <p:cNvPr id="56" name="Bild 55" descr="open-source-logo.png"/>
          <p:cNvPicPr>
            <a:picLocks noChangeAspect="1"/>
          </p:cNvPicPr>
          <p:nvPr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33866" y="228600"/>
            <a:ext cx="955067" cy="824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Bild 2" descr="OSCED16_Design_TOOLKIT_v01_CC-BY-SA-JenniOttilieKeppler-02.png"/>
          <p:cNvPicPr>
            <a:picLocks noChangeAspect="1"/>
          </p:cNvPicPr>
          <p:nvPr/>
        </p:nvPicPr>
        <p:blipFill>
          <a:blip r:embed="rId2"/>
          <a:srcRect l="11667" r="13333" b="24074"/>
          <a:stretch>
            <a:fillRect/>
          </a:stretch>
        </p:blipFill>
        <p:spPr>
          <a:xfrm>
            <a:off x="48890" y="0"/>
            <a:ext cx="9047766" cy="64769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228366" y="4419600"/>
            <a:ext cx="2915634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feld 4"/>
          <p:cNvSpPr txBox="1"/>
          <p:nvPr/>
        </p:nvSpPr>
        <p:spPr>
          <a:xfrm>
            <a:off x="685800" y="58674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Open Sans Semibold"/>
                <a:cs typeface="Open Sans Semibold"/>
              </a:rPr>
              <a:t>oscedays.org</a:t>
            </a:r>
          </a:p>
          <a:p>
            <a:endParaRPr lang="de-DE" sz="1600">
              <a:latin typeface="Open Sans Semibold"/>
              <a:cs typeface="Open Sans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reen Shot 2017-02-27 at 23.25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93" y="0"/>
            <a:ext cx="9206593" cy="6858000"/>
          </a:xfrm>
          <a:prstGeom prst="rect">
            <a:avLst/>
          </a:prstGeom>
        </p:spPr>
      </p:pic>
      <p:pic>
        <p:nvPicPr>
          <p:cNvPr id="3" name="Bild 2" descr="OSCEdaysWorldMap-2016_cc-by-sa_sam-muirhead_www-cameralibre-cc_1841x1006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666"/>
            <a:ext cx="9144000" cy="499666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3400" y="61076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FFFFFF"/>
                </a:solidFill>
                <a:latin typeface="Open Sans Semibold"/>
                <a:cs typeface="Open Sans Semibold"/>
              </a:rPr>
              <a:t>Since 2015: 100+ locations across the globe</a:t>
            </a:r>
          </a:p>
          <a:p>
            <a:endParaRPr lang="de-DE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09600" y="921365"/>
            <a:ext cx="7391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4400">
                <a:latin typeface="Open Sans Extrabold"/>
                <a:cs typeface="Open Sans Extrabold"/>
              </a:rPr>
              <a:t>Open Source </a:t>
            </a:r>
          </a:p>
          <a:p>
            <a:pPr>
              <a:spcAft>
                <a:spcPts val="1200"/>
              </a:spcAft>
            </a:pPr>
            <a:r>
              <a:rPr lang="de-DE" sz="4400">
                <a:latin typeface="Open Sans Light"/>
                <a:cs typeface="Open Sans Light"/>
              </a:rPr>
              <a:t>as the key to the </a:t>
            </a:r>
          </a:p>
          <a:p>
            <a:pPr>
              <a:spcAft>
                <a:spcPts val="1200"/>
              </a:spcAft>
            </a:pPr>
            <a:r>
              <a:rPr lang="de-DE" sz="4400">
                <a:latin typeface="Open Sans Extrabold"/>
                <a:cs typeface="Open Sans Extrabold"/>
              </a:rPr>
              <a:t>Circular Economy </a:t>
            </a:r>
          </a:p>
          <a:p>
            <a:pPr>
              <a:spcAft>
                <a:spcPts val="1200"/>
              </a:spcAft>
            </a:pPr>
            <a:endParaRPr lang="de-DE" sz="4400">
              <a:latin typeface="Open Sans Light"/>
              <a:cs typeface="Open Sans Light"/>
            </a:endParaRPr>
          </a:p>
        </p:txBody>
      </p:sp>
      <p:pic>
        <p:nvPicPr>
          <p:cNvPr id="4" name="Bild 3" descr="oshw-logo-800-p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494" y="2903525"/>
            <a:ext cx="1470306" cy="1545658"/>
          </a:xfrm>
          <a:prstGeom prst="rect">
            <a:avLst/>
          </a:prstGeom>
        </p:spPr>
      </p:pic>
      <p:pic>
        <p:nvPicPr>
          <p:cNvPr id="5" name="Bild 4" descr="open-source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773" y="838200"/>
            <a:ext cx="1925627" cy="166304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97235" y="4191000"/>
            <a:ext cx="59845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>
                <a:solidFill>
                  <a:srgbClr val="000000"/>
                </a:solidFill>
                <a:latin typeface="Open Sans Light"/>
                <a:cs typeface="Open Sans Light"/>
              </a:rPr>
              <a:t>* Enables Transparency &amp;   </a:t>
            </a:r>
          </a:p>
          <a:p>
            <a:pPr>
              <a:spcAft>
                <a:spcPts val="1200"/>
              </a:spcAft>
            </a:pPr>
            <a:r>
              <a:rPr lang="de-DE" sz="2000">
                <a:solidFill>
                  <a:srgbClr val="000000"/>
                </a:solidFill>
                <a:latin typeface="Open Sans Light"/>
                <a:cs typeface="Open Sans Light"/>
              </a:rPr>
              <a:t>* Distributed Forms Of Collaboration</a:t>
            </a:r>
          </a:p>
          <a:p>
            <a:pPr>
              <a:spcAft>
                <a:spcPts val="1200"/>
              </a:spcAft>
            </a:pPr>
            <a:r>
              <a:rPr lang="de-DE" sz="2000">
                <a:solidFill>
                  <a:srgbClr val="000000"/>
                </a:solidFill>
                <a:latin typeface="Open Sans Light"/>
                <a:cs typeface="Open Sans Light"/>
              </a:rPr>
              <a:t>* Needs to be there from the Start! </a:t>
            </a:r>
          </a:p>
          <a:p>
            <a:pPr>
              <a:spcAft>
                <a:spcPts val="1200"/>
              </a:spcAft>
            </a:pPr>
            <a:endParaRPr lang="de-DE" sz="200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>
              <a:spcAft>
                <a:spcPts val="1200"/>
              </a:spcAft>
            </a:pPr>
            <a:endParaRPr lang="de-DE" sz="200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965" y="591207"/>
            <a:ext cx="10089931" cy="567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965" y="591207"/>
            <a:ext cx="10089931" cy="567558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76600" y="4791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5400">
                <a:solidFill>
                  <a:srgbClr val="FFFFFF"/>
                </a:solidFill>
                <a:latin typeface="Open Sans Extrabold"/>
                <a:cs typeface="Open Sans Extrabold"/>
              </a:rPr>
              <a:t>?</a:t>
            </a:r>
          </a:p>
          <a:p>
            <a:pPr>
              <a:spcAft>
                <a:spcPts val="1200"/>
              </a:spcAft>
            </a:pPr>
            <a:endParaRPr lang="de-DE" sz="540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965" y="572814"/>
            <a:ext cx="10089931" cy="567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reen Shot 2017-02-27 at 23.25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93" y="533400"/>
            <a:ext cx="9206593" cy="5715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609030" y="1047556"/>
            <a:ext cx="6248400" cy="6309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>
                <a:solidFill>
                  <a:srgbClr val="FFFFFF"/>
                </a:solidFill>
                <a:latin typeface="Open Sans Extrabold"/>
                <a:cs typeface="Open Sans Extrabold"/>
              </a:rPr>
              <a:t>Open source hardware</a:t>
            </a:r>
            <a:r>
              <a:rPr lang="de-DE" sz="320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lang="de-DE" sz="3200">
                <a:solidFill>
                  <a:srgbClr val="FFFFFF"/>
                </a:solidFill>
                <a:latin typeface="Open Sans Light"/>
                <a:cs typeface="Open Sans Light"/>
              </a:rPr>
              <a:t>is hardware whose design is made publicly available so that anyone can</a:t>
            </a:r>
            <a:r>
              <a:rPr lang="de-DE" sz="3200">
                <a:solidFill>
                  <a:srgbClr val="FFFFFF"/>
                </a:solidFill>
                <a:latin typeface="Open Sans Semibold"/>
                <a:cs typeface="Open Sans Semibold"/>
              </a:rPr>
              <a:t> study, modify, distribute, make</a:t>
            </a:r>
            <a:r>
              <a:rPr lang="de-DE" sz="3200">
                <a:solidFill>
                  <a:srgbClr val="FFFFFF"/>
                </a:solidFill>
                <a:latin typeface="Open Sans Light"/>
                <a:cs typeface="Open Sans Light"/>
              </a:rPr>
              <a:t>, </a:t>
            </a:r>
            <a:r>
              <a:rPr lang="de-DE" sz="3200">
                <a:solidFill>
                  <a:srgbClr val="FFFFFF"/>
                </a:solidFill>
                <a:latin typeface="Open Sans Extrabold"/>
                <a:cs typeface="Open Sans Extrabold"/>
              </a:rPr>
              <a:t>and sell </a:t>
            </a:r>
            <a:r>
              <a:rPr lang="de-DE" sz="3200">
                <a:solidFill>
                  <a:srgbClr val="FFFFFF"/>
                </a:solidFill>
                <a:latin typeface="Open Sans Light"/>
                <a:cs typeface="Open Sans Light"/>
              </a:rPr>
              <a:t>the design or hardware based on that design.</a:t>
            </a:r>
          </a:p>
          <a:p>
            <a:endParaRPr lang="de-DE" sz="3200">
              <a:solidFill>
                <a:srgbClr val="FFFFFF"/>
              </a:solidFill>
              <a:latin typeface="Open Sans Light"/>
              <a:cs typeface="Open Sans Light"/>
            </a:endParaRPr>
          </a:p>
          <a:p>
            <a:endParaRPr lang="de-DE" sz="3200">
              <a:solidFill>
                <a:srgbClr val="FFFFFF"/>
              </a:solidFill>
              <a:latin typeface="Open Sans Light"/>
              <a:cs typeface="Open Sans Light"/>
            </a:endParaRPr>
          </a:p>
          <a:p>
            <a:r>
              <a:rPr lang="de-DE" sz="2000">
                <a:solidFill>
                  <a:srgbClr val="FFFFFF"/>
                </a:solidFill>
                <a:latin typeface="Open Sans Light"/>
                <a:cs typeface="Open Sans Light"/>
              </a:rPr>
              <a:t>oshwa.org/definition</a:t>
            </a:r>
          </a:p>
          <a:p>
            <a:endParaRPr lang="de-DE" sz="3200">
              <a:solidFill>
                <a:srgbClr val="FFFFFF"/>
              </a:solidFill>
              <a:latin typeface="Open Sans Light"/>
              <a:cs typeface="Open Sans Light"/>
            </a:endParaRPr>
          </a:p>
          <a:p>
            <a:endParaRPr lang="de-DE" sz="3200">
              <a:solidFill>
                <a:srgbClr val="FFFFFF"/>
              </a:solidFill>
              <a:latin typeface="Open Sans Light"/>
              <a:cs typeface="Open Sans Light"/>
            </a:endParaRPr>
          </a:p>
          <a:p>
            <a:endParaRPr lang="de-DE" sz="3200">
              <a:solidFill>
                <a:srgbClr val="FFFFFF"/>
              </a:solidFill>
              <a:latin typeface="Open Sans Light"/>
              <a:cs typeface="Open Sans Light"/>
            </a:endParaRPr>
          </a:p>
          <a:p>
            <a:endParaRPr lang="de-DE" sz="3200">
              <a:solidFill>
                <a:srgbClr val="FFFFFF"/>
              </a:solidFill>
              <a:latin typeface="Open Sans Light"/>
              <a:cs typeface="Open Sans Light"/>
            </a:endParaRPr>
          </a:p>
          <a:p>
            <a:endParaRPr lang="de-DE" sz="320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  <p:pic>
        <p:nvPicPr>
          <p:cNvPr id="8" name="Bild 7" descr="oshw-logo-800-px.png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7472612" y="4946144"/>
            <a:ext cx="756988" cy="795783"/>
          </a:xfrm>
          <a:prstGeom prst="rect">
            <a:avLst/>
          </a:prstGeom>
        </p:spPr>
      </p:pic>
      <p:pic>
        <p:nvPicPr>
          <p:cNvPr id="9" name="Bild 8" descr="open-source-logo.png"/>
          <p:cNvPicPr>
            <a:picLocks noChangeAspect="1"/>
          </p:cNvPicPr>
          <p:nvPr/>
        </p:nvPicPr>
        <p:blipFill>
          <a:blip r:embed="rId4">
            <a:lum bright="100000" contrast="100000"/>
          </a:blip>
          <a:stretch>
            <a:fillRect/>
          </a:stretch>
        </p:blipFill>
        <p:spPr>
          <a:xfrm>
            <a:off x="6071507" y="4938219"/>
            <a:ext cx="987662" cy="852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reen Shot 2017-02-27 at 23.25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93" y="0"/>
            <a:ext cx="9206593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7200" y="664487"/>
            <a:ext cx="81534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de-DE" sz="4800">
                <a:solidFill>
                  <a:schemeClr val="bg1"/>
                </a:solidFill>
                <a:latin typeface="Open Sans Light"/>
                <a:cs typeface="Open Sans Light"/>
              </a:rPr>
              <a:t>But How To Make</a:t>
            </a:r>
            <a:endParaRPr lang="de-DE" sz="2900">
              <a:solidFill>
                <a:schemeClr val="bg1"/>
              </a:solidFill>
              <a:latin typeface="Open Sans Light"/>
              <a:cs typeface="Open Sans Light"/>
            </a:endParaRPr>
          </a:p>
          <a:p>
            <a:pPr algn="ctr"/>
            <a:r>
              <a:rPr lang="de-DE" sz="5200">
                <a:solidFill>
                  <a:schemeClr val="bg1"/>
                </a:solidFill>
                <a:latin typeface="Open Sans Extrabold"/>
                <a:cs typeface="Open Sans Extrabold"/>
              </a:rPr>
              <a:t>Business With Open Source?</a:t>
            </a:r>
            <a:r>
              <a:rPr lang="de-DE" sz="520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de-DE" sz="480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</a:p>
          <a:p>
            <a:pPr algn="ctr">
              <a:spcAft>
                <a:spcPts val="3000"/>
              </a:spcAft>
            </a:pPr>
            <a:r>
              <a:rPr lang="de-DE" sz="3500">
                <a:solidFill>
                  <a:schemeClr val="bg1"/>
                </a:solidFill>
                <a:latin typeface="Open Sans Light"/>
                <a:cs typeface="Open Sans Light"/>
              </a:rPr>
              <a:t>Full Online Course at: </a:t>
            </a:r>
          </a:p>
          <a:p>
            <a:pPr algn="ctr"/>
            <a:r>
              <a:rPr lang="de-DE" sz="3500">
                <a:solidFill>
                  <a:schemeClr val="bg1"/>
                </a:solidFill>
                <a:latin typeface="Open Sans Extrabold"/>
                <a:cs typeface="Open Sans Extrabold"/>
              </a:rPr>
              <a:t>oscedays.org/b1 </a:t>
            </a:r>
          </a:p>
          <a:p>
            <a:pPr algn="ctr"/>
            <a:endParaRPr lang="de-DE" sz="480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Macintosh PowerPoint</Application>
  <PresentationFormat>Bildschirmpräsentation (4:3)</PresentationFormat>
  <Paragraphs>172</Paragraphs>
  <Slides>16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 Zimmermann</dc:creator>
  <cp:lastModifiedBy>Lars Zimmermann</cp:lastModifiedBy>
  <cp:revision>1078</cp:revision>
  <dcterms:created xsi:type="dcterms:W3CDTF">2017-11-22T11:46:31Z</dcterms:created>
  <dcterms:modified xsi:type="dcterms:W3CDTF">2017-11-22T11:48:28Z</dcterms:modified>
</cp:coreProperties>
</file>