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3"/>
  </p:notesMasterIdLst>
  <p:sldIdLst>
    <p:sldId id="261" r:id="rId3"/>
    <p:sldId id="360" r:id="rId4"/>
    <p:sldId id="329" r:id="rId5"/>
    <p:sldId id="269" r:id="rId6"/>
    <p:sldId id="266" r:id="rId7"/>
    <p:sldId id="365" r:id="rId8"/>
    <p:sldId id="267" r:id="rId9"/>
    <p:sldId id="361" r:id="rId10"/>
    <p:sldId id="328" r:id="rId11"/>
    <p:sldId id="268" r:id="rId12"/>
    <p:sldId id="263" r:id="rId13"/>
    <p:sldId id="265" r:id="rId14"/>
    <p:sldId id="259" r:id="rId15"/>
    <p:sldId id="260" r:id="rId16"/>
    <p:sldId id="362" r:id="rId17"/>
    <p:sldId id="354" r:id="rId18"/>
    <p:sldId id="355" r:id="rId19"/>
    <p:sldId id="353" r:id="rId20"/>
    <p:sldId id="345" r:id="rId21"/>
    <p:sldId id="363" r:id="rId22"/>
    <p:sldId id="357" r:id="rId23"/>
    <p:sldId id="358" r:id="rId24"/>
    <p:sldId id="359" r:id="rId25"/>
    <p:sldId id="352" r:id="rId26"/>
    <p:sldId id="339" r:id="rId27"/>
    <p:sldId id="341" r:id="rId28"/>
    <p:sldId id="342" r:id="rId29"/>
    <p:sldId id="343" r:id="rId30"/>
    <p:sldId id="340" r:id="rId31"/>
    <p:sldId id="309" r:id="rId32"/>
    <p:sldId id="364" r:id="rId33"/>
    <p:sldId id="370" r:id="rId34"/>
    <p:sldId id="369" r:id="rId35"/>
    <p:sldId id="366" r:id="rId36"/>
    <p:sldId id="294" r:id="rId37"/>
    <p:sldId id="368" r:id="rId38"/>
    <p:sldId id="286" r:id="rId39"/>
    <p:sldId id="336" r:id="rId40"/>
    <p:sldId id="326" r:id="rId41"/>
    <p:sldId id="36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iWdohC+SgpueJt5q33Y5w==" hashData="4lEH2AN/mfxmdO/GSbQnv8MpGxEWzUo4rdxWYrsjPWwJb2Mm0qadtNV/k/ea88cMr3nhX0eNrLYGG/2CXGh+e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78097" autoAdjust="0"/>
  </p:normalViewPr>
  <p:slideViewPr>
    <p:cSldViewPr snapToGrid="0">
      <p:cViewPr varScale="1">
        <p:scale>
          <a:sx n="58" d="100"/>
          <a:sy n="58" d="100"/>
        </p:scale>
        <p:origin x="11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376C1-A62F-4785-8A7B-92CCF267E186}" type="datetimeFigureOut">
              <a:rPr lang="en-US" smtClean="0"/>
              <a:t>4/23/2018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50256-F1EF-4430-96C8-BFBEC303DCCD}" type="slidenum">
              <a:rPr lang="en-US" smtClean="0"/>
              <a:t>‹#›</a:t>
            </a:fld>
            <a:endParaRPr lang="en-US" dirty="0"/>
          </a:p>
        </p:txBody>
      </p:sp>
    </p:spTree>
    <p:extLst>
      <p:ext uri="{BB962C8B-B14F-4D97-AF65-F5344CB8AC3E}">
        <p14:creationId xmlns:p14="http://schemas.microsoft.com/office/powerpoint/2010/main" val="3539209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a:t>
            </a:r>
            <a:r>
              <a:rPr lang="en-US" baseline="0" dirty="0" smtClean="0"/>
              <a:t> entire presentation is licensed under Creative Commons </a:t>
            </a:r>
            <a:r>
              <a:rPr lang="fr-FR" b="0" dirty="0" smtClean="0"/>
              <a:t>Attribution-Non Commercial 4.0 International (CC BY-NC 4.0)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EFAB142-89A6-4A1B-BCCE-713CBC6B97EE}" type="slidenum">
              <a:rPr lang="en-US" smtClean="0"/>
              <a:t>1</a:t>
            </a:fld>
            <a:endParaRPr lang="en-US" dirty="0"/>
          </a:p>
        </p:txBody>
      </p:sp>
    </p:spTree>
    <p:extLst>
      <p:ext uri="{BB962C8B-B14F-4D97-AF65-F5344CB8AC3E}">
        <p14:creationId xmlns:p14="http://schemas.microsoft.com/office/powerpoint/2010/main" val="820073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pPr>
            <a:r>
              <a:rPr lang="en-US" dirty="0" smtClean="0"/>
              <a:t>There is no copyright, patent, IP in</a:t>
            </a:r>
            <a:r>
              <a:rPr lang="en-US" baseline="0" dirty="0" smtClean="0"/>
              <a:t> non-human nature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Open source means publishing how things are made, such as a recipe, software code, production data, or design files so that anyone can study, use, and build upon this information. This often occurs through </a:t>
            </a:r>
            <a:r>
              <a:rPr lang="en-US" b="1" dirty="0" smtClean="0"/>
              <a:t>decentralized and distributed collaboration</a:t>
            </a:r>
            <a:r>
              <a:rPr lang="en-US" dirty="0" smtClean="0"/>
              <a:t>: diverse groups discussing project ideas, giving feedback, fixing bugs, prototyping solutions and building useful, customizable software, hardware, tools and culture.</a:t>
            </a:r>
          </a:p>
          <a:p>
            <a:pPr marL="171450" indent="-171450">
              <a:spcBef>
                <a:spcPts val="0"/>
              </a:spcBef>
              <a:buFont typeface="Arial" panose="020B0604020202020204" pitchFamily="34" charset="0"/>
              <a:buChar char="•"/>
            </a:pPr>
            <a:r>
              <a:rPr lang="en-US" baseline="0" dirty="0" smtClean="0"/>
              <a:t>One of the best ways to select and scale up the most effective solutions, fast</a:t>
            </a:r>
          </a:p>
          <a:p>
            <a:pPr marL="171450" indent="-171450">
              <a:spcBef>
                <a:spcPts val="0"/>
              </a:spcBef>
              <a:buFont typeface="Arial" panose="020B0604020202020204" pitchFamily="34" charset="0"/>
              <a:buChar char="•"/>
            </a:pPr>
            <a:r>
              <a:rPr lang="en-US" baseline="0" dirty="0" smtClean="0"/>
              <a:t>Open source software is well understood and used, we at OSCEdays want to expand its success into hardware, technical and business processes</a:t>
            </a:r>
          </a:p>
          <a:p>
            <a:pPr marL="0" indent="0">
              <a:spcBef>
                <a:spcPts val="0"/>
              </a:spcBef>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FAB142-89A6-4A1B-BCCE-713CBC6B97EE}" type="slidenum">
              <a:rPr lang="en-US" smtClean="0"/>
              <a:t>11</a:t>
            </a:fld>
            <a:endParaRPr lang="en-US" dirty="0"/>
          </a:p>
        </p:txBody>
      </p:sp>
    </p:spTree>
    <p:extLst>
      <p:ext uri="{BB962C8B-B14F-4D97-AF65-F5344CB8AC3E}">
        <p14:creationId xmlns:p14="http://schemas.microsoft.com/office/powerpoint/2010/main" val="179244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merger of the two concepts and models for the purpose of accelerating the adoption of the circular economy by using the mindset, talent and principles of the experts, makers, hackers and tinkerers of the world who want to create, make, share, collaborate around a common purpose of sustainable living for 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 model that has</a:t>
            </a:r>
            <a:r>
              <a:rPr lang="en-US" baseline="0" dirty="0" smtClean="0"/>
              <a:t> a better chance of being adopted at a global scale as it is built at grassroots level by people whose goal is a sustainable planet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 way to make the Commons a success, instead of a tragedy</a:t>
            </a:r>
            <a:endParaRPr lang="en-US" dirty="0" smtClean="0"/>
          </a:p>
          <a:p>
            <a:endParaRPr lang="en-US" dirty="0"/>
          </a:p>
        </p:txBody>
      </p:sp>
      <p:sp>
        <p:nvSpPr>
          <p:cNvPr id="4" name="Slide Number Placeholder 3"/>
          <p:cNvSpPr>
            <a:spLocks noGrp="1"/>
          </p:cNvSpPr>
          <p:nvPr>
            <p:ph type="sldNum" sz="quarter" idx="10"/>
          </p:nvPr>
        </p:nvSpPr>
        <p:spPr/>
        <p:txBody>
          <a:bodyPr/>
          <a:lstStyle/>
          <a:p>
            <a:fld id="{BEFAB142-89A6-4A1B-BCCE-713CBC6B97EE}" type="slidenum">
              <a:rPr lang="en-US" smtClean="0"/>
              <a:t>12</a:t>
            </a:fld>
            <a:endParaRPr lang="en-US" dirty="0"/>
          </a:p>
        </p:txBody>
      </p:sp>
    </p:spTree>
    <p:extLst>
      <p:ext uri="{BB962C8B-B14F-4D97-AF65-F5344CB8AC3E}">
        <p14:creationId xmlns:p14="http://schemas.microsoft.com/office/powerpoint/2010/main" val="1179276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marL="171450" lvl="0" indent="-171450">
              <a:lnSpc>
                <a:spcPct val="100000"/>
              </a:lnSpc>
              <a:spcBef>
                <a:spcPts val="0"/>
              </a:spcBef>
              <a:buClr>
                <a:schemeClr val="dk1"/>
              </a:buClr>
              <a:buFont typeface="Arial"/>
              <a:buChar char="•"/>
            </a:pPr>
            <a:r>
              <a:rPr lang="en-US" sz="1200" dirty="0" smtClean="0">
                <a:solidFill>
                  <a:schemeClr val="dk1"/>
                </a:solidFill>
                <a:latin typeface="+mn-lt"/>
                <a:ea typeface="Calibri"/>
                <a:cs typeface="Calibri"/>
                <a:sym typeface="Calibri"/>
                <a:rtl val="0"/>
              </a:rPr>
              <a:t>All individual and business decisions and actions, no matter how small, lead to large</a:t>
            </a:r>
            <a:r>
              <a:rPr lang="en-US" sz="1200" baseline="0" dirty="0" smtClean="0">
                <a:solidFill>
                  <a:schemeClr val="dk1"/>
                </a:solidFill>
                <a:latin typeface="+mn-lt"/>
                <a:ea typeface="Calibri"/>
                <a:cs typeface="Calibri"/>
                <a:sym typeface="Calibri"/>
                <a:rtl val="0"/>
              </a:rPr>
              <a:t> aggregate impacts</a:t>
            </a:r>
          </a:p>
          <a:p>
            <a:pPr marL="171450" marR="0" lvl="0" indent="-171450" algn="l" defTabSz="914400" rtl="0" eaLnBrk="1" fontAlgn="auto" latinLnBrk="0" hangingPunct="1">
              <a:lnSpc>
                <a:spcPct val="100000"/>
              </a:lnSpc>
              <a:spcBef>
                <a:spcPts val="0"/>
              </a:spcBef>
              <a:spcAft>
                <a:spcPts val="0"/>
              </a:spcAft>
              <a:buClr>
                <a:schemeClr val="dk1"/>
              </a:buClr>
              <a:buSzTx/>
              <a:buFont typeface="Arial"/>
              <a:buChar char="•"/>
              <a:tabLst/>
              <a:defRPr/>
            </a:pPr>
            <a:r>
              <a:rPr lang="en-US" sz="1200" dirty="0" smtClean="0">
                <a:solidFill>
                  <a:schemeClr val="dk1"/>
                </a:solidFill>
                <a:latin typeface="+mn-lt"/>
                <a:ea typeface="Calibri"/>
                <a:cs typeface="Calibri"/>
                <a:sym typeface="Calibri"/>
                <a:rtl val="0"/>
              </a:rPr>
              <a:t>Always</a:t>
            </a:r>
            <a:r>
              <a:rPr lang="en-US" sz="1200" baseline="0" dirty="0" smtClean="0">
                <a:solidFill>
                  <a:schemeClr val="dk1"/>
                </a:solidFill>
                <a:latin typeface="+mn-lt"/>
                <a:ea typeface="Calibri"/>
                <a:cs typeface="Calibri"/>
                <a:sym typeface="Calibri"/>
                <a:rtl val="0"/>
              </a:rPr>
              <a:t> think about and assess the consequences on the systems outside your particular business/industry/market</a:t>
            </a:r>
            <a:endParaRPr lang="en-US" sz="1200" dirty="0" smtClean="0">
              <a:solidFill>
                <a:schemeClr val="dk1"/>
              </a:solidFill>
              <a:latin typeface="+mn-lt"/>
              <a:ea typeface="Calibri"/>
              <a:cs typeface="Calibri"/>
              <a:sym typeface="Calibri"/>
              <a:rtl val="0"/>
            </a:endParaRPr>
          </a:p>
          <a:p>
            <a:pPr marL="171450" lvl="0" indent="-171450">
              <a:lnSpc>
                <a:spcPct val="100000"/>
              </a:lnSpc>
              <a:spcBef>
                <a:spcPts val="0"/>
              </a:spcBef>
              <a:buClr>
                <a:schemeClr val="dk1"/>
              </a:buClr>
              <a:buFont typeface="Arial"/>
              <a:buChar char="•"/>
            </a:pPr>
            <a:r>
              <a:rPr lang="en-US" sz="1200" dirty="0" smtClean="0">
                <a:solidFill>
                  <a:schemeClr val="dk1"/>
                </a:solidFill>
                <a:latin typeface="+mn-lt"/>
                <a:ea typeface="Calibri"/>
                <a:cs typeface="Calibri"/>
                <a:sym typeface="Calibri"/>
                <a:rtl val="0"/>
              </a:rPr>
              <a:t>OSCE brings human life and activities </a:t>
            </a:r>
            <a:r>
              <a:rPr lang="en-US" sz="1200" b="1" dirty="0" smtClean="0">
                <a:solidFill>
                  <a:schemeClr val="dk1"/>
                </a:solidFill>
                <a:latin typeface="+mn-lt"/>
                <a:ea typeface="Calibri"/>
                <a:cs typeface="Calibri"/>
                <a:sym typeface="Calibri"/>
                <a:rtl val="0"/>
              </a:rPr>
              <a:t>in balance </a:t>
            </a:r>
            <a:r>
              <a:rPr lang="en-US" sz="1200" dirty="0" smtClean="0">
                <a:solidFill>
                  <a:schemeClr val="dk1"/>
                </a:solidFill>
                <a:latin typeface="+mn-lt"/>
                <a:ea typeface="Calibri"/>
                <a:cs typeface="Calibri"/>
                <a:sym typeface="Calibri"/>
                <a:rtl val="0"/>
              </a:rPr>
              <a:t>with Earth’s main cycles and finitude</a:t>
            </a:r>
          </a:p>
          <a:p>
            <a:pPr marL="171450" lvl="0" indent="-171450">
              <a:spcBef>
                <a:spcPts val="0"/>
              </a:spcBef>
              <a:buClr>
                <a:schemeClr val="dk1"/>
              </a:buClr>
              <a:buFont typeface="Arial"/>
              <a:buChar char="•"/>
            </a:pPr>
            <a:r>
              <a:rPr lang="en-US" sz="1200" dirty="0" smtClean="0">
                <a:solidFill>
                  <a:schemeClr val="dk1"/>
                </a:solidFill>
                <a:latin typeface="+mn-lt"/>
                <a:ea typeface="Calibri"/>
                <a:cs typeface="Calibri"/>
                <a:sym typeface="Calibri"/>
                <a:rtl val="0"/>
              </a:rPr>
              <a:t>OSCE brings human-made world </a:t>
            </a:r>
            <a:r>
              <a:rPr lang="en-US" sz="1200" b="1" dirty="0" smtClean="0">
                <a:solidFill>
                  <a:schemeClr val="dk1"/>
                </a:solidFill>
                <a:latin typeface="+mn-lt"/>
                <a:ea typeface="Calibri"/>
                <a:cs typeface="Calibri"/>
                <a:sym typeface="Calibri"/>
                <a:rtl val="0"/>
              </a:rPr>
              <a:t>in balance </a:t>
            </a:r>
            <a:r>
              <a:rPr lang="en-US" sz="1200" dirty="0" smtClean="0">
                <a:solidFill>
                  <a:schemeClr val="dk1"/>
                </a:solidFill>
                <a:latin typeface="+mn-lt"/>
                <a:ea typeface="Calibri"/>
                <a:cs typeface="Calibri"/>
                <a:sym typeface="Calibri"/>
                <a:rtl val="0"/>
              </a:rPr>
              <a:t>with the natural world where diversity, </a:t>
            </a:r>
            <a:r>
              <a:rPr lang="en-US" sz="1200" b="1" dirty="0" smtClean="0">
                <a:solidFill>
                  <a:schemeClr val="dk1"/>
                </a:solidFill>
                <a:latin typeface="+mn-lt"/>
                <a:ea typeface="Calibri"/>
                <a:cs typeface="Calibri"/>
                <a:sym typeface="Calibri"/>
                <a:rtl val="0"/>
              </a:rPr>
              <a:t>resilience</a:t>
            </a:r>
            <a:r>
              <a:rPr lang="en-US" sz="1200" dirty="0" smtClean="0">
                <a:solidFill>
                  <a:schemeClr val="dk1"/>
                </a:solidFill>
                <a:latin typeface="+mn-lt"/>
                <a:ea typeface="Calibri"/>
                <a:cs typeface="Calibri"/>
                <a:sym typeface="Calibri"/>
                <a:rtl val="0"/>
              </a:rPr>
              <a:t>, redundancy, smallness, </a:t>
            </a:r>
            <a:r>
              <a:rPr lang="en-US" sz="1200" b="1" dirty="0" smtClean="0">
                <a:solidFill>
                  <a:schemeClr val="dk1"/>
                </a:solidFill>
                <a:latin typeface="+mn-lt"/>
                <a:ea typeface="Calibri"/>
                <a:cs typeface="Calibri"/>
                <a:sym typeface="Calibri"/>
                <a:rtl val="0"/>
              </a:rPr>
              <a:t>interdependence</a:t>
            </a:r>
            <a:r>
              <a:rPr lang="en-US" sz="1200" dirty="0" smtClean="0">
                <a:solidFill>
                  <a:schemeClr val="dk1"/>
                </a:solidFill>
                <a:latin typeface="+mn-lt"/>
                <a:ea typeface="Calibri"/>
                <a:cs typeface="Calibri"/>
                <a:sym typeface="Calibri"/>
                <a:rtl val="0"/>
              </a:rPr>
              <a:t>, waste-is-food, </a:t>
            </a:r>
            <a:r>
              <a:rPr lang="en-US" sz="1200" b="1" dirty="0" smtClean="0">
                <a:solidFill>
                  <a:schemeClr val="dk1"/>
                </a:solidFill>
                <a:latin typeface="+mn-lt"/>
                <a:ea typeface="Calibri"/>
                <a:cs typeface="Calibri"/>
                <a:sym typeface="Calibri"/>
                <a:rtl val="0"/>
              </a:rPr>
              <a:t>slowness</a:t>
            </a:r>
            <a:r>
              <a:rPr lang="en-US" sz="1200" dirty="0" smtClean="0">
                <a:solidFill>
                  <a:schemeClr val="dk1"/>
                </a:solidFill>
                <a:latin typeface="+mn-lt"/>
                <a:ea typeface="Calibri"/>
                <a:cs typeface="Calibri"/>
                <a:sym typeface="Calibri"/>
                <a:rtl val="0"/>
              </a:rPr>
              <a:t> are the keys to survive and thrive</a:t>
            </a:r>
          </a:p>
          <a:p>
            <a:pPr marL="171450" indent="-171450">
              <a:spcBef>
                <a:spcPts val="0"/>
              </a:spcBef>
              <a:buFont typeface="Arial" panose="020B0604020202020204" pitchFamily="34" charset="0"/>
              <a:buChar char="•"/>
            </a:pPr>
            <a:endParaRPr dirty="0"/>
          </a:p>
        </p:txBody>
      </p:sp>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49686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Shape 1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94" name="Shape 1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a:buChar char="•"/>
              <a:tabLst/>
              <a:defRPr/>
            </a:pPr>
            <a:r>
              <a:rPr kumimoji="0" lang="en-US" sz="2800" b="0" i="0" u="none" strike="noStrike" kern="0" cap="none" spc="0" normalizeH="0" baseline="0" noProof="0" dirty="0" smtClean="0">
                <a:ln>
                  <a:noFill/>
                </a:ln>
                <a:solidFill>
                  <a:srgbClr val="000000"/>
                </a:solidFill>
                <a:effectLst/>
                <a:uLnTx/>
                <a:uFillTx/>
                <a:latin typeface="+mn-lt"/>
                <a:sym typeface="Calibri"/>
                <a:rtl val="0"/>
              </a:rPr>
              <a:t>OSCE is a </a:t>
            </a:r>
            <a:r>
              <a:rPr lang="en-US" sz="2800" dirty="0" smtClean="0"/>
              <a:t>solution to the wicked problems we have created</a:t>
            </a:r>
            <a:r>
              <a:rPr lang="en-US" sz="2800" baseline="0" dirty="0" smtClean="0"/>
              <a:t> in the last 300 years</a:t>
            </a:r>
            <a:endParaRPr kumimoji="0" lang="en-US" sz="2800" b="0" i="0" u="none" strike="noStrike" kern="0" cap="none" spc="0" normalizeH="0" baseline="0" noProof="0" dirty="0" smtClean="0">
              <a:ln>
                <a:noFill/>
              </a:ln>
              <a:solidFill>
                <a:srgbClr val="000000"/>
              </a:solidFill>
              <a:effectLst/>
              <a:uLnTx/>
              <a:uFillTx/>
              <a:latin typeface="+mn-lt"/>
              <a:sym typeface="Calibri"/>
              <a:rtl val="0"/>
            </a:endParaRP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a:buChar char="•"/>
              <a:tabLst/>
              <a:defRPr/>
            </a:pPr>
            <a:r>
              <a:rPr kumimoji="0" lang="en-US" sz="2800" b="0" i="0" u="none" strike="noStrike" kern="0" cap="none" spc="0" normalizeH="0" baseline="0" noProof="0" dirty="0" smtClean="0">
                <a:ln>
                  <a:noFill/>
                </a:ln>
                <a:solidFill>
                  <a:srgbClr val="000000"/>
                </a:solidFill>
                <a:effectLst/>
                <a:uLnTx/>
                <a:uFillTx/>
                <a:latin typeface="+mn-lt"/>
                <a:sym typeface="Calibri"/>
                <a:rtl val="0"/>
              </a:rPr>
              <a:t>Operates on two planes</a:t>
            </a:r>
          </a:p>
          <a:p>
            <a:pPr marL="571500" marR="0" lvl="1" indent="-177800" algn="l" defTabSz="914400" rtl="0" eaLnBrk="1" fontAlgn="auto" latinLnBrk="0" hangingPunct="1">
              <a:lnSpc>
                <a:spcPct val="100000"/>
              </a:lnSpc>
              <a:spcBef>
                <a:spcPts val="0"/>
              </a:spcBef>
              <a:spcAft>
                <a:spcPts val="0"/>
              </a:spcAft>
              <a:buClr>
                <a:srgbClr val="000000"/>
              </a:buClr>
              <a:buSzPct val="100000"/>
              <a:buFont typeface="Arial"/>
              <a:buChar char="•"/>
              <a:tabLst/>
              <a:defRPr/>
            </a:pPr>
            <a:r>
              <a:rPr kumimoji="0" lang="en-US" sz="2000" b="0" i="0" u="none" strike="noStrike" kern="0" cap="none" spc="0" normalizeH="0" baseline="0" noProof="0" dirty="0" smtClean="0">
                <a:ln>
                  <a:noFill/>
                </a:ln>
                <a:solidFill>
                  <a:srgbClr val="000000"/>
                </a:solidFill>
                <a:effectLst/>
                <a:uLnTx/>
                <a:uFillTx/>
                <a:latin typeface="+mn-lt"/>
                <a:sym typeface="Calibri"/>
                <a:rtl val="0"/>
              </a:rPr>
              <a:t>Product circles within flows of natural and technical materials between producers, servicers and users</a:t>
            </a:r>
          </a:p>
          <a:p>
            <a:pPr marL="571500" marR="0" lvl="1" indent="-177800" algn="l" defTabSz="914400" rtl="0" eaLnBrk="1" fontAlgn="auto" latinLnBrk="0" hangingPunct="1">
              <a:lnSpc>
                <a:spcPct val="100000"/>
              </a:lnSpc>
              <a:spcBef>
                <a:spcPts val="0"/>
              </a:spcBef>
              <a:spcAft>
                <a:spcPts val="0"/>
              </a:spcAft>
              <a:buClr>
                <a:srgbClr val="000000"/>
              </a:buClr>
              <a:buSzPct val="100000"/>
              <a:buFont typeface="Arial"/>
              <a:buChar char="•"/>
              <a:tabLst/>
              <a:defRPr/>
            </a:pPr>
            <a:r>
              <a:rPr kumimoji="0" lang="en-US" sz="2000" b="0" i="0" u="none" strike="noStrike" kern="0" cap="none" spc="0" normalizeH="0" baseline="0" noProof="0" dirty="0" smtClean="0">
                <a:ln>
                  <a:noFill/>
                </a:ln>
                <a:solidFill>
                  <a:srgbClr val="000000"/>
                </a:solidFill>
                <a:effectLst/>
                <a:uLnTx/>
                <a:uFillTx/>
                <a:latin typeface="+mn-lt"/>
                <a:sym typeface="Calibri"/>
                <a:rtl val="0"/>
              </a:rPr>
              <a:t>Growth and disposal are replaced by circles of maintenance, long-lasting value and usage</a:t>
            </a:r>
          </a:p>
          <a:p>
            <a:pPr marL="571500" marR="0" lvl="1" indent="-177800" algn="l" defTabSz="914400" rtl="0" eaLnBrk="1" fontAlgn="auto" latinLnBrk="0" hangingPunct="1">
              <a:lnSpc>
                <a:spcPct val="100000"/>
              </a:lnSpc>
              <a:spcBef>
                <a:spcPts val="0"/>
              </a:spcBef>
              <a:spcAft>
                <a:spcPts val="0"/>
              </a:spcAft>
              <a:buClr>
                <a:srgbClr val="000000"/>
              </a:buClr>
              <a:buSzPct val="100000"/>
              <a:buFont typeface="Arial"/>
              <a:buChar char="•"/>
              <a:tabLst/>
              <a:defRPr/>
            </a:pPr>
            <a:r>
              <a:rPr kumimoji="0" lang="en-US" sz="2000" b="0" i="0" u="none" strike="noStrike" kern="0" cap="none" spc="0" normalizeH="0" baseline="0" noProof="0" dirty="0" smtClean="0">
                <a:ln>
                  <a:noFill/>
                </a:ln>
                <a:solidFill>
                  <a:srgbClr val="000000"/>
                </a:solidFill>
                <a:effectLst/>
                <a:uLnTx/>
                <a:uFillTx/>
                <a:latin typeface="+mn-lt"/>
                <a:sym typeface="Calibri"/>
                <a:rtl val="0"/>
              </a:rPr>
              <a:t>Local symbiosis connects market and non-market stakeholders with the shared goal of prosperity and sustainability for all</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a:buChar char="•"/>
              <a:tabLst/>
              <a:defRPr/>
            </a:pPr>
            <a:r>
              <a:rPr kumimoji="0" lang="en-US" sz="2800" b="0" i="0" u="none" strike="noStrike" kern="0" cap="none" spc="0" normalizeH="0" baseline="0" noProof="0" dirty="0" smtClean="0">
                <a:ln>
                  <a:noFill/>
                </a:ln>
                <a:solidFill>
                  <a:srgbClr val="000000"/>
                </a:solidFill>
                <a:effectLst/>
                <a:uLnTx/>
                <a:uFillTx/>
                <a:latin typeface="+mn-lt"/>
                <a:sym typeface="Calibri"/>
                <a:rtl val="0"/>
              </a:rPr>
              <a:t>In both planes, avoidable waste is not acceptable</a:t>
            </a:r>
          </a:p>
          <a:p>
            <a:pPr marL="114300" marR="0" lvl="0" indent="-177800" algn="l" defTabSz="914400" rtl="0" eaLnBrk="1" fontAlgn="auto" latinLnBrk="0" hangingPunct="1">
              <a:lnSpc>
                <a:spcPct val="100000"/>
              </a:lnSpc>
              <a:spcBef>
                <a:spcPts val="0"/>
              </a:spcBef>
              <a:spcAft>
                <a:spcPts val="0"/>
              </a:spcAft>
              <a:buClr>
                <a:srgbClr val="000000"/>
              </a:buClr>
              <a:buSzPct val="123456"/>
              <a:buFont typeface="Arial"/>
              <a:buChar char="•"/>
              <a:tabLst/>
              <a:defRPr/>
            </a:pPr>
            <a:r>
              <a:rPr kumimoji="0" lang="en-US" sz="2000" b="0" i="0" u="none" strike="noStrike" kern="0" cap="none" spc="0" normalizeH="0" baseline="0" noProof="0" dirty="0" smtClean="0">
                <a:ln>
                  <a:noFill/>
                </a:ln>
                <a:solidFill>
                  <a:srgbClr val="000000"/>
                </a:solidFill>
                <a:effectLst/>
                <a:uLnTx/>
                <a:uFillTx/>
                <a:latin typeface="+mn-lt"/>
                <a:sym typeface="Calibri"/>
                <a:rtl val="0"/>
              </a:rPr>
              <a:t>For every waste flow, feedstock demand is searched or created</a:t>
            </a:r>
          </a:p>
          <a:p>
            <a:pPr marL="171450" indent="-171450">
              <a:spcBef>
                <a:spcPts val="0"/>
              </a:spcBef>
              <a:buFont typeface="Arial" panose="020B0604020202020204" pitchFamily="34" charset="0"/>
              <a:buChar char="•"/>
            </a:pPr>
            <a:endParaRPr lang="en-US" baseline="0" dirty="0" smtClean="0"/>
          </a:p>
          <a:p>
            <a:pPr marL="171450" indent="-171450">
              <a:spcBef>
                <a:spcPts val="0"/>
              </a:spcBef>
              <a:buFont typeface="Arial" panose="020B0604020202020204" pitchFamily="34" charset="0"/>
              <a:buChar char="•"/>
            </a:pPr>
            <a:endParaRPr dirty="0"/>
          </a:p>
        </p:txBody>
      </p:sp>
    </p:spTree>
    <p:extLst>
      <p:ext uri="{BB962C8B-B14F-4D97-AF65-F5344CB8AC3E}">
        <p14:creationId xmlns:p14="http://schemas.microsoft.com/office/powerpoint/2010/main" val="2258629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AB142-89A6-4A1B-BCCE-713CBC6B97EE}" type="slidenum">
              <a:rPr lang="en-US" smtClean="0"/>
              <a:t>15</a:t>
            </a:fld>
            <a:endParaRPr lang="en-US" dirty="0"/>
          </a:p>
        </p:txBody>
      </p:sp>
    </p:spTree>
    <p:extLst>
      <p:ext uri="{BB962C8B-B14F-4D97-AF65-F5344CB8AC3E}">
        <p14:creationId xmlns:p14="http://schemas.microsoft.com/office/powerpoint/2010/main" val="1054736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Only renewable and clean resources, energy and materials,</a:t>
            </a:r>
            <a:r>
              <a:rPr lang="en-US" baseline="0" dirty="0" smtClean="0"/>
              <a:t> can be used in the circular economy or any other sustainable economic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Fossil-based economy is the main cause of climate change, it has to be replaced…and there is no “clean coal” or clean any fossil fuel</a:t>
            </a:r>
            <a:endParaRPr lang="en-US" dirty="0" smtClean="0"/>
          </a:p>
          <a:p>
            <a:pPr marL="171450" indent="-171450">
              <a:buFont typeface="Arial" panose="020B0604020202020204" pitchFamily="34" charset="0"/>
              <a:buChar char="•"/>
            </a:pPr>
            <a:r>
              <a:rPr lang="en-US" dirty="0" smtClean="0"/>
              <a:t>We have the roadmaps, just need to</a:t>
            </a:r>
            <a:r>
              <a:rPr lang="en-US" baseline="0" dirty="0" smtClean="0"/>
              <a:t> race against time to achieve their goals</a:t>
            </a:r>
          </a:p>
        </p:txBody>
      </p:sp>
      <p:sp>
        <p:nvSpPr>
          <p:cNvPr id="4" name="Slide Number Placeholder 3"/>
          <p:cNvSpPr>
            <a:spLocks noGrp="1"/>
          </p:cNvSpPr>
          <p:nvPr>
            <p:ph type="sldNum" sz="quarter" idx="10"/>
          </p:nvPr>
        </p:nvSpPr>
        <p:spPr/>
        <p:txBody>
          <a:bodyPr/>
          <a:lstStyle/>
          <a:p>
            <a:fld id="{7FB667E1-E601-4AAF-B95C-B25720D70A60}" type="slidenum">
              <a:rPr lang="en-US" smtClean="0"/>
              <a:pPr/>
              <a:t>16</a:t>
            </a:fld>
            <a:endParaRPr lang="en-US" dirty="0"/>
          </a:p>
        </p:txBody>
      </p:sp>
    </p:spTree>
    <p:extLst>
      <p:ext uri="{BB962C8B-B14F-4D97-AF65-F5344CB8AC3E}">
        <p14:creationId xmlns:p14="http://schemas.microsoft.com/office/powerpoint/2010/main" val="508009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Added</a:t>
            </a:r>
            <a:r>
              <a:rPr lang="en-US" baseline="0" dirty="0" smtClean="0"/>
              <a:t> benefit of significantly improved energy efficiency</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17</a:t>
            </a:fld>
            <a:endParaRPr lang="en-US" dirty="0"/>
          </a:p>
        </p:txBody>
      </p:sp>
    </p:spTree>
    <p:extLst>
      <p:ext uri="{BB962C8B-B14F-4D97-AF65-F5344CB8AC3E}">
        <p14:creationId xmlns:p14="http://schemas.microsoft.com/office/powerpoint/2010/main" val="239795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roadmaps include impact on all 3 sustainability dimensions</a:t>
            </a:r>
          </a:p>
        </p:txBody>
      </p:sp>
      <p:sp>
        <p:nvSpPr>
          <p:cNvPr id="4" name="Slide Number Placeholder 3"/>
          <p:cNvSpPr>
            <a:spLocks noGrp="1"/>
          </p:cNvSpPr>
          <p:nvPr>
            <p:ph type="sldNum" sz="quarter" idx="10"/>
          </p:nvPr>
        </p:nvSpPr>
        <p:spPr/>
        <p:txBody>
          <a:bodyPr/>
          <a:lstStyle/>
          <a:p>
            <a:fld id="{7FB667E1-E601-4AAF-B95C-B25720D70A60}" type="slidenum">
              <a:rPr lang="en-US" smtClean="0"/>
              <a:pPr/>
              <a:t>18</a:t>
            </a:fld>
            <a:endParaRPr lang="en-US" dirty="0"/>
          </a:p>
        </p:txBody>
      </p:sp>
    </p:spTree>
    <p:extLst>
      <p:ext uri="{BB962C8B-B14F-4D97-AF65-F5344CB8AC3E}">
        <p14:creationId xmlns:p14="http://schemas.microsoft.com/office/powerpoint/2010/main" val="3955479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There</a:t>
            </a:r>
            <a:r>
              <a:rPr lang="en-US" baseline="0" dirty="0" smtClean="0"/>
              <a:t> is a detailed roadmap for every US state</a:t>
            </a:r>
          </a:p>
          <a:p>
            <a:pPr marL="171450" indent="-171450">
              <a:buFont typeface="Arial" panose="020B0604020202020204" pitchFamily="34" charset="0"/>
              <a:buChar char="•"/>
            </a:pPr>
            <a:r>
              <a:rPr lang="en-US" baseline="0" dirty="0" smtClean="0"/>
              <a:t>Whether you work in the energy industry or in any of its customer industries, use these or other 100% renewable energy roadmaps in your engineering choices</a:t>
            </a:r>
          </a:p>
          <a:p>
            <a:pPr marL="171450" indent="-171450">
              <a:buFont typeface="Arial" panose="020B0604020202020204" pitchFamily="34" charset="0"/>
              <a:buChar char="•"/>
            </a:pPr>
            <a:r>
              <a:rPr lang="en-US" baseline="0" dirty="0" smtClean="0"/>
              <a:t>Does it mean that if we run on 100% renewable, sustainable energy we can revert to the current growth driven economy? No.</a:t>
            </a:r>
          </a:p>
          <a:p>
            <a:pPr marL="628650" lvl="1" indent="-171450">
              <a:buFont typeface="Arial" panose="020B0604020202020204" pitchFamily="34" charset="0"/>
              <a:buChar char="•"/>
            </a:pPr>
            <a:r>
              <a:rPr lang="en-US" baseline="0" dirty="0" smtClean="0"/>
              <a:t>Materials, water, land are still finite</a:t>
            </a:r>
          </a:p>
          <a:p>
            <a:pPr marL="628650" lvl="1" indent="-171450">
              <a:buFont typeface="Arial" panose="020B0604020202020204" pitchFamily="34" charset="0"/>
              <a:buChar char="•"/>
            </a:pPr>
            <a:r>
              <a:rPr lang="en-US" baseline="0" dirty="0" smtClean="0"/>
              <a:t>Even if some materials are renewable the time scale needed is larger than the rate of depletion </a:t>
            </a:r>
          </a:p>
          <a:p>
            <a:pPr marL="628650" lvl="1" indent="-171450">
              <a:buFont typeface="Arial" panose="020B0604020202020204" pitchFamily="34" charset="0"/>
              <a:buChar char="•"/>
            </a:pPr>
            <a:r>
              <a:rPr lang="en-US" baseline="0" dirty="0" smtClean="0"/>
              <a:t>Humans still have to share the biosphere with all the other species</a:t>
            </a:r>
          </a:p>
          <a:p>
            <a:pPr marL="628650" lvl="1" indent="-171450">
              <a:buFont typeface="Arial" panose="020B0604020202020204" pitchFamily="34" charset="0"/>
              <a:buChar char="•"/>
            </a:pPr>
            <a:r>
              <a:rPr lang="en-US" baseline="0" dirty="0" smtClean="0"/>
              <a:t>Matter and energy still degrade as per the immutable 2</a:t>
            </a:r>
            <a:r>
              <a:rPr lang="en-US" baseline="30000" dirty="0" smtClean="0"/>
              <a:t>nd</a:t>
            </a:r>
            <a:r>
              <a:rPr lang="en-US" baseline="0" dirty="0" smtClean="0"/>
              <a:t> law of thermodynamics</a:t>
            </a:r>
          </a:p>
          <a:p>
            <a:pPr marL="171450" lvl="0" indent="-171450">
              <a:buFont typeface="Arial" panose="020B0604020202020204" pitchFamily="34" charset="0"/>
              <a:buChar char="•"/>
            </a:pPr>
            <a:r>
              <a:rPr lang="en-US" baseline="0" dirty="0" smtClean="0"/>
              <a:t>What we accomplish with 100% renewable, sustainable energy is to restore the balance between humans and the rest of the planet that allowed Homo Sapiens to evolve and thrive in the last ~200,000 years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19</a:t>
            </a:fld>
            <a:endParaRPr lang="en-US" dirty="0"/>
          </a:p>
        </p:txBody>
      </p:sp>
    </p:spTree>
    <p:extLst>
      <p:ext uri="{BB962C8B-B14F-4D97-AF65-F5344CB8AC3E}">
        <p14:creationId xmlns:p14="http://schemas.microsoft.com/office/powerpoint/2010/main" val="2387231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AB142-89A6-4A1B-BCCE-713CBC6B97EE}" type="slidenum">
              <a:rPr lang="en-US" smtClean="0"/>
              <a:t>20</a:t>
            </a:fld>
            <a:endParaRPr lang="en-US" dirty="0"/>
          </a:p>
        </p:txBody>
      </p:sp>
    </p:spTree>
    <p:extLst>
      <p:ext uri="{BB962C8B-B14F-4D97-AF65-F5344CB8AC3E}">
        <p14:creationId xmlns:p14="http://schemas.microsoft.com/office/powerpoint/2010/main" val="197018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EFAB142-89A6-4A1B-BCCE-713CBC6B97EE}" type="slidenum">
              <a:rPr lang="en-US" smtClean="0"/>
              <a:t>2</a:t>
            </a:fld>
            <a:endParaRPr lang="en-US" dirty="0"/>
          </a:p>
        </p:txBody>
      </p:sp>
    </p:spTree>
    <p:extLst>
      <p:ext uri="{BB962C8B-B14F-4D97-AF65-F5344CB8AC3E}">
        <p14:creationId xmlns:p14="http://schemas.microsoft.com/office/powerpoint/2010/main" val="42662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Key challenger: https://openenergymonitor.org/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One of the goals: to make a contribution to the conversation about the embodied energy and lifecycle impact of electronics</a:t>
            </a:r>
          </a:p>
          <a:p>
            <a:pPr marL="171450" indent="-171450">
              <a:buFont typeface="Arial" panose="020B0604020202020204" pitchFamily="34" charset="0"/>
              <a:buChar char="•"/>
            </a:pPr>
            <a:r>
              <a:rPr lang="en-US" dirty="0" smtClean="0"/>
              <a:t>Explored the embodied energy and lifecycle impacts of one example open hardware product which also happens to be an energy monitor called the EmonPi</a:t>
            </a:r>
          </a:p>
          <a:p>
            <a:pPr marL="171450" indent="-171450">
              <a:buFont typeface="Arial" panose="020B0604020202020204" pitchFamily="34" charset="0"/>
              <a:buChar char="•"/>
            </a:pPr>
            <a:r>
              <a:rPr lang="en-US" dirty="0" smtClean="0"/>
              <a:t>Embodied</a:t>
            </a:r>
            <a:r>
              <a:rPr lang="en-US" baseline="0" dirty="0" smtClean="0"/>
              <a:t> energy, a value that engineers need to be able to assign to all materials and products</a:t>
            </a:r>
            <a:endParaRPr lang="en-US"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3E50256-F1EF-4430-96C8-BFBEC303DCCD}" type="slidenum">
              <a:rPr lang="en-US" smtClean="0"/>
              <a:t>21</a:t>
            </a:fld>
            <a:endParaRPr lang="en-US" dirty="0"/>
          </a:p>
        </p:txBody>
      </p:sp>
    </p:spTree>
    <p:extLst>
      <p:ext uri="{BB962C8B-B14F-4D97-AF65-F5344CB8AC3E}">
        <p14:creationId xmlns:p14="http://schemas.microsoft.com/office/powerpoint/2010/main" val="124407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factory will produce its own energy as well. Through a combination of geothermal, wind and solar it will produce all the energy it needs," Musk said. "So it'll be sort of a self-contained factory." Source: https://www.computerworld.com/article/2604352/if-tesla-s-gigafactory-can-run-on-100-renewable-energy-why-can-t-others.html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E50256-F1EF-4430-96C8-BFBEC303DCCD}" type="slidenum">
              <a:rPr lang="en-US" smtClean="0"/>
              <a:t>22</a:t>
            </a:fld>
            <a:endParaRPr lang="en-US" dirty="0"/>
          </a:p>
        </p:txBody>
      </p:sp>
    </p:spTree>
    <p:extLst>
      <p:ext uri="{BB962C8B-B14F-4D97-AF65-F5344CB8AC3E}">
        <p14:creationId xmlns:p14="http://schemas.microsoft.com/office/powerpoint/2010/main" val="2643227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Tesla Motors decision to switch</a:t>
            </a:r>
            <a:r>
              <a:rPr lang="en-US" baseline="0" dirty="0" smtClean="0"/>
              <a:t> to open source for its electric vehicle is a perfect example of what motivates the open source model and a guarantee of its potential for commercial success</a:t>
            </a:r>
          </a:p>
          <a:p>
            <a:pPr marL="171450" indent="-171450">
              <a:buFont typeface="Arial" panose="020B0604020202020204" pitchFamily="34" charset="0"/>
              <a:buChar char="•"/>
            </a:pPr>
            <a:r>
              <a:rPr lang="en-US" baseline="0" dirty="0" smtClean="0"/>
              <a:t>It shows that the OSCE model has a good chance of becoming mainstream, as it is adopted by industrial companies dedicated to sustainability</a:t>
            </a:r>
            <a:endParaRPr lang="en-US" dirty="0"/>
          </a:p>
        </p:txBody>
      </p:sp>
      <p:sp>
        <p:nvSpPr>
          <p:cNvPr id="4" name="Slide Number Placeholder 3"/>
          <p:cNvSpPr>
            <a:spLocks noGrp="1"/>
          </p:cNvSpPr>
          <p:nvPr>
            <p:ph type="sldNum" sz="quarter" idx="10"/>
          </p:nvPr>
        </p:nvSpPr>
        <p:spPr/>
        <p:txBody>
          <a:bodyPr/>
          <a:lstStyle/>
          <a:p>
            <a:fld id="{33E50256-F1EF-4430-96C8-BFBEC303DCCD}" type="slidenum">
              <a:rPr lang="en-US" smtClean="0"/>
              <a:t>23</a:t>
            </a:fld>
            <a:endParaRPr lang="en-US" dirty="0"/>
          </a:p>
        </p:txBody>
      </p:sp>
    </p:spTree>
    <p:extLst>
      <p:ext uri="{BB962C8B-B14F-4D97-AF65-F5344CB8AC3E}">
        <p14:creationId xmlns:p14="http://schemas.microsoft.com/office/powerpoint/2010/main" val="922824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Local</a:t>
            </a:r>
            <a:r>
              <a:rPr lang="en-US" baseline="0" dirty="0" smtClean="0"/>
              <a:t> symbiosis between solar farms, ground maintenance company and family farmers</a:t>
            </a:r>
          </a:p>
          <a:p>
            <a:pPr marL="171450" indent="-171450">
              <a:buFont typeface="Arial" panose="020B0604020202020204" pitchFamily="34" charset="0"/>
              <a:buChar char="•"/>
            </a:pPr>
            <a:r>
              <a:rPr lang="en-US" baseline="0" dirty="0" smtClean="0"/>
              <a:t>Sustainable land management</a:t>
            </a:r>
          </a:p>
          <a:p>
            <a:pPr marL="171450" indent="-171450">
              <a:buFont typeface="Arial" panose="020B0604020202020204" pitchFamily="34" charset="0"/>
              <a:buChar char="•"/>
            </a:pPr>
            <a:r>
              <a:rPr lang="en-US" baseline="0" dirty="0" smtClean="0"/>
              <a:t>Added benefits for the family farm: new revenue streams, healthy animals</a:t>
            </a:r>
            <a:endParaRPr lang="en-US" dirty="0"/>
          </a:p>
        </p:txBody>
      </p:sp>
      <p:sp>
        <p:nvSpPr>
          <p:cNvPr id="4" name="Slide Number Placeholder 3"/>
          <p:cNvSpPr>
            <a:spLocks noGrp="1"/>
          </p:cNvSpPr>
          <p:nvPr>
            <p:ph type="sldNum" sz="quarter" idx="10"/>
          </p:nvPr>
        </p:nvSpPr>
        <p:spPr/>
        <p:txBody>
          <a:bodyPr/>
          <a:lstStyle/>
          <a:p>
            <a:fld id="{33E50256-F1EF-4430-96C8-BFBEC303DCCD}" type="slidenum">
              <a:rPr lang="en-US" smtClean="0"/>
              <a:t>24</a:t>
            </a:fld>
            <a:endParaRPr lang="en-US" dirty="0"/>
          </a:p>
        </p:txBody>
      </p:sp>
    </p:spTree>
    <p:extLst>
      <p:ext uri="{BB962C8B-B14F-4D97-AF65-F5344CB8AC3E}">
        <p14:creationId xmlns:p14="http://schemas.microsoft.com/office/powerpoint/2010/main" val="1878934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All</a:t>
            </a:r>
            <a:r>
              <a:rPr lang="en-US" baseline="0" dirty="0" smtClean="0"/>
              <a:t> assets should be used for renewable energy generation in OSCE</a:t>
            </a:r>
          </a:p>
          <a:p>
            <a:pPr marL="171450" indent="-171450">
              <a:buFont typeface="Arial" panose="020B0604020202020204" pitchFamily="34" charset="0"/>
              <a:buChar char="•"/>
            </a:pPr>
            <a:r>
              <a:rPr lang="en-US" baseline="0" dirty="0" smtClean="0"/>
              <a:t>No wasted physical assets: factory buildings, machinery, equipment, land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E50256-F1EF-4430-96C8-BFBEC303DCCD}" type="slidenum">
              <a:rPr lang="en-US" smtClean="0"/>
              <a:t>25</a:t>
            </a:fld>
            <a:endParaRPr lang="en-US" dirty="0"/>
          </a:p>
        </p:txBody>
      </p:sp>
    </p:spTree>
    <p:extLst>
      <p:ext uri="{BB962C8B-B14F-4D97-AF65-F5344CB8AC3E}">
        <p14:creationId xmlns:p14="http://schemas.microsoft.com/office/powerpoint/2010/main" val="471742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Nothing left to waste:</a:t>
            </a:r>
            <a:r>
              <a:rPr lang="en-US" baseline="0" dirty="0" smtClean="0"/>
              <a:t> </a:t>
            </a:r>
            <a:r>
              <a:rPr lang="en-US" b="0" dirty="0" smtClean="0"/>
              <a:t>excess body heat produced by the some 200 000 commuters that pass by the Central Station every day is recovered </a:t>
            </a:r>
            <a:r>
              <a:rPr lang="en-US" b="0" baseline="0" dirty="0" smtClean="0"/>
              <a:t> and transferred to another building</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33E50256-F1EF-4430-96C8-BFBEC303DCCD}" type="slidenum">
              <a:rPr lang="en-US" smtClean="0"/>
              <a:t>26</a:t>
            </a:fld>
            <a:endParaRPr lang="en-US" dirty="0"/>
          </a:p>
        </p:txBody>
      </p:sp>
    </p:spTree>
    <p:extLst>
      <p:ext uri="{BB962C8B-B14F-4D97-AF65-F5344CB8AC3E}">
        <p14:creationId xmlns:p14="http://schemas.microsoft.com/office/powerpoint/2010/main" val="4279716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Nothing left to waste: tiles</a:t>
            </a:r>
            <a:r>
              <a:rPr lang="en-US" baseline="0" dirty="0" smtClean="0"/>
              <a:t> that generate electricity from footsteps</a:t>
            </a:r>
          </a:p>
          <a:p>
            <a:pPr marL="171450" indent="-171450">
              <a:buFont typeface="Arial" panose="020B0604020202020204" pitchFamily="34" charset="0"/>
              <a:buChar char="•"/>
            </a:pPr>
            <a:r>
              <a:rPr lang="en-US" baseline="0" dirty="0" smtClean="0"/>
              <a:t>IU Bloomington solution </a:t>
            </a:r>
            <a:r>
              <a:rPr lang="en-US" sz="1200" baseline="0" dirty="0" smtClean="0">
                <a:effectLst/>
              </a:rPr>
              <a:t>is “a</a:t>
            </a:r>
            <a:r>
              <a:rPr lang="en-US" sz="1200" dirty="0" smtClean="0">
                <a:effectLst/>
              </a:rPr>
              <a:t>n 8-tile installation within the school’s main entrance that powers educational boards and a phone-charging station. Using our wireless API, the tiles also collected information on the daily amount of footfall, displaying the real-time data on a screen.”</a:t>
            </a:r>
            <a:endParaRPr lang="en-US" dirty="0"/>
          </a:p>
        </p:txBody>
      </p:sp>
      <p:sp>
        <p:nvSpPr>
          <p:cNvPr id="4" name="Slide Number Placeholder 3"/>
          <p:cNvSpPr>
            <a:spLocks noGrp="1"/>
          </p:cNvSpPr>
          <p:nvPr>
            <p:ph type="sldNum" sz="quarter" idx="10"/>
          </p:nvPr>
        </p:nvSpPr>
        <p:spPr/>
        <p:txBody>
          <a:bodyPr/>
          <a:lstStyle/>
          <a:p>
            <a:fld id="{33E50256-F1EF-4430-96C8-BFBEC303DCCD}" type="slidenum">
              <a:rPr lang="en-US" smtClean="0"/>
              <a:t>27</a:t>
            </a:fld>
            <a:endParaRPr lang="en-US" dirty="0"/>
          </a:p>
        </p:txBody>
      </p:sp>
    </p:spTree>
    <p:extLst>
      <p:ext uri="{BB962C8B-B14F-4D97-AF65-F5344CB8AC3E}">
        <p14:creationId xmlns:p14="http://schemas.microsoft.com/office/powerpoint/2010/main" val="247625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Food waste should be eliminated</a:t>
            </a:r>
          </a:p>
          <a:p>
            <a:pPr marL="171450" indent="-171450">
              <a:buFont typeface="Arial" panose="020B0604020202020204" pitchFamily="34" charset="0"/>
              <a:buChar char="•"/>
            </a:pPr>
            <a:r>
              <a:rPr lang="en-US" dirty="0" smtClean="0"/>
              <a:t>However,</a:t>
            </a:r>
            <a:r>
              <a:rPr lang="en-US" baseline="0" dirty="0" smtClean="0"/>
              <a:t> as long as it exists, instead of sending it to the landfill, in OSCE it is used to generate electricity</a:t>
            </a:r>
            <a:endParaRPr lang="en-US" dirty="0"/>
          </a:p>
        </p:txBody>
      </p:sp>
      <p:sp>
        <p:nvSpPr>
          <p:cNvPr id="4" name="Slide Number Placeholder 3"/>
          <p:cNvSpPr>
            <a:spLocks noGrp="1"/>
          </p:cNvSpPr>
          <p:nvPr>
            <p:ph type="sldNum" sz="quarter" idx="10"/>
          </p:nvPr>
        </p:nvSpPr>
        <p:spPr/>
        <p:txBody>
          <a:bodyPr/>
          <a:lstStyle/>
          <a:p>
            <a:fld id="{33E50256-F1EF-4430-96C8-BFBEC303DCCD}" type="slidenum">
              <a:rPr lang="en-US" smtClean="0"/>
              <a:t>28</a:t>
            </a:fld>
            <a:endParaRPr lang="en-US" dirty="0"/>
          </a:p>
        </p:txBody>
      </p:sp>
    </p:spTree>
    <p:extLst>
      <p:ext uri="{BB962C8B-B14F-4D97-AF65-F5344CB8AC3E}">
        <p14:creationId xmlns:p14="http://schemas.microsoft.com/office/powerpoint/2010/main" val="423103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Transportation and finance are</a:t>
            </a:r>
            <a:r>
              <a:rPr lang="en-US" baseline="0" dirty="0" smtClean="0"/>
              <a:t> economic connectors</a:t>
            </a:r>
            <a:endParaRPr lang="en-US" dirty="0" smtClean="0"/>
          </a:p>
          <a:p>
            <a:pPr marL="171450" indent="-171450">
              <a:buFont typeface="Arial" panose="020B0604020202020204" pitchFamily="34" charset="0"/>
              <a:buChar char="•"/>
            </a:pPr>
            <a:r>
              <a:rPr lang="en-US" dirty="0" smtClean="0"/>
              <a:t>In</a:t>
            </a:r>
            <a:r>
              <a:rPr lang="en-US" baseline="0" dirty="0" smtClean="0"/>
              <a:t> OSCE they must also use only renewable resources</a:t>
            </a:r>
          </a:p>
          <a:p>
            <a:pPr marL="171450" indent="-171450">
              <a:buFont typeface="Arial" panose="020B0604020202020204" pitchFamily="34" charset="0"/>
              <a:buChar char="•"/>
            </a:pPr>
            <a:r>
              <a:rPr lang="en-US" baseline="0" dirty="0" smtClean="0"/>
              <a:t>Rail is the most sustainable means of mass transportation, both freight and passenger</a:t>
            </a:r>
          </a:p>
          <a:p>
            <a:pPr marL="171450" indent="-171450">
              <a:buFont typeface="Arial" panose="020B0604020202020204" pitchFamily="34" charset="0"/>
              <a:buChar char="•"/>
            </a:pPr>
            <a:r>
              <a:rPr lang="en-US" baseline="0" dirty="0" smtClean="0"/>
              <a:t>Combining renewable energy, such as solar, with rail transportation is a perfect fit for OSCE</a:t>
            </a:r>
            <a:endParaRPr lang="en-US" dirty="0"/>
          </a:p>
        </p:txBody>
      </p:sp>
      <p:sp>
        <p:nvSpPr>
          <p:cNvPr id="4" name="Slide Number Placeholder 3"/>
          <p:cNvSpPr>
            <a:spLocks noGrp="1"/>
          </p:cNvSpPr>
          <p:nvPr>
            <p:ph type="sldNum" sz="quarter" idx="10"/>
          </p:nvPr>
        </p:nvSpPr>
        <p:spPr/>
        <p:txBody>
          <a:bodyPr/>
          <a:lstStyle/>
          <a:p>
            <a:fld id="{33E50256-F1EF-4430-96C8-BFBEC303DCCD}" type="slidenum">
              <a:rPr lang="en-US" smtClean="0"/>
              <a:t>29</a:t>
            </a:fld>
            <a:endParaRPr lang="en-US" dirty="0"/>
          </a:p>
        </p:txBody>
      </p:sp>
    </p:spTree>
    <p:extLst>
      <p:ext uri="{BB962C8B-B14F-4D97-AF65-F5344CB8AC3E}">
        <p14:creationId xmlns:p14="http://schemas.microsoft.com/office/powerpoint/2010/main" val="3434707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Shape 7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4" name="Shape 7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rtl="0">
              <a:spcBef>
                <a:spcPts val="0"/>
              </a:spcBef>
              <a:buFont typeface="Arial" panose="020B0604020202020204" pitchFamily="34" charset="0"/>
              <a:buChar char="•"/>
            </a:pPr>
            <a:r>
              <a:rPr lang="en" dirty="0" smtClean="0"/>
              <a:t>Integrated energy-mobility system uses </a:t>
            </a:r>
            <a:r>
              <a:rPr lang="en-US" sz="1200" kern="1200" dirty="0" smtClean="0">
                <a:solidFill>
                  <a:schemeClr val="tx1"/>
                </a:solidFill>
                <a:effectLst/>
                <a:latin typeface="+mn-lt"/>
                <a:ea typeface="+mn-ea"/>
                <a:cs typeface="+mn-cs"/>
              </a:rPr>
              <a:t>circular economy principles by providing 100% solar energy, using local manufacturing, craftsmanship and skills for building, installation and servicing and a highly innovative design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“Anchored by Parasols®, Driv-eco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has recently inaugurated the first “Smart Solar Mobility” road in the world between Bastia and Ajaccio in Corsica, France. Our ambition is to ensure anxiety-free electric driving on 100% solar energy within Corsica, mainland 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I’ll end with this success story for a special reason: a favorite engineer of </a:t>
            </a:r>
            <a:r>
              <a:rPr lang="en-US" sz="1200" kern="1200" baseline="0" dirty="0" smtClean="0">
                <a:solidFill>
                  <a:schemeClr val="tx1"/>
                </a:solidFill>
                <a:effectLst/>
                <a:latin typeface="+mn-lt"/>
                <a:ea typeface="+mn-ea"/>
                <a:cs typeface="+mn-cs"/>
              </a:rPr>
              <a:t>mine, </a:t>
            </a:r>
            <a:r>
              <a:rPr lang="en-US" sz="1200" kern="1200" baseline="0" dirty="0" smtClean="0">
                <a:solidFill>
                  <a:schemeClr val="tx1"/>
                </a:solidFill>
                <a:effectLst/>
                <a:latin typeface="+mn-lt"/>
                <a:ea typeface="+mn-ea"/>
                <a:cs typeface="+mn-cs"/>
              </a:rPr>
              <a:t>who is a Georgia Tech graduate (an excellent engineering school</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is working on this project, my son</a:t>
            </a:r>
            <a:endParaRPr lang="en-US" sz="1200" kern="1200" dirty="0" smtClean="0">
              <a:solidFill>
                <a:schemeClr val="tx1"/>
              </a:solidFill>
              <a:effectLst/>
              <a:latin typeface="+mn-lt"/>
              <a:ea typeface="+mn-ea"/>
              <a:cs typeface="+mn-cs"/>
            </a:endParaRPr>
          </a:p>
          <a:p>
            <a:pPr marL="171450" lvl="0" indent="-171450" rtl="0">
              <a:spcBef>
                <a:spcPts val="0"/>
              </a:spcBef>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rtl="0">
              <a:spcBef>
                <a:spcPts val="0"/>
              </a:spcBef>
              <a:buFont typeface="Arial" panose="020B0604020202020204" pitchFamily="34" charset="0"/>
              <a:buChar char="•"/>
            </a:pPr>
            <a:endParaRPr lang="en" dirty="0"/>
          </a:p>
        </p:txBody>
      </p:sp>
    </p:spTree>
    <p:extLst>
      <p:ext uri="{BB962C8B-B14F-4D97-AF65-F5344CB8AC3E}">
        <p14:creationId xmlns:p14="http://schemas.microsoft.com/office/powerpoint/2010/main" val="334167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At present we need 1.7 planets to support humans’ demand on Earth’s ecosystems</a:t>
            </a:r>
          </a:p>
          <a:p>
            <a:pPr marL="171450" indent="-171450">
              <a:buFont typeface="Arial" panose="020B0604020202020204" pitchFamily="34" charset="0"/>
              <a:buChar char="•"/>
            </a:pPr>
            <a:r>
              <a:rPr lang="en-US" baseline="0" dirty="0" smtClean="0"/>
              <a:t>Self-inflicted scarcest resource : time; we are running out of time to reverse the negative impact that humans impose on our planet’s capacity to sustain its biosphere</a:t>
            </a:r>
          </a:p>
          <a:p>
            <a:pPr marL="171450" indent="-171450">
              <a:buFont typeface="Arial" panose="020B0604020202020204" pitchFamily="34" charset="0"/>
              <a:buChar char="•"/>
            </a:pPr>
            <a:r>
              <a:rPr lang="en-US" baseline="0" dirty="0" smtClean="0"/>
              <a:t>Should we give up then? No, engineers like you and me and many other people, all over the world, are working with great competence, passion and determination to bring our planet back on a sustainable path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3</a:t>
            </a:fld>
            <a:endParaRPr lang="en-US" dirty="0"/>
          </a:p>
        </p:txBody>
      </p:sp>
    </p:spTree>
    <p:extLst>
      <p:ext uri="{BB962C8B-B14F-4D97-AF65-F5344CB8AC3E}">
        <p14:creationId xmlns:p14="http://schemas.microsoft.com/office/powerpoint/2010/main" val="1539974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AB142-89A6-4A1B-BCCE-713CBC6B97EE}" type="slidenum">
              <a:rPr lang="en-US" smtClean="0"/>
              <a:t>31</a:t>
            </a:fld>
            <a:endParaRPr lang="en-US" dirty="0"/>
          </a:p>
        </p:txBody>
      </p:sp>
    </p:spTree>
    <p:extLst>
      <p:ext uri="{BB962C8B-B14F-4D97-AF65-F5344CB8AC3E}">
        <p14:creationId xmlns:p14="http://schemas.microsoft.com/office/powerpoint/2010/main" val="3396101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Shape 8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7" name="Shape 8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endParaRPr dirty="0"/>
          </a:p>
        </p:txBody>
      </p:sp>
    </p:spTree>
    <p:extLst>
      <p:ext uri="{BB962C8B-B14F-4D97-AF65-F5344CB8AC3E}">
        <p14:creationId xmlns:p14="http://schemas.microsoft.com/office/powerpoint/2010/main" val="119459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a:t>
            </a:r>
            <a:r>
              <a:rPr lang="en-US" baseline="0" dirty="0" smtClean="0"/>
              <a:t> entire presentation is licensed under Creative Commons </a:t>
            </a:r>
            <a:r>
              <a:rPr lang="fr-FR" b="0" dirty="0" smtClean="0"/>
              <a:t>Attribution-Non Commercial 4.0 International (CC BY-NC 4.0) </a:t>
            </a:r>
          </a:p>
          <a:p>
            <a:endParaRPr lang="en-US" dirty="0"/>
          </a:p>
        </p:txBody>
      </p:sp>
      <p:sp>
        <p:nvSpPr>
          <p:cNvPr id="4" name="Slide Number Placeholder 3"/>
          <p:cNvSpPr>
            <a:spLocks noGrp="1"/>
          </p:cNvSpPr>
          <p:nvPr>
            <p:ph type="sldNum" sz="quarter" idx="10"/>
          </p:nvPr>
        </p:nvSpPr>
        <p:spPr/>
        <p:txBody>
          <a:bodyPr/>
          <a:lstStyle/>
          <a:p>
            <a:fld id="{33E50256-F1EF-4430-96C8-BFBEC303DCCD}" type="slidenum">
              <a:rPr lang="en-US" smtClean="0"/>
              <a:t>33</a:t>
            </a:fld>
            <a:endParaRPr lang="en-US" dirty="0"/>
          </a:p>
        </p:txBody>
      </p:sp>
    </p:spTree>
    <p:extLst>
      <p:ext uri="{BB962C8B-B14F-4D97-AF65-F5344CB8AC3E}">
        <p14:creationId xmlns:p14="http://schemas.microsoft.com/office/powerpoint/2010/main" val="2759185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EB7F23E-2637-43C7-9E6D-99C3646159E3}" type="slidenum">
              <a:rPr lang="en-US" altLang="en-US"/>
              <a:pPr/>
              <a:t>35</a:t>
            </a:fld>
            <a:endParaRPr lang="en-US" altLang="en-US" dirty="0"/>
          </a:p>
        </p:txBody>
      </p:sp>
      <p:sp>
        <p:nvSpPr>
          <p:cNvPr id="132098"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32099" name="Notes Placeholder 2"/>
          <p:cNvSpPr>
            <a:spLocks noGrp="1"/>
          </p:cNvSpPr>
          <p:nvPr>
            <p:ph type="body" idx="1"/>
          </p:nvPr>
        </p:nvSpPr>
        <p:spPr/>
        <p:txBody>
          <a:bodyPr/>
          <a:lstStyle/>
          <a:p>
            <a:pPr marL="171450" indent="-171450">
              <a:spcBef>
                <a:spcPct val="0"/>
              </a:spcBef>
              <a:buFont typeface="Arial" panose="020B0604020202020204" pitchFamily="34" charset="0"/>
              <a:buChar char="•"/>
            </a:pPr>
            <a:r>
              <a:rPr lang="en-US" altLang="en-US" dirty="0" smtClean="0"/>
              <a:t>We</a:t>
            </a:r>
            <a:r>
              <a:rPr lang="en-US" altLang="en-US" baseline="0" dirty="0" smtClean="0"/>
              <a:t> live in a technologically advanced industrial civilization</a:t>
            </a:r>
          </a:p>
          <a:p>
            <a:pPr marL="171450" indent="-171450">
              <a:spcBef>
                <a:spcPct val="0"/>
              </a:spcBef>
              <a:buFont typeface="Arial" panose="020B0604020202020204" pitchFamily="34" charset="0"/>
              <a:buChar char="•"/>
            </a:pPr>
            <a:r>
              <a:rPr lang="en-US" altLang="en-US" baseline="0" dirty="0" smtClean="0"/>
              <a:t>Engineering is fundamental to its continuing maintenance and progress on a sustainable path</a:t>
            </a:r>
          </a:p>
          <a:p>
            <a:pPr marL="171450" indent="-171450">
              <a:spcBef>
                <a:spcPct val="0"/>
              </a:spcBef>
              <a:buFont typeface="Arial" panose="020B0604020202020204" pitchFamily="34" charset="0"/>
              <a:buChar char="•"/>
            </a:pPr>
            <a:r>
              <a:rPr lang="en-US" altLang="en-US" baseline="0" dirty="0" smtClean="0"/>
              <a:t>Whether you realize it or not, every single action you take, small or big, in your work as engineers, has a major impact on all 3 sustainability dimension</a:t>
            </a:r>
          </a:p>
          <a:p>
            <a:pPr marL="171450" indent="-171450">
              <a:spcBef>
                <a:spcPct val="0"/>
              </a:spcBef>
              <a:buFont typeface="Arial" panose="020B0604020202020204" pitchFamily="34" charset="0"/>
              <a:buChar char="•"/>
            </a:pPr>
            <a:r>
              <a:rPr lang="en-US" altLang="en-US" baseline="0" dirty="0" smtClean="0"/>
              <a:t>Every single action you take as engineers has an impact on the type, amount, efficiency and effectiveness of energy at local and global level</a:t>
            </a:r>
          </a:p>
          <a:p>
            <a:pPr marL="171450" indent="-171450">
              <a:spcBef>
                <a:spcPct val="0"/>
              </a:spcBef>
              <a:buFont typeface="Arial" panose="020B0604020202020204" pitchFamily="34" charset="0"/>
              <a:buChar char="•"/>
            </a:pPr>
            <a:r>
              <a:rPr lang="en-US" altLang="en-US" baseline="0" dirty="0" smtClean="0"/>
              <a:t>Engineers have a lot of power, explicit or implicit, we have to use it well</a:t>
            </a:r>
            <a:endParaRPr lang="en-US" altLang="en-US" dirty="0"/>
          </a:p>
        </p:txBody>
      </p:sp>
      <p:sp>
        <p:nvSpPr>
          <p:cNvPr id="132100"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9C80A444-27D8-4168-BDF9-50C2792FAFCE}" type="slidenum">
              <a:rPr lang="en-US" altLang="en-US" sz="1200"/>
              <a:pPr algn="r"/>
              <a:t>35</a:t>
            </a:fld>
            <a:endParaRPr lang="en-US" altLang="en-US" sz="1200" dirty="0"/>
          </a:p>
        </p:txBody>
      </p:sp>
    </p:spTree>
    <p:extLst>
      <p:ext uri="{BB962C8B-B14F-4D97-AF65-F5344CB8AC3E}">
        <p14:creationId xmlns:p14="http://schemas.microsoft.com/office/powerpoint/2010/main" val="3092918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Shape 8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9" name="Shape 8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rtl="0">
              <a:spcBef>
                <a:spcPts val="0"/>
              </a:spcBef>
              <a:buFont typeface="Arial" panose="020B0604020202020204" pitchFamily="34" charset="0"/>
              <a:buChar char="•"/>
            </a:pPr>
            <a:r>
              <a:rPr lang="en" dirty="0" smtClean="0">
                <a:solidFill>
                  <a:schemeClr val="dk1"/>
                </a:solidFill>
              </a:rPr>
              <a:t>To </a:t>
            </a:r>
            <a:r>
              <a:rPr lang="en" dirty="0">
                <a:solidFill>
                  <a:schemeClr val="dk1"/>
                </a:solidFill>
              </a:rPr>
              <a:t>avoid any disappointment or illusions we have to be guided by the immutable laws of nature. We cannot unscramble the egg!</a:t>
            </a:r>
          </a:p>
          <a:p>
            <a:pPr marL="171450" indent="-171450" rtl="0">
              <a:spcBef>
                <a:spcPts val="0"/>
              </a:spcBef>
              <a:buFont typeface="Arial" panose="020B0604020202020204" pitchFamily="34" charset="0"/>
              <a:buChar char="•"/>
            </a:pPr>
            <a:r>
              <a:rPr lang="en" dirty="0">
                <a:solidFill>
                  <a:schemeClr val="dk1"/>
                </a:solidFill>
              </a:rPr>
              <a:t>There is no technology we can create to allow for a perpetuum mobile or “perpetuum circulare”. </a:t>
            </a:r>
            <a:endParaRPr lang="en" dirty="0" smtClean="0">
              <a:solidFill>
                <a:schemeClr val="dk1"/>
              </a:solidFill>
            </a:endParaRPr>
          </a:p>
          <a:p>
            <a:pPr marL="171450" indent="-171450" rtl="0">
              <a:spcBef>
                <a:spcPts val="0"/>
              </a:spcBef>
              <a:buFont typeface="Arial" panose="020B0604020202020204" pitchFamily="34" charset="0"/>
              <a:buChar char="•"/>
            </a:pPr>
            <a:r>
              <a:rPr lang="en" dirty="0" smtClean="0">
                <a:solidFill>
                  <a:schemeClr val="dk1"/>
                </a:solidFill>
              </a:rPr>
              <a:t>Let’s </a:t>
            </a:r>
            <a:r>
              <a:rPr lang="en" dirty="0">
                <a:solidFill>
                  <a:schemeClr val="dk1"/>
                </a:solidFill>
              </a:rPr>
              <a:t>be realistic about the promise of the circular economy, </a:t>
            </a:r>
            <a:r>
              <a:rPr lang="en" dirty="0" smtClean="0">
                <a:solidFill>
                  <a:schemeClr val="dk1"/>
                </a:solidFill>
              </a:rPr>
              <a:t>but </a:t>
            </a:r>
            <a:r>
              <a:rPr lang="en" dirty="0">
                <a:solidFill>
                  <a:schemeClr val="dk1"/>
                </a:solidFill>
              </a:rPr>
              <a:t>also embrace it as the most in tune with natural processes instead of a separate human artifact that can operate under imaginary laws</a:t>
            </a:r>
          </a:p>
          <a:p>
            <a:pPr marL="171450" lvl="0" indent="-171450" rtl="0">
              <a:spcBef>
                <a:spcPts val="0"/>
              </a:spcBef>
              <a:buFont typeface="Arial" panose="020B0604020202020204" pitchFamily="34" charset="0"/>
              <a:buChar char="•"/>
            </a:pPr>
            <a:endParaRPr dirty="0">
              <a:solidFill>
                <a:schemeClr val="dk1"/>
              </a:solidFill>
            </a:endParaRPr>
          </a:p>
          <a:p>
            <a:pPr lvl="0" rtl="0">
              <a:spcBef>
                <a:spcPts val="0"/>
              </a:spcBef>
              <a:buNone/>
            </a:pPr>
            <a:endParaRPr dirty="0">
              <a:solidFill>
                <a:schemeClr val="dk1"/>
              </a:solidFill>
            </a:endParaRPr>
          </a:p>
          <a:p>
            <a:pPr lvl="0" rtl="0">
              <a:spcBef>
                <a:spcPts val="0"/>
              </a:spcBef>
              <a:buNone/>
            </a:pPr>
            <a:endParaRPr dirty="0"/>
          </a:p>
        </p:txBody>
      </p:sp>
    </p:spTree>
    <p:extLst>
      <p:ext uri="{BB962C8B-B14F-4D97-AF65-F5344CB8AC3E}">
        <p14:creationId xmlns:p14="http://schemas.microsoft.com/office/powerpoint/2010/main" val="263475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Shape 1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2" name="Shape 1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rtl="0">
              <a:spcBef>
                <a:spcPts val="0"/>
              </a:spcBef>
              <a:buFont typeface="Arial" panose="020B0604020202020204" pitchFamily="34" charset="0"/>
              <a:buChar char="•"/>
            </a:pPr>
            <a:r>
              <a:rPr lang="en" dirty="0"/>
              <a:t>Find the minimum energy, water and material production path instead of maximizing throughput</a:t>
            </a:r>
          </a:p>
          <a:p>
            <a:pPr marL="171450" indent="-171450" rtl="0">
              <a:spcBef>
                <a:spcPts val="0"/>
              </a:spcBef>
              <a:buFont typeface="Arial" panose="020B0604020202020204" pitchFamily="34" charset="0"/>
              <a:buChar char="•"/>
            </a:pPr>
            <a:r>
              <a:rPr lang="en" dirty="0"/>
              <a:t>CVD - chemical vapor deposition</a:t>
            </a:r>
          </a:p>
          <a:p>
            <a:pPr marL="171450" indent="-171450" rtl="0">
              <a:spcBef>
                <a:spcPts val="0"/>
              </a:spcBef>
              <a:buFont typeface="Arial" panose="020B0604020202020204" pitchFamily="34" charset="0"/>
              <a:buChar char="•"/>
            </a:pPr>
            <a:r>
              <a:rPr lang="en" dirty="0"/>
              <a:t>EDM - electric discharge machining</a:t>
            </a:r>
          </a:p>
          <a:p>
            <a:pPr marL="171450" indent="-171450">
              <a:spcBef>
                <a:spcPts val="0"/>
              </a:spcBef>
              <a:buFont typeface="Arial" panose="020B0604020202020204" pitchFamily="34" charset="0"/>
              <a:buChar char="•"/>
            </a:pPr>
            <a:r>
              <a:rPr lang="en" dirty="0"/>
              <a:t>DMD - direct metal deposition</a:t>
            </a:r>
          </a:p>
        </p:txBody>
      </p:sp>
    </p:spTree>
    <p:extLst>
      <p:ext uri="{BB962C8B-B14F-4D97-AF65-F5344CB8AC3E}">
        <p14:creationId xmlns:p14="http://schemas.microsoft.com/office/powerpoint/2010/main" val="4116009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Shape 1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2" name="Shape 1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rtl="0">
              <a:spcBef>
                <a:spcPts val="0"/>
              </a:spcBef>
              <a:buFont typeface="Arial" panose="020B0604020202020204" pitchFamily="34" charset="0"/>
              <a:buChar char="•"/>
            </a:pPr>
            <a:r>
              <a:rPr lang="en" dirty="0"/>
              <a:t>Find the minimum energy, water and material production path instead of maximizing throughput</a:t>
            </a:r>
          </a:p>
          <a:p>
            <a:pPr marL="171450" indent="-171450" rtl="0">
              <a:spcBef>
                <a:spcPts val="0"/>
              </a:spcBef>
              <a:buFont typeface="Arial" panose="020B0604020202020204" pitchFamily="34" charset="0"/>
              <a:buChar char="•"/>
            </a:pPr>
            <a:r>
              <a:rPr lang="en" dirty="0"/>
              <a:t>CVD - chemical vapor deposition</a:t>
            </a:r>
          </a:p>
          <a:p>
            <a:pPr marL="171450" indent="-171450" rtl="0">
              <a:spcBef>
                <a:spcPts val="0"/>
              </a:spcBef>
              <a:buFont typeface="Arial" panose="020B0604020202020204" pitchFamily="34" charset="0"/>
              <a:buChar char="•"/>
            </a:pPr>
            <a:r>
              <a:rPr lang="en" dirty="0"/>
              <a:t>EDM - electric discharge machining</a:t>
            </a:r>
          </a:p>
          <a:p>
            <a:pPr marL="171450" indent="-171450">
              <a:spcBef>
                <a:spcPts val="0"/>
              </a:spcBef>
              <a:buFont typeface="Arial" panose="020B0604020202020204" pitchFamily="34" charset="0"/>
              <a:buChar char="•"/>
            </a:pPr>
            <a:r>
              <a:rPr lang="en" dirty="0"/>
              <a:t>DMD - direct metal deposition</a:t>
            </a:r>
          </a:p>
        </p:txBody>
      </p:sp>
    </p:spTree>
    <p:extLst>
      <p:ext uri="{BB962C8B-B14F-4D97-AF65-F5344CB8AC3E}">
        <p14:creationId xmlns:p14="http://schemas.microsoft.com/office/powerpoint/2010/main" val="805046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Shape 8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5" name="Shape 8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rtl="0">
              <a:spcBef>
                <a:spcPts val="0"/>
              </a:spcBef>
              <a:buFont typeface="Arial" panose="020B0604020202020204" pitchFamily="34" charset="0"/>
              <a:buChar char="•"/>
            </a:pPr>
            <a:r>
              <a:rPr lang="en" dirty="0">
                <a:solidFill>
                  <a:schemeClr val="dk1"/>
                </a:solidFill>
              </a:rPr>
              <a:t>High Income countries (US) are responsible for emissions generated in Upper Middle Income countries (China) and Lower Middle Income countries (Indonesia)</a:t>
            </a:r>
          </a:p>
          <a:p>
            <a:pPr marL="171450" indent="-171450" rtl="0">
              <a:spcBef>
                <a:spcPts val="0"/>
              </a:spcBef>
              <a:buFont typeface="Arial" panose="020B0604020202020204" pitchFamily="34" charset="0"/>
              <a:buChar char="•"/>
            </a:pPr>
            <a:r>
              <a:rPr lang="en" dirty="0">
                <a:solidFill>
                  <a:schemeClr val="dk1"/>
                </a:solidFill>
              </a:rPr>
              <a:t>Design drives production/sourcing decisions </a:t>
            </a:r>
            <a:r>
              <a:rPr lang="en" dirty="0" smtClean="0">
                <a:solidFill>
                  <a:schemeClr val="dk1"/>
                </a:solidFill>
              </a:rPr>
              <a:t>– take</a:t>
            </a:r>
            <a:r>
              <a:rPr lang="en" baseline="0" dirty="0" smtClean="0">
                <a:solidFill>
                  <a:schemeClr val="dk1"/>
                </a:solidFill>
              </a:rPr>
              <a:t> ownsership </a:t>
            </a:r>
            <a:r>
              <a:rPr lang="en" dirty="0" smtClean="0">
                <a:solidFill>
                  <a:schemeClr val="dk1"/>
                </a:solidFill>
              </a:rPr>
              <a:t>for both direct and indirect emissions</a:t>
            </a:r>
            <a:endParaRPr lang="en" dirty="0">
              <a:solidFill>
                <a:schemeClr val="dk1"/>
              </a:solidFill>
            </a:endParaRPr>
          </a:p>
          <a:p>
            <a:pPr marL="0" lvl="0" indent="0" rtl="0">
              <a:spcBef>
                <a:spcPts val="0"/>
              </a:spcBef>
              <a:buFont typeface="Arial" panose="020B0604020202020204" pitchFamily="34" charset="0"/>
              <a:buNone/>
            </a:pPr>
            <a:endParaRPr lang="en" dirty="0">
              <a:solidFill>
                <a:schemeClr val="dk1"/>
              </a:solidFill>
            </a:endParaRPr>
          </a:p>
          <a:p>
            <a:pPr lvl="0" rt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endParaRPr dirty="0"/>
          </a:p>
        </p:txBody>
      </p:sp>
    </p:spTree>
    <p:extLst>
      <p:ext uri="{BB962C8B-B14F-4D97-AF65-F5344CB8AC3E}">
        <p14:creationId xmlns:p14="http://schemas.microsoft.com/office/powerpoint/2010/main" val="3161548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Select materials that are abundant,</a:t>
            </a:r>
            <a:r>
              <a:rPr lang="en-US" baseline="0" dirty="0" smtClean="0"/>
              <a:t> avoid materials at risk of partial or complete depletion</a:t>
            </a:r>
            <a:endParaRPr lang="en-US" dirty="0"/>
          </a:p>
        </p:txBody>
      </p:sp>
      <p:sp>
        <p:nvSpPr>
          <p:cNvPr id="4" name="Slide Number Placeholder 3"/>
          <p:cNvSpPr>
            <a:spLocks noGrp="1"/>
          </p:cNvSpPr>
          <p:nvPr>
            <p:ph type="sldNum" sz="quarter" idx="10"/>
          </p:nvPr>
        </p:nvSpPr>
        <p:spPr/>
        <p:txBody>
          <a:bodyPr/>
          <a:lstStyle/>
          <a:p>
            <a:fld id="{33E50256-F1EF-4430-96C8-BFBEC303DCCD}" type="slidenum">
              <a:rPr lang="en-US" smtClean="0"/>
              <a:t>40</a:t>
            </a:fld>
            <a:endParaRPr lang="en-US" dirty="0"/>
          </a:p>
        </p:txBody>
      </p:sp>
    </p:spTree>
    <p:extLst>
      <p:ext uri="{BB962C8B-B14F-4D97-AF65-F5344CB8AC3E}">
        <p14:creationId xmlns:p14="http://schemas.microsoft.com/office/powerpoint/2010/main" val="325949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0000"/>
              </a:lnSpc>
              <a:spcBef>
                <a:spcPts val="0"/>
              </a:spcBef>
              <a:buClrTx/>
              <a:buSzTx/>
              <a:buFont typeface="Arial" panose="020B0604020202020204" pitchFamily="34" charset="0"/>
              <a:buChar char="•"/>
            </a:pPr>
            <a:r>
              <a:rPr lang="en-US" dirty="0" smtClean="0">
                <a:solidFill>
                  <a:srgbClr val="404040"/>
                </a:solidFill>
              </a:rPr>
              <a:t>Earth is the only planet, we know of, that has a biosphere, that can sustain life and human civilization</a:t>
            </a:r>
          </a:p>
          <a:p>
            <a:pPr marL="171450" lvl="0" indent="-171450">
              <a:lnSpc>
                <a:spcPct val="100000"/>
              </a:lnSpc>
              <a:spcBef>
                <a:spcPts val="0"/>
              </a:spcBef>
              <a:buClrTx/>
              <a:buSzTx/>
              <a:buFont typeface="Arial" panose="020B0604020202020204" pitchFamily="34" charset="0"/>
              <a:buChar char="•"/>
            </a:pPr>
            <a:r>
              <a:rPr lang="en-US" dirty="0" smtClean="0">
                <a:solidFill>
                  <a:srgbClr val="404040"/>
                </a:solidFill>
              </a:rPr>
              <a:t>There</a:t>
            </a:r>
            <a:r>
              <a:rPr lang="en-US" baseline="0" dirty="0" smtClean="0">
                <a:solidFill>
                  <a:srgbClr val="404040"/>
                </a:solidFill>
              </a:rPr>
              <a:t> is no Planet B, we don’t know of any or it’s too far for us to ever be able to “move”</a:t>
            </a:r>
            <a:endParaRPr lang="en-US" dirty="0" smtClean="0">
              <a:solidFill>
                <a:srgbClr val="40404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404040"/>
                </a:solidFill>
              </a:rPr>
              <a:t>Nature, both</a:t>
            </a:r>
            <a:r>
              <a:rPr lang="en-US" baseline="0" dirty="0" smtClean="0">
                <a:solidFill>
                  <a:srgbClr val="404040"/>
                </a:solidFill>
              </a:rPr>
              <a:t> biotic and abiotic,</a:t>
            </a:r>
            <a:r>
              <a:rPr lang="en-US" dirty="0" smtClean="0">
                <a:solidFill>
                  <a:srgbClr val="404040"/>
                </a:solidFill>
              </a:rPr>
              <a:t> exists without us, humans, vice versa is not possible – we tend to forget that, we have become “the most invasive species”</a:t>
            </a:r>
          </a:p>
          <a:p>
            <a:endParaRPr lang="en-US" dirty="0"/>
          </a:p>
        </p:txBody>
      </p:sp>
      <p:sp>
        <p:nvSpPr>
          <p:cNvPr id="4" name="Slide Number Placeholder 3"/>
          <p:cNvSpPr>
            <a:spLocks noGrp="1"/>
          </p:cNvSpPr>
          <p:nvPr>
            <p:ph type="sldNum" sz="quarter" idx="10"/>
          </p:nvPr>
        </p:nvSpPr>
        <p:spPr/>
        <p:txBody>
          <a:bodyPr/>
          <a:lstStyle/>
          <a:p>
            <a:fld id="{33E50256-F1EF-4430-96C8-BFBEC303DCCD}" type="slidenum">
              <a:rPr lang="en-US" smtClean="0"/>
              <a:t>4</a:t>
            </a:fld>
            <a:endParaRPr lang="en-US" dirty="0"/>
          </a:p>
        </p:txBody>
      </p:sp>
    </p:spTree>
    <p:extLst>
      <p:ext uri="{BB962C8B-B14F-4D97-AF65-F5344CB8AC3E}">
        <p14:creationId xmlns:p14="http://schemas.microsoft.com/office/powerpoint/2010/main" val="331817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0000"/>
              </a:lnSpc>
              <a:spcBef>
                <a:spcPts val="0"/>
              </a:spcBef>
              <a:buClrTx/>
              <a:buSzTx/>
              <a:buFont typeface="Arial" panose="020B0604020202020204" pitchFamily="34" charset="0"/>
              <a:buChar char="•"/>
            </a:pPr>
            <a:r>
              <a:rPr lang="en-US" dirty="0" smtClean="0">
                <a:solidFill>
                  <a:srgbClr val="404040"/>
                </a:solidFill>
              </a:rPr>
              <a:t>Economy depends on society and both depend on nature</a:t>
            </a:r>
          </a:p>
          <a:p>
            <a:pPr marL="171450" lvl="0" indent="-171450">
              <a:lnSpc>
                <a:spcPct val="100000"/>
              </a:lnSpc>
              <a:spcBef>
                <a:spcPts val="0"/>
              </a:spcBef>
              <a:buClrTx/>
              <a:buSzTx/>
              <a:buFont typeface="Arial" panose="020B0604020202020204" pitchFamily="34" charset="0"/>
              <a:buChar char="•"/>
            </a:pPr>
            <a:r>
              <a:rPr lang="en-US" dirty="0" smtClean="0">
                <a:solidFill>
                  <a:srgbClr val="404040"/>
                </a:solidFill>
              </a:rPr>
              <a:t>We are the only species that has an economic dimension</a:t>
            </a:r>
          </a:p>
          <a:p>
            <a:pPr marL="171450" lvl="0" indent="-171450">
              <a:lnSpc>
                <a:spcPct val="100000"/>
              </a:lnSpc>
              <a:spcBef>
                <a:spcPts val="0"/>
              </a:spcBef>
              <a:buClrTx/>
              <a:buSzTx/>
              <a:buFont typeface="Arial" panose="020B0604020202020204" pitchFamily="34" charset="0"/>
              <a:buChar char="•"/>
            </a:pPr>
            <a:r>
              <a:rPr lang="en-US" dirty="0" smtClean="0">
                <a:solidFill>
                  <a:srgbClr val="404040"/>
                </a:solidFill>
              </a:rPr>
              <a:t>It</a:t>
            </a:r>
            <a:r>
              <a:rPr lang="en-US" baseline="0" dirty="0" smtClean="0">
                <a:solidFill>
                  <a:srgbClr val="404040"/>
                </a:solidFill>
              </a:rPr>
              <a:t> is the way we have structured the economy, especially in Anthropocene, and the disproportionate role it has in our lives that put us and the planet on an unsustainable path</a:t>
            </a:r>
          </a:p>
          <a:p>
            <a:pPr marL="171450" lvl="0" indent="-171450">
              <a:lnSpc>
                <a:spcPct val="100000"/>
              </a:lnSpc>
              <a:spcBef>
                <a:spcPts val="0"/>
              </a:spcBef>
              <a:buClrTx/>
              <a:buSzTx/>
              <a:buFont typeface="Arial" panose="020B0604020202020204" pitchFamily="34" charset="0"/>
              <a:buChar char="•"/>
            </a:pPr>
            <a:r>
              <a:rPr lang="en-US" baseline="0" dirty="0" smtClean="0">
                <a:solidFill>
                  <a:srgbClr val="404040"/>
                </a:solidFill>
              </a:rPr>
              <a:t>Therefore, it is the economy that we have to change first, its principles, its goals and its role</a:t>
            </a:r>
          </a:p>
          <a:p>
            <a:pPr marL="171450" lvl="0" indent="-171450">
              <a:lnSpc>
                <a:spcPct val="100000"/>
              </a:lnSpc>
              <a:spcBef>
                <a:spcPts val="0"/>
              </a:spcBef>
              <a:buClrTx/>
              <a:buSzTx/>
              <a:buFont typeface="Arial" panose="020B0604020202020204" pitchFamily="34" charset="0"/>
              <a:buChar char="•"/>
            </a:pPr>
            <a:endParaRPr lang="en-US" dirty="0" smtClean="0">
              <a:solidFill>
                <a:srgbClr val="404040"/>
              </a:solidFill>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5</a:t>
            </a:fld>
            <a:endParaRPr lang="en-US" dirty="0"/>
          </a:p>
        </p:txBody>
      </p:sp>
    </p:spTree>
    <p:extLst>
      <p:ext uri="{BB962C8B-B14F-4D97-AF65-F5344CB8AC3E}">
        <p14:creationId xmlns:p14="http://schemas.microsoft.com/office/powerpoint/2010/main" val="2948532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0000"/>
              </a:lnSpc>
              <a:spcBef>
                <a:spcPts val="0"/>
              </a:spcBef>
              <a:buClrTx/>
              <a:buSzTx/>
              <a:buFont typeface="Arial" panose="020B0604020202020204" pitchFamily="34" charset="0"/>
              <a:buChar char="•"/>
            </a:pPr>
            <a:r>
              <a:rPr lang="en-US" dirty="0" smtClean="0">
                <a:solidFill>
                  <a:srgbClr val="404040"/>
                </a:solidFill>
              </a:rPr>
              <a:t>Source: http://commonstransition.org/wp-content/uploads/2017/10/Report-P2P-Thermodynamics-VOL_1-web_2.0.pdf</a:t>
            </a:r>
          </a:p>
          <a:p>
            <a:pPr marL="171450" lvl="0" indent="-171450">
              <a:lnSpc>
                <a:spcPct val="100000"/>
              </a:lnSpc>
              <a:spcBef>
                <a:spcPts val="0"/>
              </a:spcBef>
              <a:buClrTx/>
              <a:buSzTx/>
              <a:buFont typeface="Arial" panose="020B0604020202020204" pitchFamily="34" charset="0"/>
              <a:buChar char="•"/>
            </a:pPr>
            <a:r>
              <a:rPr lang="en-US" dirty="0" smtClean="0">
                <a:solidFill>
                  <a:srgbClr val="404040"/>
                </a:solidFill>
              </a:rPr>
              <a:t>Economy depends on society and both depend on nature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To change the economy, we</a:t>
            </a:r>
            <a:r>
              <a:rPr lang="en-US" baseline="0" dirty="0" smtClean="0"/>
              <a:t> need the public conversation and policy to be anchored rather in science (biology, ecology, physics, etc.) than current mainstream economics</a:t>
            </a:r>
          </a:p>
          <a:p>
            <a:pPr marL="171450" lvl="0" indent="-171450">
              <a:lnSpc>
                <a:spcPct val="100000"/>
              </a:lnSpc>
              <a:spcBef>
                <a:spcPts val="0"/>
              </a:spcBef>
              <a:buClrTx/>
              <a:buSzTx/>
              <a:buFont typeface="Arial" panose="020B0604020202020204" pitchFamily="34" charset="0"/>
              <a:buChar char="•"/>
            </a:pPr>
            <a:r>
              <a:rPr lang="en-US" baseline="0" dirty="0" smtClean="0">
                <a:solidFill>
                  <a:srgbClr val="404040"/>
                </a:solidFill>
              </a:rPr>
              <a:t>It is the economy that we have to change first, its principles, its goals and its role</a:t>
            </a:r>
          </a:p>
          <a:p>
            <a:pPr marL="171450" lvl="0" indent="-171450">
              <a:lnSpc>
                <a:spcPct val="100000"/>
              </a:lnSpc>
              <a:spcBef>
                <a:spcPts val="0"/>
              </a:spcBef>
              <a:buClrTx/>
              <a:buSzTx/>
              <a:buFont typeface="Arial" panose="020B0604020202020204" pitchFamily="34" charset="0"/>
              <a:buChar char="•"/>
            </a:pPr>
            <a:endParaRPr lang="en-US" dirty="0" smtClean="0">
              <a:solidFill>
                <a:srgbClr val="404040"/>
              </a:solidFill>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6</a:t>
            </a:fld>
            <a:endParaRPr lang="en-US" dirty="0"/>
          </a:p>
        </p:txBody>
      </p:sp>
    </p:spTree>
    <p:extLst>
      <p:ext uri="{BB962C8B-B14F-4D97-AF65-F5344CB8AC3E}">
        <p14:creationId xmlns:p14="http://schemas.microsoft.com/office/powerpoint/2010/main" val="3975788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What motivates</a:t>
            </a:r>
            <a:r>
              <a:rPr lang="en-US" baseline="0" dirty="0" smtClean="0"/>
              <a:t> us all Engineers for a Sustainable World</a:t>
            </a:r>
          </a:p>
          <a:p>
            <a:pPr marL="171450" indent="-171450">
              <a:buFont typeface="Arial" panose="020B0604020202020204" pitchFamily="34" charset="0"/>
              <a:buChar char="•"/>
            </a:pPr>
            <a:r>
              <a:rPr lang="en-US" baseline="0" dirty="0" smtClean="0"/>
              <a:t>Same for all the people in the Open Source Circular Economy community</a:t>
            </a:r>
            <a:endParaRPr lang="en-US" dirty="0"/>
          </a:p>
        </p:txBody>
      </p:sp>
      <p:sp>
        <p:nvSpPr>
          <p:cNvPr id="4" name="Slide Number Placeholder 3"/>
          <p:cNvSpPr>
            <a:spLocks noGrp="1"/>
          </p:cNvSpPr>
          <p:nvPr>
            <p:ph type="sldNum" sz="quarter" idx="10"/>
          </p:nvPr>
        </p:nvSpPr>
        <p:spPr/>
        <p:txBody>
          <a:bodyPr/>
          <a:lstStyle/>
          <a:p>
            <a:fld id="{33E50256-F1EF-4430-96C8-BFBEC303DCCD}" type="slidenum">
              <a:rPr lang="en-US" smtClean="0"/>
              <a:t>7</a:t>
            </a:fld>
            <a:endParaRPr lang="en-US" dirty="0"/>
          </a:p>
        </p:txBody>
      </p:sp>
    </p:spTree>
    <p:extLst>
      <p:ext uri="{BB962C8B-B14F-4D97-AF65-F5344CB8AC3E}">
        <p14:creationId xmlns:p14="http://schemas.microsoft.com/office/powerpoint/2010/main" val="391226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AB142-89A6-4A1B-BCCE-713CBC6B97EE}" type="slidenum">
              <a:rPr lang="en-US" smtClean="0"/>
              <a:t>8</a:t>
            </a:fld>
            <a:endParaRPr lang="en-US" dirty="0"/>
          </a:p>
        </p:txBody>
      </p:sp>
    </p:spTree>
    <p:extLst>
      <p:ext uri="{BB962C8B-B14F-4D97-AF65-F5344CB8AC3E}">
        <p14:creationId xmlns:p14="http://schemas.microsoft.com/office/powerpoint/2010/main" val="723020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marL="171450" indent="-171450">
              <a:spcBef>
                <a:spcPts val="0"/>
              </a:spcBef>
              <a:buFont typeface="Arial" panose="020B0604020202020204" pitchFamily="34" charset="0"/>
              <a:buChar char="•"/>
            </a:pPr>
            <a:r>
              <a:rPr lang="en-US" dirty="0" smtClean="0"/>
              <a:t>Principles of operation of the non-human natural ecosystem, that’s what we need to base</a:t>
            </a:r>
            <a:r>
              <a:rPr lang="en-US" baseline="0" dirty="0" smtClean="0"/>
              <a:t> the economy on</a:t>
            </a:r>
            <a:endParaRPr lang="en-US" dirty="0" smtClean="0"/>
          </a:p>
          <a:p>
            <a:pPr marL="171450" indent="-171450">
              <a:spcBef>
                <a:spcPts val="0"/>
              </a:spcBef>
              <a:buFont typeface="Arial" panose="020B0604020202020204" pitchFamily="34" charset="0"/>
              <a:buChar char="•"/>
            </a:pPr>
            <a:r>
              <a:rPr lang="en-US" baseline="0" dirty="0" smtClean="0"/>
              <a:t>There are many economists and economic models that help us make the necessary changes, we need to bring them mainstream</a:t>
            </a:r>
          </a:p>
          <a:p>
            <a:pPr marL="171450" indent="-171450">
              <a:spcBef>
                <a:spcPts val="0"/>
              </a:spcBef>
              <a:buFont typeface="Arial" panose="020B0604020202020204" pitchFamily="34" charset="0"/>
              <a:buChar char="•"/>
            </a:pPr>
            <a:r>
              <a:rPr lang="en-US" baseline="0" dirty="0" smtClean="0"/>
              <a:t>Open Source Circular Economy is one of those models </a:t>
            </a:r>
          </a:p>
          <a:p>
            <a:pPr marL="171450" indent="-171450">
              <a:spcBef>
                <a:spcPts val="0"/>
              </a:spcBef>
              <a:buFont typeface="Arial" panose="020B0604020202020204" pitchFamily="34" charset="0"/>
              <a:buChar char="•"/>
            </a:pPr>
            <a:endParaRPr dirty="0"/>
          </a:p>
        </p:txBody>
      </p:sp>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57447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dirty="0">
              <a:solidFill>
                <a:prstClr val="white"/>
              </a:solidFill>
              <a:latin typeface="Euphemia"/>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295737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noFill/>
          <a:ln w="9525" cap="flat" cmpd="sng" algn="ctr">
            <a:noFill/>
            <a:prstDash val="solid"/>
          </a:ln>
          <a:effectLst/>
        </p:spPr>
        <p:txBody>
          <a:bodyPr rtlCol="0" anchor="ctr"/>
          <a:lstStyle/>
          <a:p>
            <a:pPr algn="ctr">
              <a:defRPr/>
            </a:pPr>
            <a:endParaRPr kern="0" dirty="0">
              <a:solidFill>
                <a:prstClr val="white"/>
              </a:solidFill>
              <a:latin typeface="Euphemia"/>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r>
              <a:rPr lang="en-US" dirty="0" smtClean="0">
                <a:solidFill>
                  <a:srgbClr val="263050"/>
                </a:solidFill>
              </a:rPr>
              <a:t>April 2018</a:t>
            </a:r>
            <a:endParaRPr dirty="0">
              <a:solidFill>
                <a:srgbClr val="263050"/>
              </a:solidFill>
            </a:endParaRPr>
          </a:p>
        </p:txBody>
      </p:sp>
      <p:sp>
        <p:nvSpPr>
          <p:cNvPr id="6" name="Footer Placeholder 5"/>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dirty="0">
              <a:solidFill>
                <a:srgbClr val="263050"/>
              </a:solidFill>
            </a:endParaRPr>
          </a:p>
        </p:txBody>
      </p:sp>
    </p:spTree>
    <p:extLst>
      <p:ext uri="{BB962C8B-B14F-4D97-AF65-F5344CB8AC3E}">
        <p14:creationId xmlns:p14="http://schemas.microsoft.com/office/powerpoint/2010/main" val="29522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dirty="0">
              <a:solidFill>
                <a:prstClr val="white"/>
              </a:solidFill>
              <a:latin typeface="Euphemia"/>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srgbClr val="E5E8E8"/>
                </a:solidFill>
              </a:rPr>
              <a:t>April 2018</a:t>
            </a:r>
            <a:endParaRPr dirty="0">
              <a:solidFill>
                <a:srgbClr val="E5E8E8"/>
              </a:solidFill>
            </a:endParaRPr>
          </a:p>
        </p:txBody>
      </p:sp>
      <p:sp>
        <p:nvSpPr>
          <p:cNvPr id="6" name="Footer Placeholder 5"/>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07781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dirty="0" smtClean="0">
                <a:solidFill>
                  <a:srgbClr val="E5E8E8"/>
                </a:solidFill>
              </a:rPr>
              <a:t>April 2018</a:t>
            </a:r>
            <a:endParaRPr dirty="0">
              <a:solidFill>
                <a:srgbClr val="E5E8E8"/>
              </a:solidFill>
            </a:endParaRPr>
          </a:p>
        </p:txBody>
      </p:sp>
      <p:sp>
        <p:nvSpPr>
          <p:cNvPr id="5" name="Footer Placeholder 4"/>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28416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dirty="0" smtClean="0">
                <a:solidFill>
                  <a:srgbClr val="E5E8E8"/>
                </a:solidFill>
              </a:rPr>
              <a:t>April 2018</a:t>
            </a:r>
            <a:endParaRPr dirty="0">
              <a:solidFill>
                <a:srgbClr val="E5E8E8"/>
              </a:solidFill>
            </a:endParaRPr>
          </a:p>
        </p:txBody>
      </p:sp>
      <p:sp>
        <p:nvSpPr>
          <p:cNvPr id="5" name="Footer Placeholder 4"/>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222670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dirty="0">
              <a:solidFill>
                <a:prstClr val="white"/>
              </a:solidFill>
              <a:latin typeface="Euphemia"/>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103774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8" name="Footer Placeholder 7"/>
          <p:cNvSpPr>
            <a:spLocks noGrp="1"/>
          </p:cNvSpPr>
          <p:nvPr>
            <p:ph type="ftr" sz="quarter" idx="11"/>
          </p:nvPr>
        </p:nvSpPr>
        <p:spPr/>
        <p:txBody>
          <a:bodyPr/>
          <a:lstStyle/>
          <a:p>
            <a:r>
              <a:rPr lang="pt-BR" smtClean="0">
                <a:solidFill>
                  <a:srgbClr val="E5E8E8"/>
                </a:solidFill>
              </a:rPr>
              <a:t>ESWcon 2018</a:t>
            </a:r>
            <a:endParaRPr lang="en-US" dirty="0">
              <a:solidFill>
                <a:srgbClr val="E5E8E8"/>
              </a:solidFill>
            </a:endParaRPr>
          </a:p>
        </p:txBody>
      </p:sp>
      <p:sp>
        <p:nvSpPr>
          <p:cNvPr id="9" name="Slide Number Placeholder 8"/>
          <p:cNvSpPr>
            <a:spLocks noGrp="1"/>
          </p:cNvSpPr>
          <p:nvPr>
            <p:ph type="sldNum" sz="quarter" idx="12"/>
          </p:nvPr>
        </p:nvSpPr>
        <p:spPr/>
        <p:txBody>
          <a:bodyPr/>
          <a:lstStyle/>
          <a:p>
            <a:fld id="{CA8D9AD5-F248-4919-864A-CFD76CC027D6}" type="slidenum">
              <a:rPr lang="en-US" smtClean="0">
                <a:solidFill>
                  <a:srgbClr val="E5E8E8"/>
                </a:solidFill>
              </a:rPr>
              <a:pPr/>
              <a:t>‹#›</a:t>
            </a:fld>
            <a:endParaRPr lang="en-US" dirty="0">
              <a:solidFill>
                <a:srgbClr val="E5E8E8"/>
              </a:solidFill>
            </a:endParaRPr>
          </a:p>
        </p:txBody>
      </p:sp>
    </p:spTree>
    <p:extLst>
      <p:ext uri="{BB962C8B-B14F-4D97-AF65-F5344CB8AC3E}">
        <p14:creationId xmlns:p14="http://schemas.microsoft.com/office/powerpoint/2010/main" val="246188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kern="0" dirty="0">
              <a:solidFill>
                <a:prstClr val="white"/>
              </a:solidFill>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smtClean="0"/>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srgbClr val="E5E8E8"/>
                </a:solidFill>
              </a:rPr>
              <a:t>April 2018</a:t>
            </a:r>
            <a:endParaRPr dirty="0">
              <a:solidFill>
                <a:srgbClr val="E5E8E8"/>
              </a:solidFill>
            </a:endParaRPr>
          </a:p>
        </p:txBody>
      </p:sp>
      <p:sp>
        <p:nvSpPr>
          <p:cNvPr id="5" name="Footer Placeholder 4"/>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523793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lternat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dirty="0" smtClean="0">
                <a:solidFill>
                  <a:srgbClr val="E5E8E8"/>
                </a:solidFill>
              </a:rPr>
              <a:t>April 2018</a:t>
            </a:r>
            <a:endParaRPr dirty="0">
              <a:solidFill>
                <a:srgbClr val="E5E8E8"/>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pt-BR" smtClean="0">
                <a:solidFill>
                  <a:srgbClr val="E5E8E8"/>
                </a:solidFill>
              </a:rPr>
              <a:t>ESWcon 2018</a:t>
            </a:r>
            <a:endParaRPr dirty="0">
              <a:solidFill>
                <a:srgbClr val="E5E8E8"/>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520839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dirty="0" smtClean="0">
                <a:solidFill>
                  <a:srgbClr val="E5E8E8"/>
                </a:solidFill>
              </a:rPr>
              <a:t>April 2018</a:t>
            </a:r>
            <a:endParaRPr dirty="0">
              <a:solidFill>
                <a:srgbClr val="E5E8E8"/>
              </a:solidFill>
            </a:endParaRPr>
          </a:p>
        </p:txBody>
      </p:sp>
      <p:sp>
        <p:nvSpPr>
          <p:cNvPr id="6" name="Footer Placeholder 5"/>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7" name="Slide Number Placeholder 6"/>
          <p:cNvSpPr>
            <a:spLocks noGrp="1"/>
          </p:cNvSpPr>
          <p:nvPr>
            <p:ph type="sldNum" sz="quarter" idx="12"/>
          </p:nvPr>
        </p:nvSpPr>
        <p:spPr/>
        <p:txBody>
          <a:bodyPr/>
          <a:lstStyle/>
          <a:p>
            <a:fld id="{A0ECE5F2-81AA-4605-B028-6FBA391056AF}"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22664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dirty="0" smtClean="0">
                <a:solidFill>
                  <a:srgbClr val="E5E8E8"/>
                </a:solidFill>
              </a:rPr>
              <a:t>April 2018</a:t>
            </a:r>
            <a:endParaRPr dirty="0">
              <a:solidFill>
                <a:srgbClr val="E5E8E8"/>
              </a:solidFill>
            </a:endParaRPr>
          </a:p>
        </p:txBody>
      </p:sp>
      <p:sp>
        <p:nvSpPr>
          <p:cNvPr id="8" name="Footer Placeholder 7"/>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46506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8" name="Footer Placeholder 7"/>
          <p:cNvSpPr>
            <a:spLocks noGrp="1"/>
          </p:cNvSpPr>
          <p:nvPr>
            <p:ph type="ftr" sz="quarter" idx="11"/>
          </p:nvPr>
        </p:nvSpPr>
        <p:spPr/>
        <p:txBody>
          <a:bodyPr/>
          <a:lstStyle/>
          <a:p>
            <a:r>
              <a:rPr lang="pt-BR" smtClean="0">
                <a:solidFill>
                  <a:srgbClr val="E5E8E8"/>
                </a:solidFill>
              </a:rPr>
              <a:t>ESWcon 2018</a:t>
            </a:r>
            <a:endParaRPr lang="en-US" dirty="0">
              <a:solidFill>
                <a:srgbClr val="E5E8E8"/>
              </a:solidFill>
            </a:endParaRPr>
          </a:p>
        </p:txBody>
      </p:sp>
      <p:sp>
        <p:nvSpPr>
          <p:cNvPr id="9" name="Slide Number Placeholder 8"/>
          <p:cNvSpPr>
            <a:spLocks noGrp="1"/>
          </p:cNvSpPr>
          <p:nvPr>
            <p:ph type="sldNum" sz="quarter" idx="12"/>
          </p:nvPr>
        </p:nvSpPr>
        <p:spPr/>
        <p:txBody>
          <a:bodyPr/>
          <a:lstStyle/>
          <a:p>
            <a:fld id="{CA8D9AD5-F248-4919-864A-CFD76CC027D6}" type="slidenum">
              <a:rPr lang="en-US" smtClean="0">
                <a:solidFill>
                  <a:srgbClr val="E5E8E8"/>
                </a:solidFill>
              </a:rPr>
              <a:pPr/>
              <a:t>‹#›</a:t>
            </a:fld>
            <a:endParaRPr lang="en-US" dirty="0">
              <a:solidFill>
                <a:srgbClr val="E5E8E8"/>
              </a:solidFill>
            </a:endParaRPr>
          </a:p>
        </p:txBody>
      </p:sp>
    </p:spTree>
    <p:extLst>
      <p:ext uri="{BB962C8B-B14F-4D97-AF65-F5344CB8AC3E}">
        <p14:creationId xmlns:p14="http://schemas.microsoft.com/office/powerpoint/2010/main" val="403330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dirty="0" smtClean="0">
                <a:solidFill>
                  <a:srgbClr val="E5E8E8"/>
                </a:solidFill>
              </a:rPr>
              <a:t>April 2018</a:t>
            </a:r>
            <a:endParaRPr dirty="0">
              <a:solidFill>
                <a:srgbClr val="E5E8E8"/>
              </a:solidFill>
            </a:endParaRPr>
          </a:p>
        </p:txBody>
      </p:sp>
      <p:sp>
        <p:nvSpPr>
          <p:cNvPr id="4" name="Footer Placeholder 3"/>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43564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r>
              <a:rPr lang="en-US" dirty="0" smtClean="0">
                <a:solidFill>
                  <a:srgbClr val="263050"/>
                </a:solidFill>
              </a:rPr>
              <a:t>April 2018</a:t>
            </a:r>
            <a:endParaRPr dirty="0">
              <a:solidFill>
                <a:srgbClr val="263050"/>
              </a:solidFill>
            </a:endParaRPr>
          </a:p>
        </p:txBody>
      </p:sp>
      <p:sp>
        <p:nvSpPr>
          <p:cNvPr id="3" name="Footer Placeholder 2"/>
          <p:cNvSpPr>
            <a:spLocks noGrp="1"/>
          </p:cNvSpPr>
          <p:nvPr>
            <p:ph type="ftr" sz="quarter" idx="11"/>
          </p:nvPr>
        </p:nvSpPr>
        <p:spPr/>
        <p:txBody>
          <a:bodyPr/>
          <a:lstStyle>
            <a:lvl1pPr>
              <a:defRPr>
                <a:solidFill>
                  <a:schemeClr val="tx2"/>
                </a:solidFill>
              </a:defRPr>
            </a:lvl1pPr>
          </a:lstStyle>
          <a:p>
            <a:r>
              <a:rPr lang="pt-BR" smtClean="0">
                <a:solidFill>
                  <a:srgbClr val="263050"/>
                </a:solidFill>
              </a:rPr>
              <a:t>ESWcon 2018</a:t>
            </a:r>
            <a:endParaRPr dirty="0">
              <a:solidFill>
                <a:srgbClr val="263050"/>
              </a:solidFill>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dirty="0">
              <a:solidFill>
                <a:srgbClr val="263050"/>
              </a:solidFill>
            </a:endParaRPr>
          </a:p>
        </p:txBody>
      </p:sp>
    </p:spTree>
    <p:extLst>
      <p:ext uri="{BB962C8B-B14F-4D97-AF65-F5344CB8AC3E}">
        <p14:creationId xmlns:p14="http://schemas.microsoft.com/office/powerpoint/2010/main" val="396044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srgbClr val="E5E8E8"/>
                </a:solidFill>
              </a:rPr>
              <a:t>April 2018</a:t>
            </a:r>
            <a:endParaRPr dirty="0">
              <a:solidFill>
                <a:srgbClr val="E5E8E8"/>
              </a:solidFill>
            </a:endParaRPr>
          </a:p>
        </p:txBody>
      </p:sp>
      <p:sp>
        <p:nvSpPr>
          <p:cNvPr id="6" name="Footer Placeholder 5"/>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09048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noFill/>
          <a:ln w="9525" cap="flat" cmpd="sng" algn="ctr">
            <a:noFill/>
            <a:prstDash val="solid"/>
          </a:ln>
          <a:effectLst/>
        </p:spPr>
        <p:txBody>
          <a:bodyPr rtlCol="0" anchor="ctr"/>
          <a:lstStyle/>
          <a:p>
            <a:pPr algn="ctr">
              <a:defRPr/>
            </a:pPr>
            <a:endParaRPr kern="0" dirty="0">
              <a:solidFill>
                <a:prstClr val="white"/>
              </a:solidFill>
              <a:latin typeface="Euphemia"/>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r>
              <a:rPr lang="en-US" dirty="0" smtClean="0">
                <a:solidFill>
                  <a:srgbClr val="263050"/>
                </a:solidFill>
              </a:rPr>
              <a:t>April 2018</a:t>
            </a:r>
            <a:endParaRPr dirty="0">
              <a:solidFill>
                <a:srgbClr val="263050"/>
              </a:solidFill>
            </a:endParaRPr>
          </a:p>
        </p:txBody>
      </p:sp>
      <p:sp>
        <p:nvSpPr>
          <p:cNvPr id="6" name="Footer Placeholder 5"/>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dirty="0">
              <a:solidFill>
                <a:srgbClr val="263050"/>
              </a:solidFill>
            </a:endParaRPr>
          </a:p>
        </p:txBody>
      </p:sp>
    </p:spTree>
    <p:extLst>
      <p:ext uri="{BB962C8B-B14F-4D97-AF65-F5344CB8AC3E}">
        <p14:creationId xmlns:p14="http://schemas.microsoft.com/office/powerpoint/2010/main" val="335218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dirty="0">
              <a:solidFill>
                <a:prstClr val="white"/>
              </a:solidFill>
              <a:latin typeface="Euphemia"/>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srgbClr val="E5E8E8"/>
                </a:solidFill>
              </a:rPr>
              <a:t>April 2018</a:t>
            </a:r>
            <a:endParaRPr dirty="0">
              <a:solidFill>
                <a:srgbClr val="E5E8E8"/>
              </a:solidFill>
            </a:endParaRPr>
          </a:p>
        </p:txBody>
      </p:sp>
      <p:sp>
        <p:nvSpPr>
          <p:cNvPr id="6" name="Footer Placeholder 5"/>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367785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dirty="0" smtClean="0">
                <a:solidFill>
                  <a:srgbClr val="E5E8E8"/>
                </a:solidFill>
              </a:rPr>
              <a:t>April 2018</a:t>
            </a:r>
            <a:endParaRPr dirty="0">
              <a:solidFill>
                <a:srgbClr val="E5E8E8"/>
              </a:solidFill>
            </a:endParaRPr>
          </a:p>
        </p:txBody>
      </p:sp>
      <p:sp>
        <p:nvSpPr>
          <p:cNvPr id="5" name="Footer Placeholder 4"/>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333736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dirty="0" smtClean="0">
                <a:solidFill>
                  <a:srgbClr val="E5E8E8"/>
                </a:solidFill>
              </a:rPr>
              <a:t>April 2018</a:t>
            </a:r>
            <a:endParaRPr dirty="0">
              <a:solidFill>
                <a:srgbClr val="E5E8E8"/>
              </a:solidFill>
            </a:endParaRPr>
          </a:p>
        </p:txBody>
      </p:sp>
      <p:sp>
        <p:nvSpPr>
          <p:cNvPr id="5" name="Footer Placeholder 4"/>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24296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kern="0" dirty="0">
              <a:solidFill>
                <a:prstClr val="white"/>
              </a:solidFill>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smtClean="0"/>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srgbClr val="E5E8E8"/>
                </a:solidFill>
              </a:rPr>
              <a:t>April 2018</a:t>
            </a:r>
            <a:endParaRPr dirty="0">
              <a:solidFill>
                <a:srgbClr val="E5E8E8"/>
              </a:solidFill>
            </a:endParaRPr>
          </a:p>
        </p:txBody>
      </p:sp>
      <p:sp>
        <p:nvSpPr>
          <p:cNvPr id="5" name="Footer Placeholder 4"/>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120316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lternat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dirty="0" smtClean="0">
                <a:solidFill>
                  <a:srgbClr val="E5E8E8"/>
                </a:solidFill>
              </a:rPr>
              <a:t>April 2018</a:t>
            </a:r>
            <a:endParaRPr dirty="0">
              <a:solidFill>
                <a:srgbClr val="E5E8E8"/>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pt-BR" smtClean="0">
                <a:solidFill>
                  <a:srgbClr val="E5E8E8"/>
                </a:solidFill>
              </a:rPr>
              <a:t>ESWcon 2018</a:t>
            </a:r>
            <a:endParaRPr dirty="0">
              <a:solidFill>
                <a:srgbClr val="E5E8E8"/>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51169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dirty="0" smtClean="0">
                <a:solidFill>
                  <a:srgbClr val="E5E8E8"/>
                </a:solidFill>
              </a:rPr>
              <a:t>April 2018</a:t>
            </a:r>
            <a:endParaRPr dirty="0">
              <a:solidFill>
                <a:srgbClr val="E5E8E8"/>
              </a:solidFill>
            </a:endParaRPr>
          </a:p>
        </p:txBody>
      </p:sp>
      <p:sp>
        <p:nvSpPr>
          <p:cNvPr id="6" name="Footer Placeholder 5"/>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7" name="Slide Number Placeholder 6"/>
          <p:cNvSpPr>
            <a:spLocks noGrp="1"/>
          </p:cNvSpPr>
          <p:nvPr>
            <p:ph type="sldNum" sz="quarter" idx="12"/>
          </p:nvPr>
        </p:nvSpPr>
        <p:spPr/>
        <p:txBody>
          <a:bodyPr/>
          <a:lstStyle/>
          <a:p>
            <a:fld id="{A0ECE5F2-81AA-4605-B028-6FBA391056AF}"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05570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dirty="0" smtClean="0">
                <a:solidFill>
                  <a:srgbClr val="E5E8E8"/>
                </a:solidFill>
              </a:rPr>
              <a:t>April 2018</a:t>
            </a:r>
            <a:endParaRPr dirty="0">
              <a:solidFill>
                <a:srgbClr val="E5E8E8"/>
              </a:solidFill>
            </a:endParaRPr>
          </a:p>
        </p:txBody>
      </p:sp>
      <p:sp>
        <p:nvSpPr>
          <p:cNvPr id="8" name="Footer Placeholder 7"/>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306235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dirty="0" smtClean="0">
                <a:solidFill>
                  <a:srgbClr val="E5E8E8"/>
                </a:solidFill>
              </a:rPr>
              <a:t>April 2018</a:t>
            </a:r>
            <a:endParaRPr dirty="0">
              <a:solidFill>
                <a:srgbClr val="E5E8E8"/>
              </a:solidFill>
            </a:endParaRPr>
          </a:p>
        </p:txBody>
      </p:sp>
      <p:sp>
        <p:nvSpPr>
          <p:cNvPr id="4" name="Footer Placeholder 3"/>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57341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r>
              <a:rPr lang="en-US" dirty="0" smtClean="0">
                <a:solidFill>
                  <a:srgbClr val="263050"/>
                </a:solidFill>
              </a:rPr>
              <a:t>April 2018</a:t>
            </a:r>
            <a:endParaRPr dirty="0">
              <a:solidFill>
                <a:srgbClr val="263050"/>
              </a:solidFill>
            </a:endParaRPr>
          </a:p>
        </p:txBody>
      </p:sp>
      <p:sp>
        <p:nvSpPr>
          <p:cNvPr id="3" name="Footer Placeholder 2"/>
          <p:cNvSpPr>
            <a:spLocks noGrp="1"/>
          </p:cNvSpPr>
          <p:nvPr>
            <p:ph type="ftr" sz="quarter" idx="11"/>
          </p:nvPr>
        </p:nvSpPr>
        <p:spPr/>
        <p:txBody>
          <a:bodyPr/>
          <a:lstStyle>
            <a:lvl1pPr>
              <a:defRPr>
                <a:solidFill>
                  <a:schemeClr val="tx2"/>
                </a:solidFill>
              </a:defRPr>
            </a:lvl1pPr>
          </a:lstStyle>
          <a:p>
            <a:r>
              <a:rPr lang="pt-BR" smtClean="0">
                <a:solidFill>
                  <a:srgbClr val="263050"/>
                </a:solidFill>
              </a:rPr>
              <a:t>ESWcon 2018</a:t>
            </a:r>
            <a:endParaRPr dirty="0">
              <a:solidFill>
                <a:srgbClr val="263050"/>
              </a:solidFill>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dirty="0">
              <a:solidFill>
                <a:srgbClr val="263050"/>
              </a:solidFill>
            </a:endParaRPr>
          </a:p>
        </p:txBody>
      </p:sp>
    </p:spTree>
    <p:extLst>
      <p:ext uri="{BB962C8B-B14F-4D97-AF65-F5344CB8AC3E}">
        <p14:creationId xmlns:p14="http://schemas.microsoft.com/office/powerpoint/2010/main" val="370016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srgbClr val="E5E8E8"/>
                </a:solidFill>
              </a:rPr>
              <a:t>April 2018</a:t>
            </a:r>
            <a:endParaRPr dirty="0">
              <a:solidFill>
                <a:srgbClr val="E5E8E8"/>
              </a:solidFill>
            </a:endParaRPr>
          </a:p>
        </p:txBody>
      </p:sp>
      <p:sp>
        <p:nvSpPr>
          <p:cNvPr id="6" name="Footer Placeholder 5"/>
          <p:cNvSpPr>
            <a:spLocks noGrp="1"/>
          </p:cNvSpPr>
          <p:nvPr>
            <p:ph type="ftr" sz="quarter" idx="11"/>
          </p:nvPr>
        </p:nvSpPr>
        <p:spPr/>
        <p:txBody>
          <a:bodyPr/>
          <a:lstStyle/>
          <a:p>
            <a:r>
              <a:rPr lang="pt-BR" smtClean="0">
                <a:solidFill>
                  <a:srgbClr val="E5E8E8"/>
                </a:solidFill>
              </a:rPr>
              <a:t>ESWcon 2018</a:t>
            </a:r>
            <a:endParaRPr dirty="0">
              <a:solidFill>
                <a:srgbClr val="E5E8E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30833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AFBF5"/>
            </a:gs>
            <a:gs pos="16000">
              <a:schemeClr val="accent3">
                <a:lumMod val="20000"/>
                <a:lumOff val="80000"/>
              </a:schemeClr>
            </a:gs>
            <a:gs pos="87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kern="0" dirty="0">
              <a:solidFill>
                <a:prstClr val="white"/>
              </a:solidFill>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r>
              <a:rPr lang="en-US" dirty="0" smtClean="0">
                <a:solidFill>
                  <a:srgbClr val="E5E8E8"/>
                </a:solidFill>
              </a:rPr>
              <a:t>April 2018</a:t>
            </a:r>
            <a:endParaRPr dirty="0">
              <a:solidFill>
                <a:srgbClr val="E5E8E8"/>
              </a:solidFill>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r>
              <a:rPr lang="pt-BR" smtClean="0">
                <a:solidFill>
                  <a:srgbClr val="E5E8E8"/>
                </a:solidFill>
              </a:rPr>
              <a:t>ESWcon 2018</a:t>
            </a:r>
            <a:endParaRPr dirty="0">
              <a:solidFill>
                <a:srgbClr val="E5E8E8"/>
              </a:solidFill>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709370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AFBF5"/>
            </a:gs>
            <a:gs pos="16000">
              <a:schemeClr val="accent3">
                <a:lumMod val="20000"/>
                <a:lumOff val="80000"/>
              </a:schemeClr>
            </a:gs>
            <a:gs pos="87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kern="0" dirty="0">
              <a:solidFill>
                <a:prstClr val="white"/>
              </a:solidFill>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r>
              <a:rPr lang="en-US" dirty="0" smtClean="0">
                <a:solidFill>
                  <a:srgbClr val="E5E8E8"/>
                </a:solidFill>
              </a:rPr>
              <a:t>April 2018</a:t>
            </a:r>
            <a:endParaRPr dirty="0">
              <a:solidFill>
                <a:srgbClr val="E5E8E8"/>
              </a:solidFill>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r>
              <a:rPr lang="pt-BR" smtClean="0">
                <a:solidFill>
                  <a:srgbClr val="E5E8E8"/>
                </a:solidFill>
              </a:rPr>
              <a:t>ESWcon 2018</a:t>
            </a:r>
            <a:endParaRPr dirty="0">
              <a:solidFill>
                <a:srgbClr val="E5E8E8"/>
              </a:solidFill>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6935150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creativecommons.org/licenses/by-nc/4.0/"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www.eoearth.org/article/Atmospheric_composition" TargetMode="External"/><Relationship Id="rId3" Type="http://schemas.openxmlformats.org/officeDocument/2006/relationships/image" Target="../media/image12.png"/><Relationship Id="rId7" Type="http://schemas.openxmlformats.org/officeDocument/2006/relationships/hyperlink" Target="http://www.eoearth.org/article/Soi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eoearth.org/article/Biogeochemical_cycles" TargetMode="External"/><Relationship Id="rId5" Type="http://schemas.openxmlformats.org/officeDocument/2006/relationships/hyperlink" Target="http://www.eoearth.org/article/Energy" TargetMode="External"/><Relationship Id="rId4" Type="http://schemas.openxmlformats.org/officeDocument/2006/relationships/hyperlink" Target="http://www.eoearth.org/view/article/152248/"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oscedays.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thesolutionsproject.org/why-clean-energ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100.org/wp-addons/maps/img/infographics/100_United_States_of_America.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thesolutionsproject.org/why-clean-energ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100.org/wp-addons/maps/img/infographics/100_United_States_of_America.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thesolutionsproject.org/why-clean-energ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100.org/wp-addons/maps/img/infographics/100_United_States_of_America.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100.org/wp-addons/maps/img/infographics/100_United_States_of_America.pdf" TargetMode="External"/><Relationship Id="rId4" Type="http://schemas.openxmlformats.org/officeDocument/2006/relationships/hyperlink" Target="http://thesolutionsproject.org/why-clean-energ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s://community.oscedays.org/t/headline-challenge-open-energy-life-cycles/662"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hyperlink" Target="https://www.tesla.com/gigafactory"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hyperlink" Target="https://www.tesla.com/blog/all-our-patent-are-belong-you"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unraisedfarms.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gsa.gov/portal/content/114551"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symbiocity.org/en/approach/Cases-undersidor/Kungsbrohuset-people-powe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hyperlink" Target="http://www.pavegen.com/bloomington-schoo"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usgreenchamber.com/pumpkin-power-food-for-thought-and-energy/"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hyperlink" Target="http://www.businessgreen.com/bg/news/2394661/how-trackside-solar-arrays-could-save-network-rail-gbp150m"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www.engineersaustralia.org.au/portal/news/australian-solar-powered-train-limelight" TargetMode="External"/><Relationship Id="rId5" Type="http://schemas.openxmlformats.org/officeDocument/2006/relationships/image" Target="../media/image37.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hyperlink" Target="https://www.footprintnetwork.org/our-work/ecological-footpr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esrl.noaa.gov/gmd/ccgg/trends/weekly.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hyperlink" Target="http://driv-eco.com/index.php/fr/driveco/"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hyperlink" Target="http://steadystate.org/discover/definition/" TargetMode="External"/><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G"/><Relationship Id="rId7"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hyperlink" Target="https://oscedays.org/" TargetMode="External"/><Relationship Id="rId5" Type="http://schemas.openxmlformats.org/officeDocument/2006/relationships/hyperlink" Target="https://eswusa.org/" TargetMode="External"/><Relationship Id="rId10" Type="http://schemas.openxmlformats.org/officeDocument/2006/relationships/hyperlink" Target="https://creativecommons.org/licenses/by-nc/4.0/" TargetMode="External"/><Relationship Id="rId4" Type="http://schemas.openxmlformats.org/officeDocument/2006/relationships/image" Target="../media/image2.png"/><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hyperlink" Target="http://web.mit.edu/ebm/www/Publications/CIRP_2006.pdf" TargetMode="External"/><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hyperlink" Target="http://web.mit.edu/ebm/www/Publications/CIRP_2006.pdf" TargetMode="External"/><Relationship Id="rId2" Type="http://schemas.openxmlformats.org/officeDocument/2006/relationships/notesSlide" Target="../notesSlides/notesSlide36.xml"/><Relationship Id="rId1" Type="http://schemas.openxmlformats.org/officeDocument/2006/relationships/slideLayout" Target="../slideLayouts/slideLayout20.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hyperlink" Target="http://report.mitigation2014.org/report/ipcc_wg3_ar5_technical-summary.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hyperlink" Target="https://www.scientificamerican.com/article/all-2-3-million-species-are-mapped-into-a-single-circle-of-lif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957" y="829980"/>
            <a:ext cx="8767481" cy="3796224"/>
          </a:xfrm>
        </p:spPr>
        <p:txBody>
          <a:bodyPr>
            <a:normAutofit/>
          </a:bodyPr>
          <a:lstStyle/>
          <a:p>
            <a:pPr lvl="0" algn="ctr" eaLnBrk="0" fontAlgn="base" hangingPunct="0">
              <a:lnSpc>
                <a:spcPct val="100000"/>
              </a:lnSpc>
              <a:spcAft>
                <a:spcPct val="0"/>
              </a:spcAft>
            </a:pPr>
            <a:r>
              <a:rPr lang="en-US" b="1" dirty="0" smtClean="0"/>
              <a:t>ENERGY IN THE OPEN SOURCE </a:t>
            </a:r>
            <a:br>
              <a:rPr lang="en-US" b="1" dirty="0" smtClean="0"/>
            </a:br>
            <a:r>
              <a:rPr lang="en-US" b="1" dirty="0" smtClean="0"/>
              <a:t>CIRCULAR ECONOMY</a:t>
            </a:r>
            <a:br>
              <a:rPr lang="en-US" b="1" dirty="0" smtClean="0"/>
            </a:br>
            <a:r>
              <a:rPr lang="en-US" dirty="0" smtClean="0"/>
              <a:t/>
            </a:r>
            <a:br>
              <a:rPr lang="en-US" dirty="0" smtClean="0"/>
            </a:br>
            <a:r>
              <a:rPr lang="en-US" sz="2400" b="1" dirty="0" smtClean="0">
                <a:solidFill>
                  <a:schemeClr val="tx1"/>
                </a:solidFill>
                <a:latin typeface="Arial Narrow" panose="020B0606020202030204" pitchFamily="34" charset="0"/>
                <a:cs typeface="Times New Roman" panose="02020603050405020304" pitchFamily="18" charset="0"/>
              </a:rPr>
              <a:t>ESWcon 2018</a:t>
            </a:r>
            <a:r>
              <a:rPr lang="en-US" altLang="en-US" sz="2400" dirty="0">
                <a:solidFill>
                  <a:schemeClr val="tx1"/>
                </a:solidFill>
              </a:rPr>
              <a:t/>
            </a:r>
            <a:br>
              <a:rPr lang="en-US" altLang="en-US" sz="2400" dirty="0">
                <a:solidFill>
                  <a:schemeClr val="tx1"/>
                </a:solidFill>
              </a:rPr>
            </a:br>
            <a:r>
              <a:rPr lang="en-US" altLang="en-US" sz="2400" b="1"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Georgia Institute of Technology</a:t>
            </a:r>
            <a:r>
              <a:rPr lang="en-US" altLang="en-US" sz="2700" b="1"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
            </a:r>
            <a:br>
              <a:rPr lang="en-US" altLang="en-US" sz="2700" b="1"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br>
            <a:r>
              <a:rPr lang="en-US" altLang="en-US" sz="2700" dirty="0">
                <a:solidFill>
                  <a:schemeClr val="tx1"/>
                </a:solidFill>
                <a:latin typeface="Arial" panose="020B0604020202020204" pitchFamily="34" charset="0"/>
              </a:rPr>
              <a:t/>
            </a:r>
            <a:br>
              <a:rPr lang="en-US" altLang="en-US" sz="2700" dirty="0">
                <a:solidFill>
                  <a:schemeClr val="tx1"/>
                </a:solidFill>
                <a:latin typeface="Arial" panose="020B0604020202020204" pitchFamily="34" charset="0"/>
              </a:rPr>
            </a:br>
            <a:endParaRPr lang="en-US" sz="2700" dirty="0"/>
          </a:p>
        </p:txBody>
      </p:sp>
      <p:sp>
        <p:nvSpPr>
          <p:cNvPr id="4" name="Subtitle 3"/>
          <p:cNvSpPr>
            <a:spLocks noGrp="1"/>
          </p:cNvSpPr>
          <p:nvPr>
            <p:ph type="body" sz="half" idx="2"/>
          </p:nvPr>
        </p:nvSpPr>
        <p:spPr>
          <a:xfrm>
            <a:off x="7574934" y="4089862"/>
            <a:ext cx="4521921" cy="1708933"/>
          </a:xfrm>
        </p:spPr>
        <p:txBody>
          <a:bodyPr>
            <a:normAutofit fontScale="70000" lnSpcReduction="20000"/>
          </a:bodyPr>
          <a:lstStyle/>
          <a:p>
            <a:pPr algn="r"/>
            <a:r>
              <a:rPr lang="en-US" sz="2900" b="1" dirty="0" smtClean="0"/>
              <a:t>Silvia Leahu-Aluas MSME, MBA</a:t>
            </a:r>
            <a:endParaRPr lang="en-US" sz="2900" b="1" dirty="0"/>
          </a:p>
          <a:p>
            <a:pPr algn="r"/>
            <a:r>
              <a:rPr lang="en-US" sz="2900" dirty="0" smtClean="0"/>
              <a:t>Atlanta, GA</a:t>
            </a:r>
            <a:endParaRPr lang="en-US" sz="2900" dirty="0"/>
          </a:p>
          <a:p>
            <a:pPr algn="r"/>
            <a:r>
              <a:rPr lang="en-US" sz="2900" dirty="0" smtClean="0"/>
              <a:t>April </a:t>
            </a:r>
            <a:r>
              <a:rPr lang="en-US" sz="2900" dirty="0" smtClean="0"/>
              <a:t>2018</a:t>
            </a:r>
          </a:p>
          <a:p>
            <a:pPr algn="r"/>
            <a:endParaRPr lang="en-US" sz="2000" dirty="0" smtClean="0"/>
          </a:p>
          <a:p>
            <a:pPr algn="r"/>
            <a:r>
              <a:rPr lang="en-US" sz="2000" b="1" dirty="0" smtClean="0">
                <a:hlinkClick r:id="rId3"/>
              </a:rPr>
              <a:t>CC BY-NC 4.0</a:t>
            </a:r>
            <a:endParaRPr lang="en-US" sz="2000" b="1" dirty="0"/>
          </a:p>
          <a:p>
            <a:pPr algn="r"/>
            <a:endParaRPr lang="en-US" sz="2000" dirty="0" smtClean="0"/>
          </a:p>
          <a:p>
            <a:pPr algn="r"/>
            <a:endParaRPr lang="en-US" sz="2000" dirty="0"/>
          </a:p>
          <a:p>
            <a:pPr algn="r"/>
            <a:endParaRPr lang="en-US" sz="2000" dirty="0"/>
          </a:p>
          <a:p>
            <a:endParaRPr lang="en-US" dirty="0"/>
          </a:p>
        </p:txBody>
      </p:sp>
      <p:sp>
        <p:nvSpPr>
          <p:cNvPr id="10" name="Footer Placeholder 9"/>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sp>
        <p:nvSpPr>
          <p:cNvPr id="11" name="Date Placeholder 10"/>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pic>
        <p:nvPicPr>
          <p:cNvPr id="7" name="Picture 2" descr="Open Source Circular Economy D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1965" y="180685"/>
            <a:ext cx="1343025" cy="4286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087" y="5027790"/>
            <a:ext cx="1502870" cy="1262790"/>
          </a:xfrm>
          <a:prstGeom prst="rect">
            <a:avLst/>
          </a:prstGeom>
        </p:spPr>
      </p:pic>
      <p:sp>
        <p:nvSpPr>
          <p:cNvPr id="3" name="Slide Number Placeholder 2"/>
          <p:cNvSpPr>
            <a:spLocks noGrp="1"/>
          </p:cNvSpPr>
          <p:nvPr>
            <p:ph type="sldNum" sz="quarter" idx="12"/>
          </p:nvPr>
        </p:nvSpPr>
        <p:spPr/>
        <p:txBody>
          <a:bodyPr/>
          <a:lstStyle/>
          <a:p>
            <a:fld id="{CA8D9AD5-F248-4919-864A-CFD76CC027D6}" type="slidenum">
              <a:rPr lang="en-US" smtClean="0">
                <a:solidFill>
                  <a:srgbClr val="E5E8E8"/>
                </a:solidFill>
              </a:rPr>
              <a:pPr/>
              <a:t>1</a:t>
            </a:fld>
            <a:endParaRPr lang="en-US" dirty="0">
              <a:solidFill>
                <a:srgbClr val="E5E8E8"/>
              </a:solidFill>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50459" y="5946856"/>
            <a:ext cx="582147" cy="507051"/>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06793" y="5974605"/>
            <a:ext cx="546684" cy="47930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8563" y="5984110"/>
            <a:ext cx="531248" cy="460291"/>
          </a:xfrm>
          <a:prstGeom prst="rect">
            <a:avLst/>
          </a:prstGeom>
        </p:spPr>
      </p:pic>
    </p:spTree>
    <p:extLst>
      <p:ext uri="{BB962C8B-B14F-4D97-AF65-F5344CB8AC3E}">
        <p14:creationId xmlns:p14="http://schemas.microsoft.com/office/powerpoint/2010/main" val="299959557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1026" name="Picture 2" descr="ca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404811"/>
            <a:ext cx="4400096" cy="54186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486" y="5823415"/>
            <a:ext cx="4430187" cy="646331"/>
          </a:xfrm>
          <a:prstGeom prst="rect">
            <a:avLst/>
          </a:prstGeom>
        </p:spPr>
        <p:txBody>
          <a:bodyPr wrap="none">
            <a:spAutoFit/>
          </a:bodyPr>
          <a:lstStyle/>
          <a:p>
            <a:r>
              <a:rPr lang="en-US" dirty="0">
                <a:hlinkClick r:id="rId4"/>
              </a:rPr>
              <a:t>http://www.eoearth.org/view/article/152248</a:t>
            </a:r>
            <a:r>
              <a:rPr lang="en-US" dirty="0" smtClean="0">
                <a:hlinkClick r:id="rId4"/>
              </a:rPr>
              <a:t>/</a:t>
            </a:r>
            <a:endParaRPr lang="en-US" dirty="0" smtClean="0"/>
          </a:p>
          <a:p>
            <a:endParaRPr lang="en-US" dirty="0"/>
          </a:p>
        </p:txBody>
      </p:sp>
      <p:sp>
        <p:nvSpPr>
          <p:cNvPr id="3" name="Rectangle 2"/>
          <p:cNvSpPr/>
          <p:nvPr/>
        </p:nvSpPr>
        <p:spPr>
          <a:xfrm>
            <a:off x="4920996" y="271373"/>
            <a:ext cx="6096000" cy="6001643"/>
          </a:xfrm>
          <a:prstGeom prst="rect">
            <a:avLst/>
          </a:prstGeom>
        </p:spPr>
        <p:txBody>
          <a:bodyPr>
            <a:spAutoFit/>
          </a:bodyPr>
          <a:lstStyle/>
          <a:p>
            <a:r>
              <a:rPr lang="en-US" sz="2400" b="1" dirty="0"/>
              <a:t>An ecosystem is a community of organisms interacting with each other and with their environment such that </a:t>
            </a:r>
            <a:r>
              <a:rPr lang="en-US" sz="2400" b="1" dirty="0">
                <a:hlinkClick r:id="rId5" tooltip="Energy"/>
              </a:rPr>
              <a:t>energy</a:t>
            </a:r>
            <a:r>
              <a:rPr lang="en-US" sz="2400" b="1" dirty="0"/>
              <a:t> is exchanged and system-level processes, such as the </a:t>
            </a:r>
            <a:r>
              <a:rPr lang="en-US" sz="2400" b="1" dirty="0">
                <a:hlinkClick r:id="rId6" tooltip="Biogeochemical cycles"/>
              </a:rPr>
              <a:t>cycling of elements</a:t>
            </a:r>
            <a:r>
              <a:rPr lang="en-US" sz="2400" b="1" dirty="0"/>
              <a:t>, emerge</a:t>
            </a:r>
            <a:r>
              <a:rPr lang="en-US" sz="2400" b="1" dirty="0" smtClean="0"/>
              <a:t>.</a:t>
            </a:r>
          </a:p>
          <a:p>
            <a:endParaRPr lang="en-US" sz="2000" dirty="0" smtClean="0"/>
          </a:p>
          <a:p>
            <a:endParaRPr lang="en-US" sz="2000" dirty="0"/>
          </a:p>
          <a:p>
            <a:r>
              <a:rPr lang="en-US" sz="2000" dirty="0"/>
              <a:t>Ecosystems include living organisms, the dead organic matter produced by them, the abiotic environment within which the organisms live and exchange elements (</a:t>
            </a:r>
            <a:r>
              <a:rPr lang="en-US" sz="2000" dirty="0">
                <a:hlinkClick r:id="rId7" tooltip="Soil"/>
              </a:rPr>
              <a:t>soils</a:t>
            </a:r>
            <a:r>
              <a:rPr lang="en-US" sz="2000" dirty="0"/>
              <a:t>, water, </a:t>
            </a:r>
            <a:r>
              <a:rPr lang="en-US" sz="2000" dirty="0">
                <a:hlinkClick r:id="rId8" tooltip="Atmospheric composition"/>
              </a:rPr>
              <a:t>atmosphere</a:t>
            </a:r>
            <a:r>
              <a:rPr lang="en-US" sz="2000" dirty="0"/>
              <a:t>), and the interactions between these components. Ecosystems embody the concept that living organisms continually interact with each other and with the environment to produce complex systems with emergent properties, such that</a:t>
            </a:r>
            <a:r>
              <a:rPr lang="en-US" sz="2800" b="1" dirty="0"/>
              <a:t> "the whole is greater than the sum of its parts" and "everything is connected</a:t>
            </a:r>
            <a:r>
              <a:rPr lang="en-US" sz="2800" b="1" dirty="0" smtClean="0"/>
              <a:t>".   </a:t>
            </a:r>
            <a:endParaRPr lang="en-US" sz="2800" b="1" dirty="0"/>
          </a:p>
        </p:txBody>
      </p:sp>
      <p:sp>
        <p:nvSpPr>
          <p:cNvPr id="5" name="Date Placeholder 4"/>
          <p:cNvSpPr>
            <a:spLocks noGrp="1"/>
          </p:cNvSpPr>
          <p:nvPr>
            <p:ph type="dt" sz="half" idx="10"/>
          </p:nvPr>
        </p:nvSpPr>
        <p:spPr/>
        <p:txBody>
          <a:bodyPr/>
          <a:lstStyle/>
          <a:p>
            <a:r>
              <a:rPr lang="en-US" dirty="0" smtClean="0"/>
              <a:t>April 2018</a:t>
            </a:r>
            <a:endParaRPr lang="en-US" dirty="0"/>
          </a:p>
        </p:txBody>
      </p:sp>
      <p:sp>
        <p:nvSpPr>
          <p:cNvPr id="6" name="Footer Placeholder 5"/>
          <p:cNvSpPr>
            <a:spLocks noGrp="1"/>
          </p:cNvSpPr>
          <p:nvPr>
            <p:ph type="ftr" sz="quarter" idx="11"/>
          </p:nvPr>
        </p:nvSpPr>
        <p:spPr/>
        <p:txBody>
          <a:bodyPr/>
          <a:lstStyle/>
          <a:p>
            <a:r>
              <a:rPr lang="pt-BR" smtClean="0">
                <a:solidFill>
                  <a:srgbClr val="E5E8E8"/>
                </a:solidFill>
              </a:rPr>
              <a:t>ESWcon 2018</a:t>
            </a:r>
            <a:endParaRPr lang="en-US" dirty="0">
              <a:solidFill>
                <a:srgbClr val="E5E8E8"/>
              </a:solidFill>
            </a:endParaRPr>
          </a:p>
        </p:txBody>
      </p:sp>
      <p:sp>
        <p:nvSpPr>
          <p:cNvPr id="2" name="Slide Number Placeholder 1"/>
          <p:cNvSpPr>
            <a:spLocks noGrp="1"/>
          </p:cNvSpPr>
          <p:nvPr>
            <p:ph type="sldNum" sz="quarter" idx="12"/>
          </p:nvPr>
        </p:nvSpPr>
        <p:spPr/>
        <p:txBody>
          <a:bodyPr/>
          <a:lstStyle/>
          <a:p>
            <a:fld id="{CA8D9AD5-F248-4919-864A-CFD76CC027D6}" type="slidenum">
              <a:rPr lang="en-US" smtClean="0">
                <a:solidFill>
                  <a:srgbClr val="E5E8E8"/>
                </a:solidFill>
              </a:rPr>
              <a:pPr/>
              <a:t>10</a:t>
            </a:fld>
            <a:endParaRPr lang="en-US" dirty="0">
              <a:solidFill>
                <a:srgbClr val="E5E8E8"/>
              </a:solidFill>
            </a:endParaRPr>
          </a:p>
        </p:txBody>
      </p:sp>
    </p:spTree>
    <p:extLst>
      <p:ext uri="{BB962C8B-B14F-4D97-AF65-F5344CB8AC3E}">
        <p14:creationId xmlns:p14="http://schemas.microsoft.com/office/powerpoint/2010/main" val="2396023649"/>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1120" y="467360"/>
            <a:ext cx="9509760" cy="575829"/>
          </a:xfrm>
        </p:spPr>
        <p:txBody>
          <a:bodyPr>
            <a:normAutofit/>
          </a:bodyPr>
          <a:lstStyle/>
          <a:p>
            <a:pPr algn="ctr"/>
            <a:r>
              <a:rPr lang="en-US" dirty="0" smtClean="0"/>
              <a:t>Open Source </a:t>
            </a:r>
            <a:endParaRPr lang="en-US" dirty="0"/>
          </a:p>
        </p:txBody>
      </p:sp>
      <p:sp>
        <p:nvSpPr>
          <p:cNvPr id="4" name="Content Placeholder 13"/>
          <p:cNvSpPr txBox="1">
            <a:spLocks/>
          </p:cNvSpPr>
          <p:nvPr/>
        </p:nvSpPr>
        <p:spPr>
          <a:xfrm>
            <a:off x="1341120" y="1901952"/>
            <a:ext cx="9509760" cy="4127627"/>
          </a:xfrm>
          <a:prstGeom prst="rect">
            <a:avLst/>
          </a:prstGeom>
        </p:spPr>
        <p:txBody>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45720" indent="0">
              <a:lnSpc>
                <a:spcPct val="150000"/>
              </a:lnSpc>
              <a:buNone/>
            </a:pPr>
            <a:endParaRPr lang="en-US" dirty="0"/>
          </a:p>
        </p:txBody>
      </p:sp>
      <p:sp>
        <p:nvSpPr>
          <p:cNvPr id="7" name="Footer Placeholder 6"/>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sp>
        <p:nvSpPr>
          <p:cNvPr id="8" name="Date Placeholder 7"/>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2" name="Rectangle 1"/>
          <p:cNvSpPr/>
          <p:nvPr/>
        </p:nvSpPr>
        <p:spPr>
          <a:xfrm>
            <a:off x="1341120" y="1505264"/>
            <a:ext cx="9103646" cy="4031873"/>
          </a:xfrm>
          <a:prstGeom prst="rect">
            <a:avLst/>
          </a:prstGeom>
        </p:spPr>
        <p:txBody>
          <a:bodyPr wrap="square">
            <a:spAutoFit/>
          </a:bodyPr>
          <a:lstStyle/>
          <a:p>
            <a:pPr algn="ctr"/>
            <a:endParaRPr lang="en-US" sz="3200" dirty="0"/>
          </a:p>
          <a:p>
            <a:pPr algn="ctr"/>
            <a:r>
              <a:rPr lang="en-US" sz="3200" dirty="0"/>
              <a:t>is a successful collaboration method for </a:t>
            </a:r>
            <a:r>
              <a:rPr lang="en-US" sz="3200" dirty="0" smtClean="0"/>
              <a:t>developing</a:t>
            </a:r>
          </a:p>
          <a:p>
            <a:pPr algn="ctr"/>
            <a:endParaRPr lang="en-US" sz="3200" dirty="0"/>
          </a:p>
          <a:p>
            <a:pPr algn="ctr"/>
            <a:r>
              <a:rPr lang="en-US" sz="3200" dirty="0" smtClean="0"/>
              <a:t> </a:t>
            </a:r>
            <a:r>
              <a:rPr lang="en-US" sz="3200" dirty="0"/>
              <a:t>software, hardware and design. It is based </a:t>
            </a:r>
            <a:r>
              <a:rPr lang="en-US" sz="3200" dirty="0" smtClean="0"/>
              <a:t>on</a:t>
            </a:r>
          </a:p>
          <a:p>
            <a:pPr algn="ctr"/>
            <a:endParaRPr lang="en-US" sz="3200" dirty="0"/>
          </a:p>
          <a:p>
            <a:pPr algn="ctr"/>
            <a:r>
              <a:rPr lang="en-US" sz="3200" dirty="0" smtClean="0"/>
              <a:t> </a:t>
            </a:r>
            <a:r>
              <a:rPr lang="en-US" sz="3200" dirty="0"/>
              <a:t>transparent (and often distributed) development, </a:t>
            </a:r>
            <a:endParaRPr lang="en-US" sz="3200" dirty="0" smtClean="0"/>
          </a:p>
          <a:p>
            <a:pPr algn="ctr"/>
            <a:endParaRPr lang="en-US" sz="3200" dirty="0"/>
          </a:p>
          <a:p>
            <a:pPr algn="ctr"/>
            <a:r>
              <a:rPr lang="en-US" sz="3200" dirty="0" smtClean="0"/>
              <a:t>and </a:t>
            </a:r>
            <a:r>
              <a:rPr lang="en-US" sz="3200" dirty="0"/>
              <a:t>the open sharing of files and solutions.</a:t>
            </a:r>
            <a:endParaRPr lang="en-US" sz="3200" dirty="0">
              <a:effectLst/>
            </a:endParaRPr>
          </a:p>
        </p:txBody>
      </p:sp>
      <p:sp>
        <p:nvSpPr>
          <p:cNvPr id="5" name="Slide Number Placeholder 4"/>
          <p:cNvSpPr>
            <a:spLocks noGrp="1"/>
          </p:cNvSpPr>
          <p:nvPr>
            <p:ph type="sldNum" sz="quarter" idx="12"/>
          </p:nvPr>
        </p:nvSpPr>
        <p:spPr/>
        <p:txBody>
          <a:bodyPr/>
          <a:lstStyle/>
          <a:p>
            <a:fld id="{CA8D9AD5-F248-4919-864A-CFD76CC027D6}" type="slidenum">
              <a:rPr lang="en-US" smtClean="0">
                <a:solidFill>
                  <a:srgbClr val="E5E8E8"/>
                </a:solidFill>
              </a:rPr>
              <a:pPr/>
              <a:t>11</a:t>
            </a:fld>
            <a:endParaRPr lang="en-US" dirty="0">
              <a:solidFill>
                <a:srgbClr val="E5E8E8"/>
              </a:solidFill>
            </a:endParaRPr>
          </a:p>
        </p:txBody>
      </p:sp>
    </p:spTree>
    <p:extLst>
      <p:ext uri="{BB962C8B-B14F-4D97-AF65-F5344CB8AC3E}">
        <p14:creationId xmlns:p14="http://schemas.microsoft.com/office/powerpoint/2010/main" val="83028784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1120" y="467360"/>
            <a:ext cx="9509760" cy="575829"/>
          </a:xfrm>
        </p:spPr>
        <p:txBody>
          <a:bodyPr>
            <a:normAutofit/>
          </a:bodyPr>
          <a:lstStyle/>
          <a:p>
            <a:pPr algn="ctr"/>
            <a:r>
              <a:rPr lang="en-US" dirty="0" smtClean="0"/>
              <a:t>Open Source Circular Economy </a:t>
            </a:r>
            <a:endParaRPr lang="en-US" dirty="0"/>
          </a:p>
        </p:txBody>
      </p:sp>
      <p:sp>
        <p:nvSpPr>
          <p:cNvPr id="4" name="Content Placeholder 13"/>
          <p:cNvSpPr txBox="1">
            <a:spLocks/>
          </p:cNvSpPr>
          <p:nvPr/>
        </p:nvSpPr>
        <p:spPr>
          <a:xfrm>
            <a:off x="1341120" y="1901952"/>
            <a:ext cx="9509760" cy="4127627"/>
          </a:xfrm>
          <a:prstGeom prst="rect">
            <a:avLst/>
          </a:prstGeom>
        </p:spPr>
        <p:txBody>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45720" indent="0">
              <a:lnSpc>
                <a:spcPct val="150000"/>
              </a:lnSpc>
              <a:buNone/>
            </a:pPr>
            <a:endParaRPr lang="en-US" dirty="0"/>
          </a:p>
        </p:txBody>
      </p:sp>
      <p:sp>
        <p:nvSpPr>
          <p:cNvPr id="7" name="Footer Placeholder 6"/>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sp>
        <p:nvSpPr>
          <p:cNvPr id="8" name="Date Placeholder 7"/>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2" name="Rectangle 1"/>
          <p:cNvSpPr/>
          <p:nvPr/>
        </p:nvSpPr>
        <p:spPr>
          <a:xfrm>
            <a:off x="1111876" y="1425039"/>
            <a:ext cx="9968248" cy="5016758"/>
          </a:xfrm>
          <a:prstGeom prst="rect">
            <a:avLst/>
          </a:prstGeom>
        </p:spPr>
        <p:txBody>
          <a:bodyPr wrap="square">
            <a:spAutoFit/>
          </a:bodyPr>
          <a:lstStyle/>
          <a:p>
            <a:pPr algn="ctr"/>
            <a:r>
              <a:rPr lang="en-US" sz="3200" dirty="0" smtClean="0"/>
              <a:t>We </a:t>
            </a:r>
            <a:r>
              <a:rPr lang="en-US" sz="3200" dirty="0"/>
              <a:t>believe that a sustainable, waste free, </a:t>
            </a:r>
            <a:endParaRPr lang="en-US" sz="3200" dirty="0" smtClean="0"/>
          </a:p>
          <a:p>
            <a:pPr algn="ctr"/>
            <a:endParaRPr lang="en-US" sz="3200" dirty="0"/>
          </a:p>
          <a:p>
            <a:pPr algn="ctr"/>
            <a:r>
              <a:rPr lang="en-US" sz="3200" dirty="0" smtClean="0"/>
              <a:t>circular economy </a:t>
            </a:r>
            <a:r>
              <a:rPr lang="en-US" sz="3200" dirty="0"/>
              <a:t>needs transparency, </a:t>
            </a:r>
            <a:endParaRPr lang="en-US" sz="3200" dirty="0" smtClean="0"/>
          </a:p>
          <a:p>
            <a:pPr algn="ctr"/>
            <a:endParaRPr lang="en-US" sz="3200" dirty="0"/>
          </a:p>
          <a:p>
            <a:pPr algn="ctr"/>
            <a:r>
              <a:rPr lang="en-US" sz="3200" dirty="0" smtClean="0"/>
              <a:t>open </a:t>
            </a:r>
            <a:r>
              <a:rPr lang="en-US" sz="3200" dirty="0"/>
              <a:t>access to information </a:t>
            </a:r>
            <a:endParaRPr lang="en-US" sz="3200" dirty="0" smtClean="0"/>
          </a:p>
          <a:p>
            <a:pPr algn="ctr"/>
            <a:endParaRPr lang="en-US" sz="3200" dirty="0"/>
          </a:p>
          <a:p>
            <a:pPr algn="ctr"/>
            <a:r>
              <a:rPr lang="en-US" sz="3200" dirty="0" smtClean="0"/>
              <a:t>and </a:t>
            </a:r>
            <a:r>
              <a:rPr lang="en-US" sz="3200" dirty="0"/>
              <a:t>open source solutions</a:t>
            </a:r>
            <a:r>
              <a:rPr lang="en-US" sz="3200" dirty="0" smtClean="0"/>
              <a:t>.</a:t>
            </a:r>
          </a:p>
          <a:p>
            <a:pPr algn="ctr"/>
            <a:endParaRPr lang="en-US" sz="3200" dirty="0">
              <a:effectLst/>
            </a:endParaRPr>
          </a:p>
          <a:p>
            <a:pPr algn="r"/>
            <a:r>
              <a:rPr lang="en-US" sz="2400" dirty="0" smtClean="0">
                <a:hlinkClick r:id="rId3"/>
              </a:rPr>
              <a:t>Open Source Circular Economy Community</a:t>
            </a:r>
            <a:endParaRPr lang="en-US" sz="2400" dirty="0" smtClean="0"/>
          </a:p>
          <a:p>
            <a:pPr algn="ctr"/>
            <a:endParaRPr lang="en-US" sz="3200" dirty="0">
              <a:effectLst/>
            </a:endParaRPr>
          </a:p>
        </p:txBody>
      </p:sp>
      <p:sp>
        <p:nvSpPr>
          <p:cNvPr id="5" name="Slide Number Placeholder 4"/>
          <p:cNvSpPr>
            <a:spLocks noGrp="1"/>
          </p:cNvSpPr>
          <p:nvPr>
            <p:ph type="sldNum" sz="quarter" idx="12"/>
          </p:nvPr>
        </p:nvSpPr>
        <p:spPr/>
        <p:txBody>
          <a:bodyPr/>
          <a:lstStyle/>
          <a:p>
            <a:fld id="{CA8D9AD5-F248-4919-864A-CFD76CC027D6}" type="slidenum">
              <a:rPr lang="en-US" smtClean="0">
                <a:solidFill>
                  <a:srgbClr val="E5E8E8"/>
                </a:solidFill>
              </a:rPr>
              <a:pPr/>
              <a:t>12</a:t>
            </a:fld>
            <a:endParaRPr lang="en-US" dirty="0">
              <a:solidFill>
                <a:srgbClr val="E5E8E8"/>
              </a:solidFill>
            </a:endParaRPr>
          </a:p>
        </p:txBody>
      </p:sp>
    </p:spTree>
    <p:extLst>
      <p:ext uri="{BB962C8B-B14F-4D97-AF65-F5344CB8AC3E}">
        <p14:creationId xmlns:p14="http://schemas.microsoft.com/office/powerpoint/2010/main" val="15183213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grpSp>
        <p:nvGrpSpPr>
          <p:cNvPr id="627" name="Shape 627"/>
          <p:cNvGrpSpPr/>
          <p:nvPr/>
        </p:nvGrpSpPr>
        <p:grpSpPr>
          <a:xfrm>
            <a:off x="5071647" y="1103509"/>
            <a:ext cx="2018319" cy="4510004"/>
            <a:chOff x="2991523" y="0"/>
            <a:chExt cx="2144951" cy="5418665"/>
          </a:xfrm>
        </p:grpSpPr>
        <p:sp>
          <p:nvSpPr>
            <p:cNvPr id="628" name="Shape 628"/>
            <p:cNvSpPr/>
            <p:nvPr/>
          </p:nvSpPr>
          <p:spPr>
            <a:xfrm>
              <a:off x="3457857" y="0"/>
              <a:ext cx="1678617" cy="1678703"/>
            </a:xfrm>
            <a:custGeom>
              <a:avLst/>
              <a:gdLst/>
              <a:ahLst/>
              <a:cxnLst/>
              <a:rect l="0" t="0" r="0" b="0"/>
              <a:pathLst>
                <a:path w="120000" h="120000" extrusionOk="0">
                  <a:moveTo>
                    <a:pt x="8412" y="60000"/>
                  </a:moveTo>
                  <a:lnTo>
                    <a:pt x="8412" y="60000"/>
                  </a:lnTo>
                  <a:cubicBezTo>
                    <a:pt x="8412" y="32868"/>
                    <a:pt x="29175" y="10313"/>
                    <a:pt x="56058" y="8240"/>
                  </a:cubicBezTo>
                  <a:cubicBezTo>
                    <a:pt x="82942" y="6168"/>
                    <a:pt x="106878" y="25277"/>
                    <a:pt x="110985" y="52091"/>
                  </a:cubicBezTo>
                  <a:cubicBezTo>
                    <a:pt x="115093" y="78906"/>
                    <a:pt x="97987" y="104381"/>
                    <a:pt x="71731" y="110550"/>
                  </a:cubicBezTo>
                  <a:lnTo>
                    <a:pt x="71165" y="118250"/>
                  </a:lnTo>
                  <a:lnTo>
                    <a:pt x="56662" y="105450"/>
                  </a:lnTo>
                  <a:lnTo>
                    <a:pt x="73278" y="89474"/>
                  </a:lnTo>
                  <a:lnTo>
                    <a:pt x="72724" y="97025"/>
                  </a:lnTo>
                  <a:cubicBezTo>
                    <a:pt x="91165" y="90411"/>
                    <a:pt x="101805" y="70704"/>
                    <a:pt x="97443" y="51241"/>
                  </a:cubicBezTo>
                  <a:cubicBezTo>
                    <a:pt x="93080" y="31778"/>
                    <a:pt x="75107" y="18765"/>
                    <a:pt x="55686" y="21007"/>
                  </a:cubicBezTo>
                  <a:cubicBezTo>
                    <a:pt x="36264" y="23249"/>
                    <a:pt x="21588" y="40033"/>
                    <a:pt x="21588" y="59999"/>
                  </a:cubicBezTo>
                  <a:close/>
                </a:path>
              </a:pathLst>
            </a:custGeom>
            <a:solidFill>
              <a:schemeClr val="accent6"/>
            </a:solidFill>
            <a:ln w="12700" cap="flat">
              <a:solidFill>
                <a:schemeClr val="lt1"/>
              </a:solidFill>
              <a:prstDash val="solid"/>
              <a:miter/>
              <a:headEnd type="none" w="med" len="med"/>
              <a:tailEnd type="none" w="med" len="med"/>
            </a:ln>
          </p:spPr>
          <p:txBody>
            <a:bodyPr lIns="68575" tIns="68575" rIns="68575" bIns="68575" anchor="ctr" anchorCtr="0">
              <a:noAutofit/>
            </a:bodyPr>
            <a:lstStyle/>
            <a:p>
              <a:endParaRPr sz="1351" dirty="0">
                <a:solidFill>
                  <a:srgbClr val="404040"/>
                </a:solidFill>
              </a:endParaRPr>
            </a:p>
          </p:txBody>
        </p:sp>
        <p:sp>
          <p:nvSpPr>
            <p:cNvPr id="629" name="Shape 629"/>
            <p:cNvSpPr/>
            <p:nvPr/>
          </p:nvSpPr>
          <p:spPr>
            <a:xfrm>
              <a:off x="3828469" y="607974"/>
              <a:ext cx="936764" cy="468171"/>
            </a:xfrm>
            <a:prstGeom prst="rect">
              <a:avLst/>
            </a:prstGeom>
            <a:noFill/>
            <a:ln>
              <a:noFill/>
            </a:ln>
          </p:spPr>
          <p:txBody>
            <a:bodyPr lIns="68575" tIns="68575" rIns="68575" bIns="68575" anchor="ctr" anchorCtr="0">
              <a:noAutofit/>
            </a:bodyPr>
            <a:lstStyle/>
            <a:p>
              <a:endParaRPr sz="1351" dirty="0">
                <a:solidFill>
                  <a:srgbClr val="404040"/>
                </a:solidFill>
              </a:endParaRPr>
            </a:p>
          </p:txBody>
        </p:sp>
        <p:sp>
          <p:nvSpPr>
            <p:cNvPr id="630" name="Shape 630"/>
            <p:cNvSpPr txBox="1"/>
            <p:nvPr/>
          </p:nvSpPr>
          <p:spPr>
            <a:xfrm>
              <a:off x="3828469" y="607974"/>
              <a:ext cx="936764" cy="468171"/>
            </a:xfrm>
            <a:prstGeom prst="rect">
              <a:avLst/>
            </a:prstGeom>
            <a:noFill/>
            <a:ln>
              <a:noFill/>
            </a:ln>
          </p:spPr>
          <p:txBody>
            <a:bodyPr lIns="5225" tIns="5225" rIns="5225" bIns="5225" anchor="ctr" anchorCtr="0">
              <a:noAutofit/>
            </a:bodyPr>
            <a:lstStyle/>
            <a:p>
              <a:pPr algn="ctr">
                <a:lnSpc>
                  <a:spcPct val="90000"/>
                </a:lnSpc>
                <a:spcAft>
                  <a:spcPts val="300"/>
                </a:spcAft>
                <a:buSzPct val="25000"/>
              </a:pPr>
              <a:r>
                <a:rPr lang="en" sz="1351" dirty="0">
                  <a:solidFill>
                    <a:srgbClr val="404040"/>
                  </a:solidFill>
                  <a:ea typeface="Calibri"/>
                  <a:cs typeface="Calibri"/>
                  <a:sym typeface="Calibri"/>
                </a:rPr>
                <a:t>Maintain</a:t>
              </a:r>
            </a:p>
          </p:txBody>
        </p:sp>
        <p:sp>
          <p:nvSpPr>
            <p:cNvPr id="631" name="Shape 631"/>
            <p:cNvSpPr/>
            <p:nvPr/>
          </p:nvSpPr>
          <p:spPr>
            <a:xfrm>
              <a:off x="2991523" y="964521"/>
              <a:ext cx="1678617" cy="1678703"/>
            </a:xfrm>
            <a:custGeom>
              <a:avLst/>
              <a:gdLst/>
              <a:ahLst/>
              <a:cxnLst/>
              <a:rect l="0" t="0" r="0" b="0"/>
              <a:pathLst>
                <a:path w="120000" h="120000" extrusionOk="0">
                  <a:moveTo>
                    <a:pt x="97296" y="24135"/>
                  </a:moveTo>
                  <a:lnTo>
                    <a:pt x="87969" y="33103"/>
                  </a:lnTo>
                  <a:lnTo>
                    <a:pt x="87969" y="33103"/>
                  </a:lnTo>
                  <a:cubicBezTo>
                    <a:pt x="77048" y="21250"/>
                    <a:pt x="60096" y="17516"/>
                    <a:pt x="45364" y="23719"/>
                  </a:cubicBezTo>
                  <a:cubicBezTo>
                    <a:pt x="30631" y="29921"/>
                    <a:pt x="21177" y="44772"/>
                    <a:pt x="21601" y="61045"/>
                  </a:cubicBezTo>
                  <a:cubicBezTo>
                    <a:pt x="22026" y="77317"/>
                    <a:pt x="32240" y="91632"/>
                    <a:pt x="47275" y="97025"/>
                  </a:cubicBezTo>
                  <a:lnTo>
                    <a:pt x="46721" y="89474"/>
                  </a:lnTo>
                  <a:lnTo>
                    <a:pt x="63337" y="105450"/>
                  </a:lnTo>
                  <a:lnTo>
                    <a:pt x="48834" y="118250"/>
                  </a:lnTo>
                  <a:lnTo>
                    <a:pt x="48268" y="110550"/>
                  </a:lnTo>
                  <a:lnTo>
                    <a:pt x="48268" y="110550"/>
                  </a:lnTo>
                  <a:cubicBezTo>
                    <a:pt x="26811" y="105508"/>
                    <a:pt x="10904" y="87309"/>
                    <a:pt x="8676" y="65249"/>
                  </a:cubicBezTo>
                  <a:cubicBezTo>
                    <a:pt x="6448" y="43190"/>
                    <a:pt x="18389" y="22142"/>
                    <a:pt x="38400" y="12858"/>
                  </a:cubicBezTo>
                  <a:cubicBezTo>
                    <a:pt x="58411" y="3574"/>
                    <a:pt x="82072" y="8105"/>
                    <a:pt x="97296" y="24135"/>
                  </a:cubicBezTo>
                  <a:close/>
                </a:path>
              </a:pathLst>
            </a:custGeom>
            <a:solidFill>
              <a:srgbClr val="FFFF00"/>
            </a:solidFill>
            <a:ln w="12700" cap="flat">
              <a:solidFill>
                <a:schemeClr val="lt1"/>
              </a:solidFill>
              <a:prstDash val="solid"/>
              <a:miter/>
              <a:headEnd type="none" w="med" len="med"/>
              <a:tailEnd type="none" w="med" len="med"/>
            </a:ln>
          </p:spPr>
          <p:txBody>
            <a:bodyPr lIns="68575" tIns="68575" rIns="68575" bIns="68575" anchor="ctr" anchorCtr="0">
              <a:noAutofit/>
            </a:bodyPr>
            <a:lstStyle/>
            <a:p>
              <a:endParaRPr sz="1351" dirty="0">
                <a:solidFill>
                  <a:srgbClr val="404040"/>
                </a:solidFill>
              </a:endParaRPr>
            </a:p>
          </p:txBody>
        </p:sp>
        <p:sp>
          <p:nvSpPr>
            <p:cNvPr id="632" name="Shape 632"/>
            <p:cNvSpPr/>
            <p:nvPr/>
          </p:nvSpPr>
          <p:spPr>
            <a:xfrm>
              <a:off x="3360246" y="1574663"/>
              <a:ext cx="936764" cy="468171"/>
            </a:xfrm>
            <a:prstGeom prst="rect">
              <a:avLst/>
            </a:prstGeom>
            <a:noFill/>
            <a:ln>
              <a:noFill/>
            </a:ln>
          </p:spPr>
          <p:txBody>
            <a:bodyPr lIns="68575" tIns="68575" rIns="68575" bIns="68575" anchor="ctr" anchorCtr="0">
              <a:noAutofit/>
            </a:bodyPr>
            <a:lstStyle/>
            <a:p>
              <a:endParaRPr sz="1351" dirty="0">
                <a:solidFill>
                  <a:srgbClr val="404040"/>
                </a:solidFill>
              </a:endParaRPr>
            </a:p>
          </p:txBody>
        </p:sp>
        <p:sp>
          <p:nvSpPr>
            <p:cNvPr id="633" name="Shape 633"/>
            <p:cNvSpPr txBox="1"/>
            <p:nvPr/>
          </p:nvSpPr>
          <p:spPr>
            <a:xfrm>
              <a:off x="3360246" y="1574663"/>
              <a:ext cx="936764" cy="468171"/>
            </a:xfrm>
            <a:prstGeom prst="rect">
              <a:avLst/>
            </a:prstGeom>
            <a:noFill/>
            <a:ln>
              <a:noFill/>
            </a:ln>
          </p:spPr>
          <p:txBody>
            <a:bodyPr lIns="5225" tIns="5225" rIns="5225" bIns="5225" anchor="ctr" anchorCtr="0">
              <a:noAutofit/>
            </a:bodyPr>
            <a:lstStyle/>
            <a:p>
              <a:pPr algn="ctr">
                <a:lnSpc>
                  <a:spcPct val="90000"/>
                </a:lnSpc>
                <a:spcAft>
                  <a:spcPts val="300"/>
                </a:spcAft>
                <a:buSzPct val="25000"/>
              </a:pPr>
              <a:r>
                <a:rPr lang="en" sz="1351" dirty="0">
                  <a:solidFill>
                    <a:srgbClr val="404040"/>
                  </a:solidFill>
                  <a:ea typeface="Calibri"/>
                  <a:cs typeface="Calibri"/>
                  <a:sym typeface="Calibri"/>
                </a:rPr>
                <a:t>Reuse</a:t>
              </a:r>
            </a:p>
          </p:txBody>
        </p:sp>
        <p:sp>
          <p:nvSpPr>
            <p:cNvPr id="634" name="Shape 634"/>
            <p:cNvSpPr/>
            <p:nvPr/>
          </p:nvSpPr>
          <p:spPr>
            <a:xfrm>
              <a:off x="3457857" y="1933380"/>
              <a:ext cx="1678617" cy="1678703"/>
            </a:xfrm>
            <a:custGeom>
              <a:avLst/>
              <a:gdLst/>
              <a:ahLst/>
              <a:cxnLst/>
              <a:rect l="0" t="0" r="0" b="0"/>
              <a:pathLst>
                <a:path w="120000" h="120000" extrusionOk="0">
                  <a:moveTo>
                    <a:pt x="22703" y="24135"/>
                  </a:moveTo>
                  <a:lnTo>
                    <a:pt x="22703" y="24135"/>
                  </a:lnTo>
                  <a:cubicBezTo>
                    <a:pt x="37927" y="8105"/>
                    <a:pt x="61588" y="3574"/>
                    <a:pt x="81599" y="12858"/>
                  </a:cubicBezTo>
                  <a:cubicBezTo>
                    <a:pt x="101610" y="22142"/>
                    <a:pt x="113551" y="43190"/>
                    <a:pt x="111323" y="65249"/>
                  </a:cubicBezTo>
                  <a:cubicBezTo>
                    <a:pt x="109095" y="87309"/>
                    <a:pt x="93188" y="105508"/>
                    <a:pt x="71731" y="110550"/>
                  </a:cubicBezTo>
                  <a:lnTo>
                    <a:pt x="71165" y="118250"/>
                  </a:lnTo>
                  <a:lnTo>
                    <a:pt x="56662" y="105450"/>
                  </a:lnTo>
                  <a:lnTo>
                    <a:pt x="73278" y="89474"/>
                  </a:lnTo>
                  <a:lnTo>
                    <a:pt x="72724" y="97025"/>
                  </a:lnTo>
                  <a:cubicBezTo>
                    <a:pt x="87759" y="91632"/>
                    <a:pt x="97973" y="77317"/>
                    <a:pt x="98398" y="61045"/>
                  </a:cubicBezTo>
                  <a:cubicBezTo>
                    <a:pt x="98822" y="44772"/>
                    <a:pt x="89368" y="29921"/>
                    <a:pt x="74635" y="23719"/>
                  </a:cubicBezTo>
                  <a:cubicBezTo>
                    <a:pt x="59903" y="17516"/>
                    <a:pt x="42951" y="21250"/>
                    <a:pt x="32030" y="33103"/>
                  </a:cubicBezTo>
                  <a:close/>
                </a:path>
              </a:pathLst>
            </a:custGeom>
            <a:solidFill>
              <a:srgbClr val="BBD6EE"/>
            </a:solidFill>
            <a:ln w="12700" cap="flat">
              <a:solidFill>
                <a:schemeClr val="lt1"/>
              </a:solidFill>
              <a:prstDash val="solid"/>
              <a:miter/>
              <a:headEnd type="none" w="med" len="med"/>
              <a:tailEnd type="none" w="med" len="med"/>
            </a:ln>
          </p:spPr>
          <p:txBody>
            <a:bodyPr lIns="68575" tIns="68575" rIns="68575" bIns="68575" anchor="ctr" anchorCtr="0">
              <a:noAutofit/>
            </a:bodyPr>
            <a:lstStyle/>
            <a:p>
              <a:endParaRPr sz="1351" dirty="0">
                <a:solidFill>
                  <a:srgbClr val="404040"/>
                </a:solidFill>
              </a:endParaRPr>
            </a:p>
          </p:txBody>
        </p:sp>
        <p:sp>
          <p:nvSpPr>
            <p:cNvPr id="635" name="Shape 635"/>
            <p:cNvSpPr/>
            <p:nvPr/>
          </p:nvSpPr>
          <p:spPr>
            <a:xfrm>
              <a:off x="3828469" y="2540811"/>
              <a:ext cx="936764" cy="468171"/>
            </a:xfrm>
            <a:prstGeom prst="rect">
              <a:avLst/>
            </a:prstGeom>
            <a:noFill/>
            <a:ln>
              <a:noFill/>
            </a:ln>
          </p:spPr>
          <p:txBody>
            <a:bodyPr lIns="68575" tIns="68575" rIns="68575" bIns="68575" anchor="ctr" anchorCtr="0">
              <a:noAutofit/>
            </a:bodyPr>
            <a:lstStyle/>
            <a:p>
              <a:endParaRPr sz="1351" dirty="0">
                <a:solidFill>
                  <a:srgbClr val="404040"/>
                </a:solidFill>
              </a:endParaRPr>
            </a:p>
          </p:txBody>
        </p:sp>
        <p:sp>
          <p:nvSpPr>
            <p:cNvPr id="636" name="Shape 636"/>
            <p:cNvSpPr txBox="1"/>
            <p:nvPr/>
          </p:nvSpPr>
          <p:spPr>
            <a:xfrm>
              <a:off x="3267920" y="2540800"/>
              <a:ext cx="1775714" cy="468300"/>
            </a:xfrm>
            <a:prstGeom prst="rect">
              <a:avLst/>
            </a:prstGeom>
            <a:noFill/>
            <a:ln>
              <a:noFill/>
            </a:ln>
          </p:spPr>
          <p:txBody>
            <a:bodyPr lIns="5225" tIns="5225" rIns="5225" bIns="5225" anchor="ctr" anchorCtr="0">
              <a:noAutofit/>
            </a:bodyPr>
            <a:lstStyle/>
            <a:p>
              <a:pPr algn="ctr">
                <a:lnSpc>
                  <a:spcPct val="90000"/>
                </a:lnSpc>
                <a:spcAft>
                  <a:spcPts val="300"/>
                </a:spcAft>
                <a:buSzPct val="25000"/>
              </a:pPr>
              <a:r>
                <a:rPr lang="en" sz="1351" dirty="0">
                  <a:solidFill>
                    <a:srgbClr val="404040"/>
                  </a:solidFill>
                  <a:ea typeface="Calibri"/>
                  <a:cs typeface="Calibri"/>
                  <a:sym typeface="Calibri"/>
                </a:rPr>
                <a:t>Remanufacture</a:t>
              </a:r>
            </a:p>
          </p:txBody>
        </p:sp>
        <p:sp>
          <p:nvSpPr>
            <p:cNvPr id="637" name="Shape 637"/>
            <p:cNvSpPr/>
            <p:nvPr/>
          </p:nvSpPr>
          <p:spPr>
            <a:xfrm>
              <a:off x="2991523" y="2899527"/>
              <a:ext cx="1678617" cy="1678703"/>
            </a:xfrm>
            <a:custGeom>
              <a:avLst/>
              <a:gdLst/>
              <a:ahLst/>
              <a:cxnLst/>
              <a:rect l="0" t="0" r="0" b="0"/>
              <a:pathLst>
                <a:path w="120000" h="120000" extrusionOk="0">
                  <a:moveTo>
                    <a:pt x="97296" y="24135"/>
                  </a:moveTo>
                  <a:lnTo>
                    <a:pt x="87969" y="33103"/>
                  </a:lnTo>
                  <a:lnTo>
                    <a:pt x="87969" y="33103"/>
                  </a:lnTo>
                  <a:cubicBezTo>
                    <a:pt x="77048" y="21250"/>
                    <a:pt x="60096" y="17516"/>
                    <a:pt x="45364" y="23719"/>
                  </a:cubicBezTo>
                  <a:cubicBezTo>
                    <a:pt x="30631" y="29921"/>
                    <a:pt x="21177" y="44772"/>
                    <a:pt x="21601" y="61045"/>
                  </a:cubicBezTo>
                  <a:cubicBezTo>
                    <a:pt x="22026" y="77317"/>
                    <a:pt x="32240" y="91632"/>
                    <a:pt x="47275" y="97025"/>
                  </a:cubicBezTo>
                  <a:lnTo>
                    <a:pt x="46721" y="89474"/>
                  </a:lnTo>
                  <a:lnTo>
                    <a:pt x="63337" y="105450"/>
                  </a:lnTo>
                  <a:lnTo>
                    <a:pt x="48834" y="118250"/>
                  </a:lnTo>
                  <a:lnTo>
                    <a:pt x="48268" y="110550"/>
                  </a:lnTo>
                  <a:lnTo>
                    <a:pt x="48268" y="110550"/>
                  </a:lnTo>
                  <a:cubicBezTo>
                    <a:pt x="26811" y="105508"/>
                    <a:pt x="10904" y="87309"/>
                    <a:pt x="8676" y="65249"/>
                  </a:cubicBezTo>
                  <a:cubicBezTo>
                    <a:pt x="6448" y="43190"/>
                    <a:pt x="18389" y="22142"/>
                    <a:pt x="38400" y="12858"/>
                  </a:cubicBezTo>
                  <a:cubicBezTo>
                    <a:pt x="58411" y="3574"/>
                    <a:pt x="82072" y="8105"/>
                    <a:pt x="97296" y="24135"/>
                  </a:cubicBezTo>
                  <a:close/>
                </a:path>
              </a:pathLst>
            </a:custGeom>
            <a:solidFill>
              <a:srgbClr val="C9C9C9"/>
            </a:solidFill>
            <a:ln w="12700" cap="flat">
              <a:solidFill>
                <a:schemeClr val="lt1"/>
              </a:solidFill>
              <a:prstDash val="solid"/>
              <a:miter/>
              <a:headEnd type="none" w="med" len="med"/>
              <a:tailEnd type="none" w="med" len="med"/>
            </a:ln>
          </p:spPr>
          <p:txBody>
            <a:bodyPr lIns="68575" tIns="68575" rIns="68575" bIns="68575" anchor="ctr" anchorCtr="0">
              <a:noAutofit/>
            </a:bodyPr>
            <a:lstStyle/>
            <a:p>
              <a:endParaRPr sz="1351" dirty="0">
                <a:solidFill>
                  <a:srgbClr val="404040"/>
                </a:solidFill>
              </a:endParaRPr>
            </a:p>
          </p:txBody>
        </p:sp>
        <p:sp>
          <p:nvSpPr>
            <p:cNvPr id="638" name="Shape 638"/>
            <p:cNvSpPr/>
            <p:nvPr/>
          </p:nvSpPr>
          <p:spPr>
            <a:xfrm>
              <a:off x="3360246" y="3507503"/>
              <a:ext cx="936764" cy="468171"/>
            </a:xfrm>
            <a:prstGeom prst="rect">
              <a:avLst/>
            </a:prstGeom>
            <a:noFill/>
            <a:ln>
              <a:noFill/>
            </a:ln>
          </p:spPr>
          <p:txBody>
            <a:bodyPr lIns="68575" tIns="68575" rIns="68575" bIns="68575" anchor="ctr" anchorCtr="0">
              <a:noAutofit/>
            </a:bodyPr>
            <a:lstStyle/>
            <a:p>
              <a:endParaRPr sz="1351" dirty="0">
                <a:solidFill>
                  <a:srgbClr val="404040"/>
                </a:solidFill>
              </a:endParaRPr>
            </a:p>
          </p:txBody>
        </p:sp>
        <p:sp>
          <p:nvSpPr>
            <p:cNvPr id="639" name="Shape 639"/>
            <p:cNvSpPr txBox="1"/>
            <p:nvPr/>
          </p:nvSpPr>
          <p:spPr>
            <a:xfrm>
              <a:off x="3360246" y="3507503"/>
              <a:ext cx="936764" cy="468171"/>
            </a:xfrm>
            <a:prstGeom prst="rect">
              <a:avLst/>
            </a:prstGeom>
            <a:noFill/>
            <a:ln>
              <a:noFill/>
            </a:ln>
          </p:spPr>
          <p:txBody>
            <a:bodyPr lIns="5225" tIns="5225" rIns="5225" bIns="5225" anchor="ctr" anchorCtr="0">
              <a:noAutofit/>
            </a:bodyPr>
            <a:lstStyle/>
            <a:p>
              <a:pPr algn="ctr">
                <a:lnSpc>
                  <a:spcPct val="90000"/>
                </a:lnSpc>
                <a:spcAft>
                  <a:spcPts val="300"/>
                </a:spcAft>
                <a:buSzPct val="25000"/>
              </a:pPr>
              <a:r>
                <a:rPr lang="en" sz="1351" dirty="0">
                  <a:solidFill>
                    <a:srgbClr val="404040"/>
                  </a:solidFill>
                  <a:ea typeface="Calibri"/>
                  <a:cs typeface="Calibri"/>
                  <a:sym typeface="Calibri"/>
                </a:rPr>
                <a:t>Recycle</a:t>
              </a:r>
            </a:p>
          </p:txBody>
        </p:sp>
        <p:sp>
          <p:nvSpPr>
            <p:cNvPr id="640" name="Shape 640"/>
            <p:cNvSpPr/>
            <p:nvPr/>
          </p:nvSpPr>
          <p:spPr>
            <a:xfrm>
              <a:off x="3577196" y="3975675"/>
              <a:ext cx="1442144" cy="1442990"/>
            </a:xfrm>
            <a:prstGeom prst="blockArc">
              <a:avLst>
                <a:gd name="adj1" fmla="val 13500000"/>
                <a:gd name="adj2" fmla="val 10800000"/>
                <a:gd name="adj3" fmla="val 12740"/>
              </a:avLst>
            </a:prstGeom>
            <a:solidFill>
              <a:srgbClr val="F32E19"/>
            </a:solidFill>
            <a:ln w="12700" cap="flat">
              <a:solidFill>
                <a:schemeClr val="lt1"/>
              </a:solidFill>
              <a:prstDash val="solid"/>
              <a:miter/>
              <a:headEnd type="none" w="med" len="med"/>
              <a:tailEnd type="none" w="med" len="med"/>
            </a:ln>
          </p:spPr>
          <p:txBody>
            <a:bodyPr lIns="68575" tIns="68575" rIns="68575" bIns="68575" anchor="ctr" anchorCtr="0">
              <a:noAutofit/>
            </a:bodyPr>
            <a:lstStyle/>
            <a:p>
              <a:endParaRPr sz="1351" dirty="0">
                <a:solidFill>
                  <a:srgbClr val="404040"/>
                </a:solidFill>
              </a:endParaRPr>
            </a:p>
          </p:txBody>
        </p:sp>
        <p:sp>
          <p:nvSpPr>
            <p:cNvPr id="641" name="Shape 641"/>
            <p:cNvSpPr/>
            <p:nvPr/>
          </p:nvSpPr>
          <p:spPr>
            <a:xfrm>
              <a:off x="3828469" y="4474192"/>
              <a:ext cx="936764" cy="468171"/>
            </a:xfrm>
            <a:prstGeom prst="rect">
              <a:avLst/>
            </a:prstGeom>
            <a:noFill/>
            <a:ln>
              <a:noFill/>
            </a:ln>
          </p:spPr>
          <p:txBody>
            <a:bodyPr lIns="68575" tIns="68575" rIns="68575" bIns="68575" anchor="ctr" anchorCtr="0">
              <a:noAutofit/>
            </a:bodyPr>
            <a:lstStyle/>
            <a:p>
              <a:endParaRPr sz="1351" dirty="0">
                <a:solidFill>
                  <a:srgbClr val="404040"/>
                </a:solidFill>
              </a:endParaRPr>
            </a:p>
          </p:txBody>
        </p:sp>
        <p:sp>
          <p:nvSpPr>
            <p:cNvPr id="642" name="Shape 642"/>
            <p:cNvSpPr txBox="1"/>
            <p:nvPr/>
          </p:nvSpPr>
          <p:spPr>
            <a:xfrm>
              <a:off x="3828469" y="4474192"/>
              <a:ext cx="936764" cy="468171"/>
            </a:xfrm>
            <a:prstGeom prst="rect">
              <a:avLst/>
            </a:prstGeom>
            <a:noFill/>
            <a:ln>
              <a:noFill/>
            </a:ln>
          </p:spPr>
          <p:txBody>
            <a:bodyPr lIns="5225" tIns="5225" rIns="5225" bIns="5225" anchor="ctr" anchorCtr="0">
              <a:noAutofit/>
            </a:bodyPr>
            <a:lstStyle/>
            <a:p>
              <a:pPr algn="ctr">
                <a:lnSpc>
                  <a:spcPct val="90000"/>
                </a:lnSpc>
                <a:spcAft>
                  <a:spcPts val="300"/>
                </a:spcAft>
                <a:buSzPct val="25000"/>
              </a:pPr>
              <a:r>
                <a:rPr lang="en" sz="1351" dirty="0">
                  <a:solidFill>
                    <a:srgbClr val="404040"/>
                  </a:solidFill>
                  <a:ea typeface="Calibri"/>
                  <a:cs typeface="Calibri"/>
                  <a:sym typeface="Calibri"/>
                </a:rPr>
                <a:t>Nourish</a:t>
              </a:r>
            </a:p>
          </p:txBody>
        </p:sp>
      </p:grpSp>
      <p:sp>
        <p:nvSpPr>
          <p:cNvPr id="643" name="Shape 643"/>
          <p:cNvSpPr/>
          <p:nvPr/>
        </p:nvSpPr>
        <p:spPr>
          <a:xfrm>
            <a:off x="663772" y="218613"/>
            <a:ext cx="911565" cy="814839"/>
          </a:xfrm>
          <a:prstGeom prst="sun">
            <a:avLst>
              <a:gd name="adj" fmla="val 25000"/>
            </a:avLst>
          </a:prstGeom>
          <a:solidFill>
            <a:srgbClr val="FFFF00"/>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sz="1351" dirty="0">
              <a:solidFill>
                <a:srgbClr val="404040"/>
              </a:solidFill>
              <a:latin typeface="Calibri"/>
              <a:ea typeface="Calibri"/>
              <a:cs typeface="Calibri"/>
              <a:sym typeface="Calibri"/>
            </a:endParaRPr>
          </a:p>
        </p:txBody>
      </p:sp>
      <p:sp>
        <p:nvSpPr>
          <p:cNvPr id="644" name="Shape 644"/>
          <p:cNvSpPr txBox="1"/>
          <p:nvPr/>
        </p:nvSpPr>
        <p:spPr>
          <a:xfrm>
            <a:off x="1563417" y="269888"/>
            <a:ext cx="2823232" cy="702127"/>
          </a:xfrm>
          <a:prstGeom prst="rect">
            <a:avLst/>
          </a:prstGeom>
          <a:noFill/>
          <a:ln>
            <a:noFill/>
          </a:ln>
          <a:effectLst>
            <a:glow rad="101600">
              <a:srgbClr val="DFDA10">
                <a:alpha val="40000"/>
              </a:srgbClr>
            </a:glow>
          </a:effectLst>
        </p:spPr>
        <p:txBody>
          <a:bodyPr lIns="91425" tIns="91425" rIns="91425" bIns="91425" anchor="ctr" anchorCtr="0">
            <a:noAutofit/>
          </a:bodyPr>
          <a:lstStyle/>
          <a:p>
            <a:pPr>
              <a:buSzPct val="25000"/>
            </a:pPr>
            <a:r>
              <a:rPr lang="en" sz="1400" b="1" i="1" dirty="0">
                <a:solidFill>
                  <a:srgbClr val="404040"/>
                </a:solidFill>
                <a:latin typeface="Calibri"/>
                <a:ea typeface="Calibri"/>
                <a:cs typeface="Calibri"/>
                <a:sym typeface="Calibri"/>
              </a:rPr>
              <a:t>Natural nuclear fusion power plant</a:t>
            </a:r>
          </a:p>
          <a:p>
            <a:pPr>
              <a:buSzPct val="25000"/>
            </a:pPr>
            <a:r>
              <a:rPr lang="en" sz="1400" b="1" i="1" dirty="0">
                <a:solidFill>
                  <a:srgbClr val="404040"/>
                </a:solidFill>
                <a:ea typeface="Calibri"/>
                <a:cs typeface="Calibri"/>
                <a:sym typeface="Calibri"/>
              </a:rPr>
              <a:t>Virtually</a:t>
            </a:r>
            <a:r>
              <a:rPr lang="en" sz="1400" b="1" i="1" dirty="0">
                <a:solidFill>
                  <a:srgbClr val="404040"/>
                </a:solidFill>
                <a:latin typeface="Calibri"/>
                <a:ea typeface="Calibri"/>
                <a:cs typeface="Calibri"/>
                <a:sym typeface="Calibri"/>
              </a:rPr>
              <a:t> free, infinite</a:t>
            </a:r>
          </a:p>
          <a:p>
            <a:pPr>
              <a:buSzPct val="25000"/>
            </a:pPr>
            <a:r>
              <a:rPr lang="en" sz="1400" b="1" i="1" dirty="0">
                <a:solidFill>
                  <a:srgbClr val="404040"/>
                </a:solidFill>
                <a:latin typeface="Calibri"/>
                <a:ea typeface="Calibri"/>
                <a:cs typeface="Calibri"/>
                <a:sym typeface="Calibri"/>
              </a:rPr>
              <a:t>Renewable </a:t>
            </a:r>
            <a:r>
              <a:rPr lang="en" sz="1400" b="1" i="1" dirty="0" smtClean="0">
                <a:solidFill>
                  <a:srgbClr val="404040"/>
                </a:solidFill>
                <a:latin typeface="Calibri"/>
                <a:ea typeface="Calibri"/>
                <a:cs typeface="Calibri"/>
                <a:sym typeface="Calibri"/>
              </a:rPr>
              <a:t>and clean</a:t>
            </a:r>
          </a:p>
          <a:p>
            <a:pPr>
              <a:buSzPct val="25000"/>
            </a:pPr>
            <a:r>
              <a:rPr lang="en" sz="1400" b="1" i="1" dirty="0" smtClean="0">
                <a:solidFill>
                  <a:srgbClr val="404040"/>
                </a:solidFill>
                <a:latin typeface="Calibri"/>
                <a:ea typeface="Calibri"/>
                <a:cs typeface="Calibri"/>
                <a:sym typeface="Calibri"/>
              </a:rPr>
              <a:t>Fundamental to life on Earth</a:t>
            </a:r>
          </a:p>
          <a:p>
            <a:pPr>
              <a:buSzPct val="25000"/>
            </a:pPr>
            <a:r>
              <a:rPr lang="en" sz="1400" b="1" i="1" dirty="0" smtClean="0">
                <a:solidFill>
                  <a:srgbClr val="404040"/>
                </a:solidFill>
                <a:latin typeface="Calibri"/>
                <a:ea typeface="Calibri"/>
                <a:cs typeface="Calibri"/>
                <a:sym typeface="Calibri"/>
              </a:rPr>
              <a:t> </a:t>
            </a:r>
            <a:endParaRPr lang="en" sz="1400" b="1" i="1" dirty="0">
              <a:solidFill>
                <a:srgbClr val="404040"/>
              </a:solidFill>
              <a:latin typeface="Calibri"/>
              <a:ea typeface="Calibri"/>
              <a:cs typeface="Calibri"/>
              <a:sym typeface="Calibri"/>
            </a:endParaRPr>
          </a:p>
        </p:txBody>
      </p:sp>
      <p:sp>
        <p:nvSpPr>
          <p:cNvPr id="645" name="Shape 645"/>
          <p:cNvSpPr/>
          <p:nvPr/>
        </p:nvSpPr>
        <p:spPr>
          <a:xfrm rot="-5400000" flipH="1">
            <a:off x="2168338" y="2188212"/>
            <a:ext cx="2372151" cy="2946043"/>
          </a:xfrm>
          <a:custGeom>
            <a:avLst/>
            <a:gdLst/>
            <a:ahLst/>
            <a:cxnLst/>
            <a:rect l="0" t="0" r="0" b="0"/>
            <a:pathLst>
              <a:path w="120000" h="120000" extrusionOk="0">
                <a:moveTo>
                  <a:pt x="583" y="34175"/>
                </a:moveTo>
                <a:lnTo>
                  <a:pt x="583" y="34175"/>
                </a:ln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60000" y="120000"/>
                </a:cubicBezTo>
                <a:cubicBezTo>
                  <a:pt x="52522" y="120000"/>
                  <a:pt x="46186" y="117246"/>
                  <a:pt x="45145" y="113543"/>
                </a:cubicBezTo>
                <a:close/>
                <a:moveTo>
                  <a:pt x="6000" y="30000"/>
                </a:moveTo>
                <a:lnTo>
                  <a:pt x="6000" y="30000"/>
                </a:lnTo>
                <a:cubicBezTo>
                  <a:pt x="6000" y="43900"/>
                  <a:pt x="30176" y="55168"/>
                  <a:pt x="60000" y="55168"/>
                </a:cubicBezTo>
                <a:cubicBezTo>
                  <a:pt x="89823" y="55168"/>
                  <a:pt x="114000" y="43900"/>
                  <a:pt x="114000" y="30000"/>
                </a:cubicBezTo>
                <a:cubicBezTo>
                  <a:pt x="114000" y="16099"/>
                  <a:pt x="89823" y="4831"/>
                  <a:pt x="60000" y="4831"/>
                </a:cubicBezTo>
                <a:cubicBezTo>
                  <a:pt x="30176" y="4831"/>
                  <a:pt x="6000" y="16099"/>
                  <a:pt x="6000" y="29999"/>
                </a:cubicBezTo>
                <a:close/>
              </a:path>
            </a:pathLst>
          </a:custGeom>
          <a:solidFill>
            <a:schemeClr val="lt1">
              <a:alpha val="40000"/>
            </a:schemeClr>
          </a:solidFill>
          <a:ln w="9525" cap="flat">
            <a:solidFill>
              <a:srgbClr val="599BD5"/>
            </a:solidFill>
            <a:prstDash val="solid"/>
            <a:miter/>
            <a:headEnd type="none" w="med" len="med"/>
            <a:tailEnd type="none" w="med" len="med"/>
          </a:ln>
        </p:spPr>
        <p:txBody>
          <a:bodyPr lIns="68575" tIns="68575" rIns="68575" bIns="68575" anchor="ctr" anchorCtr="0">
            <a:noAutofit/>
          </a:bodyPr>
          <a:lstStyle/>
          <a:p>
            <a:endParaRPr sz="1351" dirty="0">
              <a:solidFill>
                <a:srgbClr val="404040"/>
              </a:solidFill>
            </a:endParaRPr>
          </a:p>
        </p:txBody>
      </p:sp>
      <p:grpSp>
        <p:nvGrpSpPr>
          <p:cNvPr id="646" name="Shape 646"/>
          <p:cNvGrpSpPr/>
          <p:nvPr/>
        </p:nvGrpSpPr>
        <p:grpSpPr>
          <a:xfrm>
            <a:off x="3304800" y="3021102"/>
            <a:ext cx="845176" cy="733591"/>
            <a:chOff x="3928532" y="749129"/>
            <a:chExt cx="1524000" cy="1524000"/>
          </a:xfrm>
        </p:grpSpPr>
        <p:sp>
          <p:nvSpPr>
            <p:cNvPr id="647" name="Shape 647"/>
            <p:cNvSpPr/>
            <p:nvPr/>
          </p:nvSpPr>
          <p:spPr>
            <a:xfrm>
              <a:off x="3928532" y="749129"/>
              <a:ext cx="1524000" cy="1524000"/>
            </a:xfrm>
            <a:prstGeom prst="ellipse">
              <a:avLst/>
            </a:prstGeom>
            <a:solidFill>
              <a:srgbClr val="FF0000"/>
            </a:solidFill>
            <a:ln w="9525" cap="flat">
              <a:solidFill>
                <a:schemeClr val="lt1"/>
              </a:solidFill>
              <a:prstDash val="solid"/>
              <a:miter/>
              <a:headEnd type="none" w="med" len="med"/>
              <a:tailEnd type="none" w="med" len="med"/>
            </a:ln>
          </p:spPr>
          <p:txBody>
            <a:bodyPr lIns="68575" tIns="68575" rIns="68575" bIns="68575" anchor="ctr" anchorCtr="0">
              <a:noAutofit/>
            </a:bodyPr>
            <a:lstStyle/>
            <a:p>
              <a:endParaRPr sz="1351" dirty="0">
                <a:solidFill>
                  <a:srgbClr val="404040"/>
                </a:solidFill>
              </a:endParaRPr>
            </a:p>
          </p:txBody>
        </p:sp>
        <p:sp>
          <p:nvSpPr>
            <p:cNvPr id="648" name="Shape 648"/>
            <p:cNvSpPr/>
            <p:nvPr/>
          </p:nvSpPr>
          <p:spPr>
            <a:xfrm>
              <a:off x="4151717" y="972313"/>
              <a:ext cx="1077630" cy="1077630"/>
            </a:xfrm>
            <a:prstGeom prst="rect">
              <a:avLst/>
            </a:prstGeom>
            <a:noFill/>
            <a:ln>
              <a:noFill/>
            </a:ln>
          </p:spPr>
          <p:txBody>
            <a:bodyPr lIns="17151" tIns="17151" rIns="17151" bIns="17151" anchor="ctr" anchorCtr="0">
              <a:noAutofit/>
            </a:bodyPr>
            <a:lstStyle/>
            <a:p>
              <a:pPr algn="ctr">
                <a:lnSpc>
                  <a:spcPct val="90000"/>
                </a:lnSpc>
                <a:spcAft>
                  <a:spcPts val="500"/>
                </a:spcAft>
                <a:buSzPct val="25000"/>
              </a:pPr>
              <a:r>
                <a:rPr lang="en" sz="1400">
                  <a:solidFill>
                    <a:prstClr val="white"/>
                  </a:solidFill>
                  <a:ea typeface="Calibri"/>
                  <a:cs typeface="Calibri"/>
                  <a:sym typeface="Calibri"/>
                </a:rPr>
                <a:t>Toxic</a:t>
              </a:r>
            </a:p>
          </p:txBody>
        </p:sp>
      </p:grpSp>
      <p:grpSp>
        <p:nvGrpSpPr>
          <p:cNvPr id="649" name="Shape 649"/>
          <p:cNvGrpSpPr/>
          <p:nvPr/>
        </p:nvGrpSpPr>
        <p:grpSpPr>
          <a:xfrm>
            <a:off x="2200140" y="2774482"/>
            <a:ext cx="939235" cy="816311"/>
            <a:chOff x="1739608" y="1285025"/>
            <a:chExt cx="1524000" cy="1524000"/>
          </a:xfrm>
        </p:grpSpPr>
        <p:sp>
          <p:nvSpPr>
            <p:cNvPr id="650" name="Shape 650"/>
            <p:cNvSpPr/>
            <p:nvPr/>
          </p:nvSpPr>
          <p:spPr>
            <a:xfrm>
              <a:off x="1739608" y="1285025"/>
              <a:ext cx="1524000" cy="1524000"/>
            </a:xfrm>
            <a:prstGeom prst="ellipse">
              <a:avLst/>
            </a:prstGeom>
            <a:solidFill>
              <a:srgbClr val="7F7F7F"/>
            </a:solidFill>
            <a:ln w="9525" cap="flat">
              <a:solidFill>
                <a:schemeClr val="lt1"/>
              </a:solidFill>
              <a:prstDash val="solid"/>
              <a:miter/>
              <a:headEnd type="none" w="med" len="med"/>
              <a:tailEnd type="none" w="med" len="med"/>
            </a:ln>
          </p:spPr>
          <p:txBody>
            <a:bodyPr lIns="68575" tIns="68575" rIns="68575" bIns="68575" anchor="ctr" anchorCtr="0">
              <a:noAutofit/>
            </a:bodyPr>
            <a:lstStyle/>
            <a:p>
              <a:endParaRPr sz="1351" dirty="0">
                <a:solidFill>
                  <a:srgbClr val="404040"/>
                </a:solidFill>
              </a:endParaRPr>
            </a:p>
          </p:txBody>
        </p:sp>
        <p:sp>
          <p:nvSpPr>
            <p:cNvPr id="651" name="Shape 651"/>
            <p:cNvSpPr/>
            <p:nvPr/>
          </p:nvSpPr>
          <p:spPr>
            <a:xfrm>
              <a:off x="1962792" y="1508209"/>
              <a:ext cx="1077630" cy="1077630"/>
            </a:xfrm>
            <a:prstGeom prst="rect">
              <a:avLst/>
            </a:prstGeom>
            <a:noFill/>
            <a:ln>
              <a:noFill/>
            </a:ln>
          </p:spPr>
          <p:txBody>
            <a:bodyPr lIns="17151" tIns="17151" rIns="17151" bIns="17151" anchor="ctr" anchorCtr="0">
              <a:noAutofit/>
            </a:bodyPr>
            <a:lstStyle/>
            <a:p>
              <a:pPr algn="ctr">
                <a:lnSpc>
                  <a:spcPct val="90000"/>
                </a:lnSpc>
                <a:spcAft>
                  <a:spcPts val="500"/>
                </a:spcAft>
                <a:buSzPct val="25000"/>
              </a:pPr>
              <a:r>
                <a:rPr lang="en" sz="1400">
                  <a:solidFill>
                    <a:prstClr val="white"/>
                  </a:solidFill>
                  <a:ea typeface="Calibri"/>
                  <a:cs typeface="Calibri"/>
                  <a:sym typeface="Calibri"/>
                </a:rPr>
                <a:t>Virgin</a:t>
              </a:r>
            </a:p>
          </p:txBody>
        </p:sp>
      </p:grpSp>
      <p:grpSp>
        <p:nvGrpSpPr>
          <p:cNvPr id="652" name="Shape 652"/>
          <p:cNvGrpSpPr/>
          <p:nvPr/>
        </p:nvGrpSpPr>
        <p:grpSpPr>
          <a:xfrm>
            <a:off x="1903434" y="3710338"/>
            <a:ext cx="1157535" cy="768012"/>
            <a:chOff x="3461173" y="2260936"/>
            <a:chExt cx="1524000" cy="1524000"/>
          </a:xfrm>
        </p:grpSpPr>
        <p:sp>
          <p:nvSpPr>
            <p:cNvPr id="653" name="Shape 653"/>
            <p:cNvSpPr/>
            <p:nvPr/>
          </p:nvSpPr>
          <p:spPr>
            <a:xfrm>
              <a:off x="3461173" y="2260936"/>
              <a:ext cx="1524000" cy="1524000"/>
            </a:xfrm>
            <a:prstGeom prst="ellipse">
              <a:avLst/>
            </a:prstGeom>
            <a:solidFill>
              <a:srgbClr val="BF9000"/>
            </a:solidFill>
            <a:ln w="9525" cap="flat">
              <a:solidFill>
                <a:schemeClr val="lt1"/>
              </a:solidFill>
              <a:prstDash val="solid"/>
              <a:miter/>
              <a:headEnd type="none" w="med" len="med"/>
              <a:tailEnd type="none" w="med" len="med"/>
            </a:ln>
          </p:spPr>
          <p:txBody>
            <a:bodyPr lIns="68575" tIns="68575" rIns="68575" bIns="68575" anchor="ctr" anchorCtr="0">
              <a:noAutofit/>
            </a:bodyPr>
            <a:lstStyle/>
            <a:p>
              <a:endParaRPr sz="1351" dirty="0">
                <a:solidFill>
                  <a:srgbClr val="404040"/>
                </a:solidFill>
              </a:endParaRPr>
            </a:p>
          </p:txBody>
        </p:sp>
        <p:sp>
          <p:nvSpPr>
            <p:cNvPr id="654" name="Shape 654"/>
            <p:cNvSpPr/>
            <p:nvPr/>
          </p:nvSpPr>
          <p:spPr>
            <a:xfrm>
              <a:off x="3684357" y="2484122"/>
              <a:ext cx="1077630" cy="1077630"/>
            </a:xfrm>
            <a:prstGeom prst="rect">
              <a:avLst/>
            </a:prstGeom>
            <a:noFill/>
            <a:ln>
              <a:noFill/>
            </a:ln>
          </p:spPr>
          <p:txBody>
            <a:bodyPr lIns="17151" tIns="17151" rIns="17151" bIns="17151" anchor="ctr" anchorCtr="0">
              <a:noAutofit/>
            </a:bodyPr>
            <a:lstStyle/>
            <a:p>
              <a:pPr algn="ctr">
                <a:lnSpc>
                  <a:spcPct val="90000"/>
                </a:lnSpc>
                <a:spcAft>
                  <a:spcPts val="500"/>
                </a:spcAft>
                <a:buSzPct val="25000"/>
              </a:pPr>
              <a:r>
                <a:rPr lang="en" sz="1400">
                  <a:solidFill>
                    <a:prstClr val="white"/>
                  </a:solidFill>
                  <a:ea typeface="Calibri"/>
                  <a:cs typeface="Calibri"/>
                  <a:sym typeface="Calibri"/>
                </a:rPr>
                <a:t>Non-renewable</a:t>
              </a:r>
            </a:p>
          </p:txBody>
        </p:sp>
      </p:grpSp>
      <p:sp>
        <p:nvSpPr>
          <p:cNvPr id="655" name="Shape 655"/>
          <p:cNvSpPr/>
          <p:nvPr/>
        </p:nvSpPr>
        <p:spPr>
          <a:xfrm rot="5400000">
            <a:off x="7704251" y="2083963"/>
            <a:ext cx="2308539" cy="2946043"/>
          </a:xfrm>
          <a:custGeom>
            <a:avLst/>
            <a:gdLst/>
            <a:ahLst/>
            <a:cxnLst/>
            <a:rect l="0" t="0" r="0" b="0"/>
            <a:pathLst>
              <a:path w="120000" h="120000" extrusionOk="0">
                <a:moveTo>
                  <a:pt x="583" y="34175"/>
                </a:moveTo>
                <a:lnTo>
                  <a:pt x="583" y="34175"/>
                </a:ln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60000" y="120000"/>
                </a:cubicBezTo>
                <a:cubicBezTo>
                  <a:pt x="52522" y="120000"/>
                  <a:pt x="46186" y="117246"/>
                  <a:pt x="45145" y="113543"/>
                </a:cubicBezTo>
                <a:close/>
                <a:moveTo>
                  <a:pt x="6000" y="30000"/>
                </a:moveTo>
                <a:lnTo>
                  <a:pt x="6000" y="30000"/>
                </a:lnTo>
                <a:cubicBezTo>
                  <a:pt x="6000" y="43971"/>
                  <a:pt x="30176" y="55298"/>
                  <a:pt x="60000" y="55298"/>
                </a:cubicBezTo>
                <a:cubicBezTo>
                  <a:pt x="89823" y="55298"/>
                  <a:pt x="114000" y="43971"/>
                  <a:pt x="114000" y="30000"/>
                </a:cubicBezTo>
                <a:cubicBezTo>
                  <a:pt x="114000" y="16028"/>
                  <a:pt x="89823" y="4701"/>
                  <a:pt x="60000" y="4701"/>
                </a:cubicBezTo>
                <a:cubicBezTo>
                  <a:pt x="30176" y="4701"/>
                  <a:pt x="6000" y="16028"/>
                  <a:pt x="6000" y="29999"/>
                </a:cubicBezTo>
                <a:close/>
              </a:path>
            </a:pathLst>
          </a:custGeom>
          <a:solidFill>
            <a:schemeClr val="lt1">
              <a:alpha val="40000"/>
            </a:schemeClr>
          </a:solidFill>
          <a:ln w="9525" cap="flat">
            <a:solidFill>
              <a:srgbClr val="599BD5"/>
            </a:solidFill>
            <a:prstDash val="solid"/>
            <a:miter/>
            <a:headEnd type="none" w="med" len="med"/>
            <a:tailEnd type="none" w="med" len="med"/>
          </a:ln>
        </p:spPr>
        <p:txBody>
          <a:bodyPr lIns="68575" tIns="68575" rIns="68575" bIns="68575" anchor="ctr" anchorCtr="0">
            <a:noAutofit/>
          </a:bodyPr>
          <a:lstStyle/>
          <a:p>
            <a:endParaRPr sz="1351" dirty="0">
              <a:solidFill>
                <a:srgbClr val="404040"/>
              </a:solidFill>
            </a:endParaRPr>
          </a:p>
        </p:txBody>
      </p:sp>
      <p:grpSp>
        <p:nvGrpSpPr>
          <p:cNvPr id="656" name="Shape 656"/>
          <p:cNvGrpSpPr/>
          <p:nvPr/>
        </p:nvGrpSpPr>
        <p:grpSpPr>
          <a:xfrm>
            <a:off x="7736941" y="2908926"/>
            <a:ext cx="1098380" cy="801709"/>
            <a:chOff x="3928532" y="749129"/>
            <a:chExt cx="1524000" cy="1524000"/>
          </a:xfrm>
          <a:solidFill>
            <a:schemeClr val="accent6"/>
          </a:solidFill>
        </p:grpSpPr>
        <p:sp>
          <p:nvSpPr>
            <p:cNvPr id="657" name="Shape 657"/>
            <p:cNvSpPr/>
            <p:nvPr/>
          </p:nvSpPr>
          <p:spPr>
            <a:xfrm>
              <a:off x="3928532" y="749129"/>
              <a:ext cx="1524000" cy="1524000"/>
            </a:xfrm>
            <a:prstGeom prst="ellipse">
              <a:avLst/>
            </a:prstGeom>
            <a:grpFill/>
            <a:ln w="9525" cap="flat">
              <a:solidFill>
                <a:schemeClr val="lt1"/>
              </a:solidFill>
              <a:prstDash val="solid"/>
              <a:miter/>
              <a:headEnd type="none" w="med" len="med"/>
              <a:tailEnd type="none" w="med" len="med"/>
            </a:ln>
          </p:spPr>
          <p:txBody>
            <a:bodyPr lIns="68575" tIns="68575" rIns="68575" bIns="68575" anchor="ctr" anchorCtr="0">
              <a:noAutofit/>
            </a:bodyPr>
            <a:lstStyle/>
            <a:p>
              <a:endParaRPr sz="1351" dirty="0">
                <a:solidFill>
                  <a:srgbClr val="404040"/>
                </a:solidFill>
              </a:endParaRPr>
            </a:p>
          </p:txBody>
        </p:sp>
        <p:sp>
          <p:nvSpPr>
            <p:cNvPr id="658" name="Shape 658"/>
            <p:cNvSpPr/>
            <p:nvPr/>
          </p:nvSpPr>
          <p:spPr>
            <a:xfrm>
              <a:off x="4151717" y="972313"/>
              <a:ext cx="1077630" cy="1077630"/>
            </a:xfrm>
            <a:prstGeom prst="rect">
              <a:avLst/>
            </a:prstGeom>
            <a:grpFill/>
            <a:ln>
              <a:noFill/>
            </a:ln>
          </p:spPr>
          <p:txBody>
            <a:bodyPr lIns="17151" tIns="17151" rIns="17151" bIns="17151" anchor="ctr" anchorCtr="0">
              <a:noAutofit/>
            </a:bodyPr>
            <a:lstStyle/>
            <a:p>
              <a:pPr algn="ctr">
                <a:lnSpc>
                  <a:spcPct val="90000"/>
                </a:lnSpc>
                <a:spcAft>
                  <a:spcPts val="500"/>
                </a:spcAft>
                <a:buSzPct val="25000"/>
              </a:pPr>
              <a:r>
                <a:rPr lang="en" sz="1400" dirty="0">
                  <a:solidFill>
                    <a:prstClr val="white"/>
                  </a:solidFill>
                  <a:ea typeface="Calibri"/>
                  <a:cs typeface="Calibri"/>
                  <a:sym typeface="Calibri"/>
                </a:rPr>
                <a:t>Non-toxic</a:t>
              </a:r>
            </a:p>
          </p:txBody>
        </p:sp>
      </p:grpSp>
      <p:grpSp>
        <p:nvGrpSpPr>
          <p:cNvPr id="659" name="Shape 659"/>
          <p:cNvGrpSpPr/>
          <p:nvPr/>
        </p:nvGrpSpPr>
        <p:grpSpPr>
          <a:xfrm>
            <a:off x="9083101" y="3477978"/>
            <a:ext cx="1248439" cy="816311"/>
            <a:chOff x="1739608" y="1285025"/>
            <a:chExt cx="1524000" cy="1524000"/>
          </a:xfrm>
        </p:grpSpPr>
        <p:sp>
          <p:nvSpPr>
            <p:cNvPr id="660" name="Shape 660"/>
            <p:cNvSpPr/>
            <p:nvPr/>
          </p:nvSpPr>
          <p:spPr>
            <a:xfrm>
              <a:off x="1739608" y="1285025"/>
              <a:ext cx="1524000" cy="1524000"/>
            </a:xfrm>
            <a:prstGeom prst="ellipse">
              <a:avLst/>
            </a:prstGeom>
            <a:solidFill>
              <a:srgbClr val="FF66FF"/>
            </a:solidFill>
            <a:ln w="9525" cap="flat">
              <a:solidFill>
                <a:schemeClr val="lt1"/>
              </a:solidFill>
              <a:prstDash val="solid"/>
              <a:miter/>
              <a:headEnd type="none" w="med" len="med"/>
              <a:tailEnd type="none" w="med" len="med"/>
            </a:ln>
          </p:spPr>
          <p:txBody>
            <a:bodyPr lIns="68575" tIns="68575" rIns="68575" bIns="68575" anchor="ctr" anchorCtr="0">
              <a:noAutofit/>
            </a:bodyPr>
            <a:lstStyle/>
            <a:p>
              <a:endParaRPr sz="1351" dirty="0">
                <a:solidFill>
                  <a:srgbClr val="404040"/>
                </a:solidFill>
              </a:endParaRPr>
            </a:p>
          </p:txBody>
        </p:sp>
        <p:sp>
          <p:nvSpPr>
            <p:cNvPr id="661" name="Shape 661"/>
            <p:cNvSpPr/>
            <p:nvPr/>
          </p:nvSpPr>
          <p:spPr>
            <a:xfrm>
              <a:off x="1962792" y="1508209"/>
              <a:ext cx="1077630" cy="1077630"/>
            </a:xfrm>
            <a:prstGeom prst="rect">
              <a:avLst/>
            </a:prstGeom>
            <a:solidFill>
              <a:srgbClr val="FF66FF"/>
            </a:solidFill>
            <a:ln>
              <a:noFill/>
            </a:ln>
          </p:spPr>
          <p:txBody>
            <a:bodyPr lIns="17151" tIns="17151" rIns="17151" bIns="17151" anchor="ctr" anchorCtr="0">
              <a:noAutofit/>
            </a:bodyPr>
            <a:lstStyle/>
            <a:p>
              <a:pPr algn="ctr">
                <a:lnSpc>
                  <a:spcPct val="90000"/>
                </a:lnSpc>
                <a:spcAft>
                  <a:spcPts val="500"/>
                </a:spcAft>
                <a:buSzPct val="25000"/>
              </a:pPr>
              <a:r>
                <a:rPr lang="en" sz="1400">
                  <a:solidFill>
                    <a:prstClr val="white"/>
                  </a:solidFill>
                  <a:ea typeface="Calibri"/>
                  <a:cs typeface="Calibri"/>
                  <a:sym typeface="Calibri"/>
                </a:rPr>
                <a:t>Non-virgin</a:t>
              </a:r>
            </a:p>
          </p:txBody>
        </p:sp>
      </p:grpSp>
      <p:grpSp>
        <p:nvGrpSpPr>
          <p:cNvPr id="662" name="Shape 662"/>
          <p:cNvGrpSpPr/>
          <p:nvPr/>
        </p:nvGrpSpPr>
        <p:grpSpPr>
          <a:xfrm>
            <a:off x="8998941" y="2686383"/>
            <a:ext cx="1198979" cy="768012"/>
            <a:chOff x="3461173" y="2260936"/>
            <a:chExt cx="1524000" cy="1524000"/>
          </a:xfrm>
          <a:solidFill>
            <a:schemeClr val="accent5">
              <a:lumMod val="75000"/>
            </a:schemeClr>
          </a:solidFill>
        </p:grpSpPr>
        <p:sp>
          <p:nvSpPr>
            <p:cNvPr id="663" name="Shape 663"/>
            <p:cNvSpPr/>
            <p:nvPr/>
          </p:nvSpPr>
          <p:spPr>
            <a:xfrm>
              <a:off x="3461173" y="2260936"/>
              <a:ext cx="1524000" cy="1524000"/>
            </a:xfrm>
            <a:prstGeom prst="ellipse">
              <a:avLst/>
            </a:prstGeom>
            <a:grpFill/>
            <a:ln w="9525" cap="flat">
              <a:solidFill>
                <a:schemeClr val="lt1"/>
              </a:solidFill>
              <a:prstDash val="solid"/>
              <a:miter/>
              <a:headEnd type="none" w="med" len="med"/>
              <a:tailEnd type="none" w="med" len="med"/>
            </a:ln>
          </p:spPr>
          <p:txBody>
            <a:bodyPr lIns="68575" tIns="68575" rIns="68575" bIns="68575" anchor="ctr" anchorCtr="0">
              <a:noAutofit/>
            </a:bodyPr>
            <a:lstStyle/>
            <a:p>
              <a:endParaRPr sz="1351" dirty="0">
                <a:solidFill>
                  <a:srgbClr val="404040"/>
                </a:solidFill>
              </a:endParaRPr>
            </a:p>
          </p:txBody>
        </p:sp>
        <p:sp>
          <p:nvSpPr>
            <p:cNvPr id="664" name="Shape 664"/>
            <p:cNvSpPr/>
            <p:nvPr/>
          </p:nvSpPr>
          <p:spPr>
            <a:xfrm>
              <a:off x="3684357" y="2484122"/>
              <a:ext cx="1077630" cy="1077630"/>
            </a:xfrm>
            <a:prstGeom prst="rect">
              <a:avLst/>
            </a:prstGeom>
            <a:grpFill/>
            <a:ln>
              <a:noFill/>
            </a:ln>
          </p:spPr>
          <p:txBody>
            <a:bodyPr lIns="17151" tIns="17151" rIns="17151" bIns="17151" anchor="ctr" anchorCtr="0">
              <a:noAutofit/>
            </a:bodyPr>
            <a:lstStyle/>
            <a:p>
              <a:pPr algn="ctr">
                <a:lnSpc>
                  <a:spcPct val="90000"/>
                </a:lnSpc>
                <a:spcAft>
                  <a:spcPts val="500"/>
                </a:spcAft>
                <a:buSzPct val="25000"/>
              </a:pPr>
              <a:r>
                <a:rPr lang="en" sz="1400" dirty="0">
                  <a:solidFill>
                    <a:prstClr val="white"/>
                  </a:solidFill>
                  <a:ea typeface="Calibri"/>
                  <a:cs typeface="Calibri"/>
                  <a:sym typeface="Calibri"/>
                </a:rPr>
                <a:t>Renewable</a:t>
              </a:r>
            </a:p>
          </p:txBody>
        </p:sp>
      </p:grpSp>
      <p:grpSp>
        <p:nvGrpSpPr>
          <p:cNvPr id="665" name="Shape 665"/>
          <p:cNvGrpSpPr/>
          <p:nvPr/>
        </p:nvGrpSpPr>
        <p:grpSpPr>
          <a:xfrm>
            <a:off x="3254757" y="3590791"/>
            <a:ext cx="845176" cy="733591"/>
            <a:chOff x="3928532" y="749129"/>
            <a:chExt cx="1524000" cy="1524000"/>
          </a:xfrm>
        </p:grpSpPr>
        <p:sp>
          <p:nvSpPr>
            <p:cNvPr id="666" name="Shape 666"/>
            <p:cNvSpPr/>
            <p:nvPr/>
          </p:nvSpPr>
          <p:spPr>
            <a:xfrm>
              <a:off x="3928532" y="749129"/>
              <a:ext cx="1524000" cy="1524000"/>
            </a:xfrm>
            <a:prstGeom prst="ellipse">
              <a:avLst/>
            </a:prstGeom>
            <a:solidFill>
              <a:srgbClr val="1E4E79"/>
            </a:solidFill>
            <a:ln w="9525" cap="flat">
              <a:solidFill>
                <a:schemeClr val="lt1"/>
              </a:solidFill>
              <a:prstDash val="solid"/>
              <a:miter/>
              <a:headEnd type="none" w="med" len="med"/>
              <a:tailEnd type="none" w="med" len="med"/>
            </a:ln>
          </p:spPr>
          <p:txBody>
            <a:bodyPr lIns="68575" tIns="68575" rIns="68575" bIns="68575" anchor="ctr" anchorCtr="0">
              <a:noAutofit/>
            </a:bodyPr>
            <a:lstStyle/>
            <a:p>
              <a:endParaRPr sz="1351" dirty="0">
                <a:solidFill>
                  <a:srgbClr val="404040"/>
                </a:solidFill>
              </a:endParaRPr>
            </a:p>
          </p:txBody>
        </p:sp>
        <p:sp>
          <p:nvSpPr>
            <p:cNvPr id="667" name="Shape 667"/>
            <p:cNvSpPr/>
            <p:nvPr/>
          </p:nvSpPr>
          <p:spPr>
            <a:xfrm>
              <a:off x="4111992" y="972312"/>
              <a:ext cx="1117353" cy="1077630"/>
            </a:xfrm>
            <a:prstGeom prst="rect">
              <a:avLst/>
            </a:prstGeom>
            <a:solidFill>
              <a:srgbClr val="1E4E79"/>
            </a:solidFill>
            <a:ln>
              <a:noFill/>
            </a:ln>
          </p:spPr>
          <p:txBody>
            <a:bodyPr lIns="17151" tIns="17151" rIns="17151" bIns="17151" anchor="ctr" anchorCtr="0">
              <a:noAutofit/>
            </a:bodyPr>
            <a:lstStyle/>
            <a:p>
              <a:pPr algn="ctr">
                <a:lnSpc>
                  <a:spcPct val="90000"/>
                </a:lnSpc>
                <a:spcAft>
                  <a:spcPts val="500"/>
                </a:spcAft>
                <a:buSzPct val="25000"/>
              </a:pPr>
              <a:r>
                <a:rPr lang="en" sz="1400" dirty="0">
                  <a:solidFill>
                    <a:prstClr val="white"/>
                  </a:solidFill>
                  <a:ea typeface="Calibri"/>
                  <a:cs typeface="Calibri"/>
                  <a:sym typeface="Calibri"/>
                </a:rPr>
                <a:t>Socially bad</a:t>
              </a:r>
            </a:p>
          </p:txBody>
        </p:sp>
      </p:grpSp>
      <p:grpSp>
        <p:nvGrpSpPr>
          <p:cNvPr id="668" name="Shape 668"/>
          <p:cNvGrpSpPr/>
          <p:nvPr/>
        </p:nvGrpSpPr>
        <p:grpSpPr>
          <a:xfrm>
            <a:off x="8084992" y="3720601"/>
            <a:ext cx="845176" cy="733591"/>
            <a:chOff x="3928532" y="749129"/>
            <a:chExt cx="1524000" cy="1524000"/>
          </a:xfrm>
        </p:grpSpPr>
        <p:sp>
          <p:nvSpPr>
            <p:cNvPr id="669" name="Shape 669"/>
            <p:cNvSpPr/>
            <p:nvPr/>
          </p:nvSpPr>
          <p:spPr>
            <a:xfrm>
              <a:off x="3928532" y="749129"/>
              <a:ext cx="1524000" cy="1524000"/>
            </a:xfrm>
            <a:prstGeom prst="ellipse">
              <a:avLst/>
            </a:prstGeom>
            <a:solidFill>
              <a:srgbClr val="FFFF00"/>
            </a:solidFill>
            <a:ln w="9525" cap="flat">
              <a:solidFill>
                <a:schemeClr val="lt1"/>
              </a:solidFill>
              <a:prstDash val="solid"/>
              <a:miter/>
              <a:headEnd type="none" w="med" len="med"/>
              <a:tailEnd type="none" w="med" len="med"/>
            </a:ln>
          </p:spPr>
          <p:txBody>
            <a:bodyPr lIns="68575" tIns="68575" rIns="68575" bIns="68575" anchor="ctr" anchorCtr="0">
              <a:noAutofit/>
            </a:bodyPr>
            <a:lstStyle/>
            <a:p>
              <a:endParaRPr sz="1351" dirty="0">
                <a:solidFill>
                  <a:srgbClr val="404040"/>
                </a:solidFill>
              </a:endParaRPr>
            </a:p>
          </p:txBody>
        </p:sp>
        <p:sp>
          <p:nvSpPr>
            <p:cNvPr id="670" name="Shape 670"/>
            <p:cNvSpPr/>
            <p:nvPr/>
          </p:nvSpPr>
          <p:spPr>
            <a:xfrm>
              <a:off x="4040122" y="974583"/>
              <a:ext cx="1300819" cy="1077630"/>
            </a:xfrm>
            <a:prstGeom prst="rect">
              <a:avLst/>
            </a:prstGeom>
            <a:solidFill>
              <a:srgbClr val="FFFF00"/>
            </a:solidFill>
            <a:ln>
              <a:noFill/>
            </a:ln>
          </p:spPr>
          <p:txBody>
            <a:bodyPr lIns="17151" tIns="17151" rIns="17151" bIns="17151" anchor="ctr" anchorCtr="0">
              <a:noAutofit/>
            </a:bodyPr>
            <a:lstStyle/>
            <a:p>
              <a:pPr algn="ctr">
                <a:lnSpc>
                  <a:spcPct val="90000"/>
                </a:lnSpc>
                <a:spcAft>
                  <a:spcPts val="500"/>
                </a:spcAft>
                <a:buSzPct val="25000"/>
              </a:pPr>
              <a:r>
                <a:rPr lang="en" sz="1400" dirty="0">
                  <a:solidFill>
                    <a:srgbClr val="404040"/>
                  </a:solidFill>
                  <a:ea typeface="Calibri"/>
                  <a:cs typeface="Calibri"/>
                  <a:sym typeface="Calibri"/>
                </a:rPr>
                <a:t>Socially good</a:t>
              </a:r>
            </a:p>
          </p:txBody>
        </p:sp>
      </p:grpSp>
      <p:sp>
        <p:nvSpPr>
          <p:cNvPr id="671" name="Shape 671"/>
          <p:cNvSpPr/>
          <p:nvPr/>
        </p:nvSpPr>
        <p:spPr>
          <a:xfrm>
            <a:off x="1784800" y="1103509"/>
            <a:ext cx="8546741" cy="1167713"/>
          </a:xfrm>
          <a:prstGeom prst="curvedDownArrow">
            <a:avLst>
              <a:gd name="adj1" fmla="val 25000"/>
              <a:gd name="adj2" fmla="val 50000"/>
              <a:gd name="adj3" fmla="val 25000"/>
            </a:avLst>
          </a:prstGeom>
          <a:solidFill>
            <a:srgbClr val="69C3C7"/>
          </a:solidFill>
          <a:ln w="12700" cap="flat">
            <a:solidFill>
              <a:srgbClr val="42719C"/>
            </a:solidFill>
            <a:prstDash val="solid"/>
            <a:miter/>
            <a:headEnd type="none" w="med" len="med"/>
            <a:tailEnd type="none" w="med" len="med"/>
          </a:ln>
        </p:spPr>
        <p:txBody>
          <a:bodyPr lIns="68575" tIns="34275" rIns="68575" bIns="34275" anchor="ctr" anchorCtr="0">
            <a:noAutofit/>
          </a:bodyPr>
          <a:lstStyle/>
          <a:p>
            <a:pPr algn="ctr"/>
            <a:endParaRPr sz="1400" dirty="0">
              <a:solidFill>
                <a:srgbClr val="404040"/>
              </a:solidFill>
              <a:latin typeface="Calibri"/>
              <a:ea typeface="Calibri"/>
              <a:cs typeface="Calibri"/>
              <a:sym typeface="Calibri"/>
            </a:endParaRPr>
          </a:p>
        </p:txBody>
      </p:sp>
      <p:sp>
        <p:nvSpPr>
          <p:cNvPr id="672" name="Shape 672"/>
          <p:cNvSpPr txBox="1"/>
          <p:nvPr/>
        </p:nvSpPr>
        <p:spPr>
          <a:xfrm>
            <a:off x="3947035" y="654090"/>
            <a:ext cx="5587215" cy="484799"/>
          </a:xfrm>
          <a:prstGeom prst="rect">
            <a:avLst/>
          </a:prstGeom>
          <a:noFill/>
          <a:ln>
            <a:noFill/>
          </a:ln>
        </p:spPr>
        <p:txBody>
          <a:bodyPr lIns="68575" tIns="34275" rIns="68575" bIns="34275" anchor="t" anchorCtr="0">
            <a:noAutofit/>
          </a:bodyPr>
          <a:lstStyle/>
          <a:p>
            <a:pPr>
              <a:buSzPct val="25000"/>
            </a:pPr>
            <a:r>
              <a:rPr lang="en" sz="2000" b="1" dirty="0">
                <a:solidFill>
                  <a:srgbClr val="404040"/>
                </a:solidFill>
                <a:latin typeface="Calibri"/>
                <a:ea typeface="Calibri"/>
                <a:cs typeface="Calibri"/>
                <a:sym typeface="Calibri"/>
              </a:rPr>
              <a:t>Earth’s Biogeochemical and Hydrological Cycles</a:t>
            </a:r>
          </a:p>
          <a:p>
            <a:pPr algn="ctr"/>
            <a:endParaRPr sz="1400" dirty="0">
              <a:solidFill>
                <a:srgbClr val="404040"/>
              </a:solidFill>
              <a:latin typeface="Calibri"/>
              <a:ea typeface="Calibri"/>
              <a:cs typeface="Calibri"/>
              <a:sym typeface="Calibri"/>
            </a:endParaRPr>
          </a:p>
        </p:txBody>
      </p:sp>
      <p:sp>
        <p:nvSpPr>
          <p:cNvPr id="673" name="Shape 673"/>
          <p:cNvSpPr/>
          <p:nvPr/>
        </p:nvSpPr>
        <p:spPr>
          <a:xfrm rot="10800000">
            <a:off x="1784799" y="4847311"/>
            <a:ext cx="8546741" cy="1020559"/>
          </a:xfrm>
          <a:prstGeom prst="curvedDownArrow">
            <a:avLst>
              <a:gd name="adj1" fmla="val 25000"/>
              <a:gd name="adj2" fmla="val 50000"/>
              <a:gd name="adj3" fmla="val 25000"/>
            </a:avLst>
          </a:prstGeom>
          <a:solidFill>
            <a:srgbClr val="5AD680"/>
          </a:solidFill>
          <a:ln w="12700" cap="flat">
            <a:solidFill>
              <a:srgbClr val="42719C"/>
            </a:solidFill>
            <a:prstDash val="solid"/>
            <a:miter/>
            <a:headEnd type="none" w="med" len="med"/>
            <a:tailEnd type="none" w="med" len="med"/>
          </a:ln>
        </p:spPr>
        <p:txBody>
          <a:bodyPr lIns="68575" tIns="34275" rIns="68575" bIns="34275" anchor="ctr" anchorCtr="0">
            <a:noAutofit/>
          </a:bodyPr>
          <a:lstStyle/>
          <a:p>
            <a:pPr algn="ctr"/>
            <a:endParaRPr sz="1400" dirty="0">
              <a:solidFill>
                <a:srgbClr val="404040"/>
              </a:solidFill>
              <a:latin typeface="Calibri"/>
              <a:ea typeface="Calibri"/>
              <a:cs typeface="Calibri"/>
              <a:sym typeface="Calibri"/>
            </a:endParaRPr>
          </a:p>
        </p:txBody>
      </p:sp>
      <p:sp>
        <p:nvSpPr>
          <p:cNvPr id="674" name="Shape 674"/>
          <p:cNvSpPr txBox="1"/>
          <p:nvPr/>
        </p:nvSpPr>
        <p:spPr>
          <a:xfrm>
            <a:off x="4481849" y="5915387"/>
            <a:ext cx="2903651" cy="573535"/>
          </a:xfrm>
          <a:prstGeom prst="rect">
            <a:avLst/>
          </a:prstGeom>
          <a:noFill/>
          <a:ln>
            <a:noFill/>
          </a:ln>
        </p:spPr>
        <p:txBody>
          <a:bodyPr lIns="68575" tIns="34275" rIns="68575" bIns="34275" anchor="t" anchorCtr="0">
            <a:noAutofit/>
          </a:bodyPr>
          <a:lstStyle/>
          <a:p>
            <a:pPr algn="ctr">
              <a:buSzPct val="25000"/>
            </a:pPr>
            <a:r>
              <a:rPr lang="en" sz="2000" b="1" dirty="0">
                <a:solidFill>
                  <a:srgbClr val="404040"/>
                </a:solidFill>
                <a:latin typeface="Calibri"/>
                <a:ea typeface="Calibri"/>
                <a:cs typeface="Calibri"/>
                <a:sym typeface="Calibri"/>
              </a:rPr>
              <a:t>C, H, N, O, P, S</a:t>
            </a:r>
          </a:p>
          <a:p>
            <a:pPr algn="ctr">
              <a:buSzPct val="25000"/>
            </a:pPr>
            <a:r>
              <a:rPr lang="en" sz="2000" b="1" dirty="0">
                <a:solidFill>
                  <a:srgbClr val="404040"/>
                </a:solidFill>
                <a:latin typeface="Calibri"/>
                <a:ea typeface="Calibri"/>
                <a:cs typeface="Calibri"/>
                <a:sym typeface="Calibri"/>
              </a:rPr>
              <a:t>Life’s Essential Elements</a:t>
            </a:r>
          </a:p>
        </p:txBody>
      </p:sp>
      <p:sp>
        <p:nvSpPr>
          <p:cNvPr id="675" name="Shape 675"/>
          <p:cNvSpPr txBox="1"/>
          <p:nvPr/>
        </p:nvSpPr>
        <p:spPr>
          <a:xfrm>
            <a:off x="8374264" y="5808853"/>
            <a:ext cx="3647311" cy="496767"/>
          </a:xfrm>
          <a:prstGeom prst="rect">
            <a:avLst/>
          </a:prstGeom>
          <a:noFill/>
          <a:ln>
            <a:noFill/>
          </a:ln>
        </p:spPr>
        <p:txBody>
          <a:bodyPr lIns="68575" tIns="34275" rIns="68575" bIns="34275" anchor="t" anchorCtr="0">
            <a:noAutofit/>
          </a:bodyPr>
          <a:lstStyle/>
          <a:p>
            <a:pPr>
              <a:buSzPct val="25000"/>
            </a:pPr>
            <a:r>
              <a:rPr lang="en" sz="1600" i="1" dirty="0">
                <a:solidFill>
                  <a:srgbClr val="404040"/>
                </a:solidFill>
                <a:ea typeface="Calibri"/>
                <a:cs typeface="Calibri"/>
                <a:sym typeface="Calibri"/>
              </a:rPr>
              <a:t>Minimize irreducible waste/leakage</a:t>
            </a:r>
          </a:p>
          <a:p>
            <a:pPr>
              <a:buSzPct val="25000"/>
            </a:pPr>
            <a:r>
              <a:rPr lang="en" sz="1600" i="1" dirty="0">
                <a:solidFill>
                  <a:srgbClr val="404040"/>
                </a:solidFill>
                <a:ea typeface="Calibri"/>
                <a:cs typeface="Calibri"/>
                <a:sym typeface="Calibri"/>
              </a:rPr>
              <a:t>Create feedstocks that do not disrupt Earth’s cycles</a:t>
            </a:r>
          </a:p>
        </p:txBody>
      </p:sp>
      <p:sp>
        <p:nvSpPr>
          <p:cNvPr id="676" name="Shape 676"/>
          <p:cNvSpPr txBox="1"/>
          <p:nvPr/>
        </p:nvSpPr>
        <p:spPr>
          <a:xfrm rot="1394970">
            <a:off x="2928901" y="2550278"/>
            <a:ext cx="1880151" cy="389999"/>
          </a:xfrm>
          <a:prstGeom prst="rect">
            <a:avLst/>
          </a:prstGeom>
          <a:noFill/>
          <a:ln>
            <a:noFill/>
          </a:ln>
        </p:spPr>
        <p:txBody>
          <a:bodyPr lIns="91425" tIns="91425" rIns="91425" bIns="91425" anchor="t" anchorCtr="0">
            <a:noAutofit/>
          </a:bodyPr>
          <a:lstStyle/>
          <a:p>
            <a:r>
              <a:rPr lang="en" sz="1351" dirty="0">
                <a:solidFill>
                  <a:srgbClr val="404040"/>
                </a:solidFill>
              </a:rPr>
              <a:t>Reduce/Eliminate</a:t>
            </a:r>
          </a:p>
        </p:txBody>
      </p:sp>
      <p:sp>
        <p:nvSpPr>
          <p:cNvPr id="677" name="Shape 677"/>
          <p:cNvSpPr txBox="1"/>
          <p:nvPr/>
        </p:nvSpPr>
        <p:spPr>
          <a:xfrm rot="20285978">
            <a:off x="7217987" y="2450427"/>
            <a:ext cx="1908860" cy="389999"/>
          </a:xfrm>
          <a:prstGeom prst="rect">
            <a:avLst/>
          </a:prstGeom>
          <a:noFill/>
          <a:ln>
            <a:noFill/>
          </a:ln>
        </p:spPr>
        <p:txBody>
          <a:bodyPr lIns="91425" tIns="91425" rIns="91425" bIns="91425" anchor="t" anchorCtr="0">
            <a:noAutofit/>
          </a:bodyPr>
          <a:lstStyle/>
          <a:p>
            <a:r>
              <a:rPr lang="en" sz="1351" dirty="0">
                <a:solidFill>
                  <a:srgbClr val="404040"/>
                </a:solidFill>
              </a:rPr>
              <a:t>Increase/Maintain</a:t>
            </a:r>
          </a:p>
        </p:txBody>
      </p:sp>
      <p:sp>
        <p:nvSpPr>
          <p:cNvPr id="678" name="Shape 678"/>
          <p:cNvSpPr txBox="1"/>
          <p:nvPr/>
        </p:nvSpPr>
        <p:spPr>
          <a:xfrm rot="20145420">
            <a:off x="2622514" y="4362726"/>
            <a:ext cx="2345575" cy="389999"/>
          </a:xfrm>
          <a:prstGeom prst="rect">
            <a:avLst/>
          </a:prstGeom>
          <a:noFill/>
          <a:ln>
            <a:noFill/>
          </a:ln>
        </p:spPr>
        <p:txBody>
          <a:bodyPr lIns="91425" tIns="91425" rIns="91425" bIns="91425" anchor="t" anchorCtr="0">
            <a:noAutofit/>
          </a:bodyPr>
          <a:lstStyle/>
          <a:p>
            <a:r>
              <a:rPr lang="en" sz="1351" dirty="0">
                <a:solidFill>
                  <a:srgbClr val="404040"/>
                </a:solidFill>
              </a:rPr>
              <a:t>Energy/Material Flows</a:t>
            </a:r>
          </a:p>
        </p:txBody>
      </p:sp>
      <p:sp>
        <p:nvSpPr>
          <p:cNvPr id="54" name="Shape 678"/>
          <p:cNvSpPr txBox="1"/>
          <p:nvPr/>
        </p:nvSpPr>
        <p:spPr>
          <a:xfrm rot="1380113">
            <a:off x="7234846" y="4377242"/>
            <a:ext cx="2345575" cy="389999"/>
          </a:xfrm>
          <a:prstGeom prst="rect">
            <a:avLst/>
          </a:prstGeom>
          <a:noFill/>
          <a:ln>
            <a:noFill/>
          </a:ln>
        </p:spPr>
        <p:txBody>
          <a:bodyPr lIns="91425" tIns="91425" rIns="91425" bIns="91425" anchor="t" anchorCtr="0">
            <a:noAutofit/>
          </a:bodyPr>
          <a:lstStyle/>
          <a:p>
            <a:r>
              <a:rPr lang="en" sz="1351" dirty="0">
                <a:solidFill>
                  <a:srgbClr val="404040"/>
                </a:solidFill>
              </a:rPr>
              <a:t>Energy/Material Flows</a:t>
            </a:r>
          </a:p>
        </p:txBody>
      </p:sp>
      <p:sp>
        <p:nvSpPr>
          <p:cNvPr id="5" name="Date Placeholder 4"/>
          <p:cNvSpPr>
            <a:spLocks noGrp="1"/>
          </p:cNvSpPr>
          <p:nvPr>
            <p:ph type="dt" sz="half" idx="10"/>
          </p:nvPr>
        </p:nvSpPr>
        <p:spPr/>
        <p:txBody>
          <a:bodyPr/>
          <a:lstStyle/>
          <a:p>
            <a:r>
              <a:rPr lang="en-US" dirty="0" smtClean="0">
                <a:solidFill>
                  <a:srgbClr val="E5E8E8"/>
                </a:solidFill>
              </a:rPr>
              <a:t>April 2018</a:t>
            </a:r>
            <a:endParaRPr lang="en-GB" dirty="0">
              <a:solidFill>
                <a:srgbClr val="E5E8E8"/>
              </a:solidFill>
            </a:endParaRPr>
          </a:p>
        </p:txBody>
      </p:sp>
      <p:sp>
        <p:nvSpPr>
          <p:cNvPr id="2" name="Oval Callout 1"/>
          <p:cNvSpPr/>
          <p:nvPr/>
        </p:nvSpPr>
        <p:spPr>
          <a:xfrm>
            <a:off x="10105626" y="283840"/>
            <a:ext cx="1789329" cy="1021275"/>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3AEA0A"/>
                </a:solidFill>
              </a:rPr>
              <a:t>Global impact</a:t>
            </a:r>
          </a:p>
        </p:txBody>
      </p:sp>
      <p:sp>
        <p:nvSpPr>
          <p:cNvPr id="3" name="Footer Placeholder 2"/>
          <p:cNvSpPr>
            <a:spLocks noGrp="1"/>
          </p:cNvSpPr>
          <p:nvPr>
            <p:ph type="ftr" sz="quarter" idx="11"/>
          </p:nvPr>
        </p:nvSpPr>
        <p:spPr/>
        <p:txBody>
          <a:bodyPr/>
          <a:lstStyle/>
          <a:p>
            <a:r>
              <a:rPr lang="pt-BR" smtClean="0">
                <a:solidFill>
                  <a:srgbClr val="E5E8E8"/>
                </a:solidFill>
              </a:rPr>
              <a:t>ESWcon 2018</a:t>
            </a:r>
            <a:endParaRPr lang="en-US" dirty="0">
              <a:solidFill>
                <a:srgbClr val="E5E8E8"/>
              </a:solidFill>
            </a:endParaRPr>
          </a:p>
        </p:txBody>
      </p:sp>
      <p:sp>
        <p:nvSpPr>
          <p:cNvPr id="4" name="Slide Number Placeholder 3"/>
          <p:cNvSpPr>
            <a:spLocks noGrp="1"/>
          </p:cNvSpPr>
          <p:nvPr>
            <p:ph type="sldNum" sz="quarter" idx="12"/>
          </p:nvPr>
        </p:nvSpPr>
        <p:spPr/>
        <p:txBody>
          <a:bodyPr/>
          <a:lstStyle/>
          <a:p>
            <a:fld id="{CA8D9AD5-F248-4919-864A-CFD76CC027D6}" type="slidenum">
              <a:rPr lang="en-US" smtClean="0">
                <a:solidFill>
                  <a:srgbClr val="E5E8E8"/>
                </a:solidFill>
              </a:rPr>
              <a:pPr/>
              <a:t>13</a:t>
            </a:fld>
            <a:endParaRPr lang="en-US" dirty="0">
              <a:solidFill>
                <a:srgbClr val="E5E8E8"/>
              </a:solidFill>
            </a:endParaRPr>
          </a:p>
        </p:txBody>
      </p:sp>
    </p:spTree>
    <p:extLst>
      <p:ext uri="{BB962C8B-B14F-4D97-AF65-F5344CB8AC3E}">
        <p14:creationId xmlns:p14="http://schemas.microsoft.com/office/powerpoint/2010/main" val="3724615832"/>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Shape 1174"/>
          <p:cNvSpPr/>
          <p:nvPr/>
        </p:nvSpPr>
        <p:spPr>
          <a:xfrm>
            <a:off x="4305225" y="1428819"/>
            <a:ext cx="1732513" cy="4575748"/>
          </a:xfrm>
          <a:prstGeom prst="ellipse">
            <a:avLst/>
          </a:prstGeom>
          <a:noFill/>
          <a:ln w="38100" cap="flat">
            <a:solidFill>
              <a:srgbClr val="00B050"/>
            </a:solidFill>
            <a:prstDash val="sysDash"/>
            <a:round/>
            <a:headEnd type="none" w="med" len="med"/>
            <a:tailEnd type="none" w="med" len="med"/>
          </a:ln>
        </p:spPr>
        <p:txBody>
          <a:bodyPr lIns="91425" tIns="91425" rIns="91425" bIns="91425" anchor="ctr" anchorCtr="0">
            <a:noAutofit/>
          </a:bodyPr>
          <a:lstStyle/>
          <a:p>
            <a:endParaRPr sz="1351" dirty="0">
              <a:solidFill>
                <a:srgbClr val="404040"/>
              </a:solidFill>
            </a:endParaRPr>
          </a:p>
        </p:txBody>
      </p:sp>
      <p:sp>
        <p:nvSpPr>
          <p:cNvPr id="1175" name="Shape 1175"/>
          <p:cNvSpPr/>
          <p:nvPr/>
        </p:nvSpPr>
        <p:spPr>
          <a:xfrm>
            <a:off x="5823839" y="1428819"/>
            <a:ext cx="1646712" cy="4575748"/>
          </a:xfrm>
          <a:prstGeom prst="ellipse">
            <a:avLst/>
          </a:prstGeom>
          <a:noFill/>
          <a:ln w="34925" cap="flat">
            <a:solidFill>
              <a:srgbClr val="0000FF"/>
            </a:solidFill>
            <a:prstDash val="sysDash"/>
            <a:round/>
            <a:headEnd type="none" w="med" len="med"/>
            <a:tailEnd type="none" w="med" len="med"/>
          </a:ln>
        </p:spPr>
        <p:txBody>
          <a:bodyPr lIns="91425" tIns="91425" rIns="91425" bIns="91425" anchor="ctr" anchorCtr="0">
            <a:noAutofit/>
          </a:bodyPr>
          <a:lstStyle/>
          <a:p>
            <a:endParaRPr sz="1351" dirty="0">
              <a:solidFill>
                <a:srgbClr val="404040"/>
              </a:solidFill>
            </a:endParaRPr>
          </a:p>
        </p:txBody>
      </p:sp>
      <p:sp>
        <p:nvSpPr>
          <p:cNvPr id="1176" name="Shape 1176"/>
          <p:cNvSpPr/>
          <p:nvPr/>
        </p:nvSpPr>
        <p:spPr>
          <a:xfrm>
            <a:off x="1403396" y="2436001"/>
            <a:ext cx="9259909" cy="3349344"/>
          </a:xfrm>
          <a:prstGeom prst="ellipse">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sz="1351" dirty="0">
              <a:solidFill>
                <a:srgbClr val="404040"/>
              </a:solidFill>
            </a:endParaRPr>
          </a:p>
        </p:txBody>
      </p:sp>
      <p:pic>
        <p:nvPicPr>
          <p:cNvPr id="1177" name="Shape 1177"/>
          <p:cNvPicPr preferRelativeResize="0"/>
          <p:nvPr/>
        </p:nvPicPr>
        <p:blipFill>
          <a:blip r:embed="rId3" cstate="print">
            <a:alphaModFix/>
          </a:blip>
          <a:stretch>
            <a:fillRect/>
          </a:stretch>
        </p:blipFill>
        <p:spPr>
          <a:xfrm>
            <a:off x="5288208" y="1691704"/>
            <a:ext cx="1145107" cy="1225265"/>
          </a:xfrm>
          <a:prstGeom prst="rect">
            <a:avLst/>
          </a:prstGeom>
          <a:noFill/>
          <a:ln>
            <a:noFill/>
          </a:ln>
        </p:spPr>
      </p:pic>
      <p:pic>
        <p:nvPicPr>
          <p:cNvPr id="1178" name="Shape 1178"/>
          <p:cNvPicPr preferRelativeResize="0"/>
          <p:nvPr/>
        </p:nvPicPr>
        <p:blipFill>
          <a:blip r:embed="rId4" cstate="print">
            <a:alphaModFix/>
          </a:blip>
          <a:stretch>
            <a:fillRect/>
          </a:stretch>
        </p:blipFill>
        <p:spPr>
          <a:xfrm>
            <a:off x="2059308" y="4519180"/>
            <a:ext cx="967781" cy="1165701"/>
          </a:xfrm>
          <a:prstGeom prst="rect">
            <a:avLst/>
          </a:prstGeom>
          <a:noFill/>
          <a:ln>
            <a:noFill/>
          </a:ln>
        </p:spPr>
      </p:pic>
      <p:pic>
        <p:nvPicPr>
          <p:cNvPr id="1179" name="Shape 1179"/>
          <p:cNvPicPr preferRelativeResize="0"/>
          <p:nvPr/>
        </p:nvPicPr>
        <p:blipFill>
          <a:blip r:embed="rId5" cstate="print">
            <a:alphaModFix/>
          </a:blip>
          <a:stretch>
            <a:fillRect/>
          </a:stretch>
        </p:blipFill>
        <p:spPr>
          <a:xfrm>
            <a:off x="4039767" y="1972605"/>
            <a:ext cx="890239" cy="961665"/>
          </a:xfrm>
          <a:prstGeom prst="rect">
            <a:avLst/>
          </a:prstGeom>
          <a:noFill/>
          <a:ln>
            <a:noFill/>
          </a:ln>
        </p:spPr>
      </p:pic>
      <p:sp>
        <p:nvSpPr>
          <p:cNvPr id="1180" name="Shape 1180"/>
          <p:cNvSpPr txBox="1"/>
          <p:nvPr/>
        </p:nvSpPr>
        <p:spPr>
          <a:xfrm>
            <a:off x="4839211" y="601157"/>
            <a:ext cx="2521545" cy="403600"/>
          </a:xfrm>
          <a:prstGeom prst="rect">
            <a:avLst/>
          </a:prstGeom>
          <a:noFill/>
          <a:ln>
            <a:noFill/>
          </a:ln>
        </p:spPr>
        <p:txBody>
          <a:bodyPr lIns="91425" tIns="91425" rIns="91425" bIns="91425" anchor="t" anchorCtr="0">
            <a:noAutofit/>
          </a:bodyPr>
          <a:lstStyle/>
          <a:p>
            <a:r>
              <a:rPr lang="en" sz="2000" b="1" i="1" dirty="0">
                <a:solidFill>
                  <a:srgbClr val="404040"/>
                </a:solidFill>
              </a:rPr>
              <a:t>PRODUCT CIRCLES</a:t>
            </a:r>
          </a:p>
        </p:txBody>
      </p:sp>
      <p:sp>
        <p:nvSpPr>
          <p:cNvPr id="1183" name="Shape 1183"/>
          <p:cNvSpPr txBox="1"/>
          <p:nvPr/>
        </p:nvSpPr>
        <p:spPr>
          <a:xfrm>
            <a:off x="7460551" y="5586181"/>
            <a:ext cx="2404500" cy="527999"/>
          </a:xfrm>
          <a:prstGeom prst="rect">
            <a:avLst/>
          </a:prstGeom>
          <a:noFill/>
          <a:ln>
            <a:noFill/>
          </a:ln>
        </p:spPr>
        <p:txBody>
          <a:bodyPr lIns="91425" tIns="91425" rIns="91425" bIns="91425" anchor="t" anchorCtr="0">
            <a:noAutofit/>
          </a:bodyPr>
          <a:lstStyle/>
          <a:p>
            <a:r>
              <a:rPr lang="en" sz="2000" b="1" i="1" dirty="0">
                <a:solidFill>
                  <a:srgbClr val="404040"/>
                </a:solidFill>
              </a:rPr>
              <a:t>LOCAL SYMBIOSIS</a:t>
            </a:r>
          </a:p>
        </p:txBody>
      </p:sp>
      <p:pic>
        <p:nvPicPr>
          <p:cNvPr id="1184" name="Shape 1184"/>
          <p:cNvPicPr preferRelativeResize="0"/>
          <p:nvPr/>
        </p:nvPicPr>
        <p:blipFill>
          <a:blip r:embed="rId6" cstate="print">
            <a:alphaModFix/>
          </a:blip>
          <a:stretch>
            <a:fillRect/>
          </a:stretch>
        </p:blipFill>
        <p:spPr>
          <a:xfrm>
            <a:off x="10319350" y="3367135"/>
            <a:ext cx="744751" cy="866765"/>
          </a:xfrm>
          <a:prstGeom prst="rect">
            <a:avLst/>
          </a:prstGeom>
          <a:noFill/>
          <a:ln>
            <a:noFill/>
          </a:ln>
        </p:spPr>
      </p:pic>
      <p:pic>
        <p:nvPicPr>
          <p:cNvPr id="1185" name="Shape 1185"/>
          <p:cNvPicPr preferRelativeResize="0"/>
          <p:nvPr/>
        </p:nvPicPr>
        <p:blipFill>
          <a:blip r:embed="rId7" cstate="print">
            <a:alphaModFix/>
          </a:blip>
          <a:stretch>
            <a:fillRect/>
          </a:stretch>
        </p:blipFill>
        <p:spPr>
          <a:xfrm>
            <a:off x="2197019" y="2264337"/>
            <a:ext cx="861124" cy="1225265"/>
          </a:xfrm>
          <a:prstGeom prst="rect">
            <a:avLst/>
          </a:prstGeom>
          <a:noFill/>
          <a:ln>
            <a:noFill/>
          </a:ln>
        </p:spPr>
      </p:pic>
      <p:pic>
        <p:nvPicPr>
          <p:cNvPr id="1186" name="Shape 1186"/>
          <p:cNvPicPr preferRelativeResize="0"/>
          <p:nvPr/>
        </p:nvPicPr>
        <p:blipFill>
          <a:blip r:embed="rId8" cstate="print">
            <a:alphaModFix/>
          </a:blip>
          <a:stretch>
            <a:fillRect/>
          </a:stretch>
        </p:blipFill>
        <p:spPr>
          <a:xfrm>
            <a:off x="9169909" y="4193657"/>
            <a:ext cx="1234152" cy="1262055"/>
          </a:xfrm>
          <a:prstGeom prst="rect">
            <a:avLst/>
          </a:prstGeom>
          <a:noFill/>
          <a:ln>
            <a:noFill/>
          </a:ln>
        </p:spPr>
      </p:pic>
      <p:pic>
        <p:nvPicPr>
          <p:cNvPr id="1187" name="Shape 1187"/>
          <p:cNvPicPr preferRelativeResize="0"/>
          <p:nvPr/>
        </p:nvPicPr>
        <p:blipFill>
          <a:blip r:embed="rId6" cstate="print">
            <a:alphaModFix/>
          </a:blip>
          <a:stretch>
            <a:fillRect/>
          </a:stretch>
        </p:blipFill>
        <p:spPr>
          <a:xfrm>
            <a:off x="5206445" y="5346175"/>
            <a:ext cx="1547700" cy="1020599"/>
          </a:xfrm>
          <a:prstGeom prst="rect">
            <a:avLst/>
          </a:prstGeom>
          <a:noFill/>
          <a:ln>
            <a:noFill/>
          </a:ln>
        </p:spPr>
      </p:pic>
      <p:pic>
        <p:nvPicPr>
          <p:cNvPr id="1188" name="Shape 1188"/>
          <p:cNvPicPr preferRelativeResize="0"/>
          <p:nvPr/>
        </p:nvPicPr>
        <p:blipFill>
          <a:blip r:embed="rId9" cstate="print">
            <a:alphaModFix/>
          </a:blip>
          <a:stretch>
            <a:fillRect/>
          </a:stretch>
        </p:blipFill>
        <p:spPr>
          <a:xfrm>
            <a:off x="4024562" y="4008882"/>
            <a:ext cx="744751" cy="1020599"/>
          </a:xfrm>
          <a:prstGeom prst="rect">
            <a:avLst/>
          </a:prstGeom>
          <a:noFill/>
          <a:ln>
            <a:noFill/>
          </a:ln>
        </p:spPr>
      </p:pic>
      <p:pic>
        <p:nvPicPr>
          <p:cNvPr id="1189" name="Shape 1189"/>
          <p:cNvPicPr preferRelativeResize="0"/>
          <p:nvPr/>
        </p:nvPicPr>
        <p:blipFill>
          <a:blip r:embed="rId10" cstate="print">
            <a:alphaModFix/>
          </a:blip>
          <a:stretch>
            <a:fillRect/>
          </a:stretch>
        </p:blipFill>
        <p:spPr>
          <a:xfrm>
            <a:off x="8707346" y="2167981"/>
            <a:ext cx="1076375" cy="1225265"/>
          </a:xfrm>
          <a:prstGeom prst="rect">
            <a:avLst/>
          </a:prstGeom>
          <a:noFill/>
          <a:ln>
            <a:noFill/>
          </a:ln>
        </p:spPr>
      </p:pic>
      <p:pic>
        <p:nvPicPr>
          <p:cNvPr id="1190" name="Shape 1190"/>
          <p:cNvPicPr preferRelativeResize="0"/>
          <p:nvPr/>
        </p:nvPicPr>
        <p:blipFill>
          <a:blip r:embed="rId11" cstate="print">
            <a:alphaModFix/>
          </a:blip>
          <a:stretch>
            <a:fillRect/>
          </a:stretch>
        </p:blipFill>
        <p:spPr>
          <a:xfrm>
            <a:off x="6894069" y="4076438"/>
            <a:ext cx="941076" cy="885484"/>
          </a:xfrm>
          <a:prstGeom prst="rect">
            <a:avLst/>
          </a:prstGeom>
          <a:noFill/>
          <a:ln>
            <a:noFill/>
          </a:ln>
        </p:spPr>
      </p:pic>
      <p:sp>
        <p:nvSpPr>
          <p:cNvPr id="22" name="Shape 1180"/>
          <p:cNvSpPr txBox="1"/>
          <p:nvPr/>
        </p:nvSpPr>
        <p:spPr>
          <a:xfrm>
            <a:off x="1809089" y="1254707"/>
            <a:ext cx="3922112" cy="403600"/>
          </a:xfrm>
          <a:prstGeom prst="rect">
            <a:avLst/>
          </a:prstGeom>
          <a:noFill/>
          <a:ln>
            <a:noFill/>
          </a:ln>
        </p:spPr>
        <p:txBody>
          <a:bodyPr lIns="91425" tIns="91425" rIns="91425" bIns="91425" anchor="t" anchorCtr="0">
            <a:noAutofit/>
          </a:bodyPr>
          <a:lstStyle/>
          <a:p>
            <a:r>
              <a:rPr lang="en" sz="1600" b="1" i="1" dirty="0">
                <a:solidFill>
                  <a:srgbClr val="00B050"/>
                </a:solidFill>
              </a:rPr>
              <a:t>BIO-BASED/NATURAL MATERIALS</a:t>
            </a:r>
          </a:p>
        </p:txBody>
      </p:sp>
      <p:sp>
        <p:nvSpPr>
          <p:cNvPr id="23" name="Shape 1180"/>
          <p:cNvSpPr txBox="1"/>
          <p:nvPr/>
        </p:nvSpPr>
        <p:spPr>
          <a:xfrm>
            <a:off x="6740379" y="1236455"/>
            <a:ext cx="3854845" cy="403600"/>
          </a:xfrm>
          <a:prstGeom prst="rect">
            <a:avLst/>
          </a:prstGeom>
          <a:noFill/>
          <a:ln>
            <a:noFill/>
          </a:ln>
        </p:spPr>
        <p:txBody>
          <a:bodyPr lIns="91425" tIns="91425" rIns="91425" bIns="91425" anchor="t" anchorCtr="0">
            <a:noAutofit/>
          </a:bodyPr>
          <a:lstStyle/>
          <a:p>
            <a:r>
              <a:rPr lang="en" sz="1600" b="1" i="1" dirty="0">
                <a:solidFill>
                  <a:srgbClr val="00B0F0"/>
                </a:solidFill>
              </a:rPr>
              <a:t>TECHNICAL/SYNTHETIC MATERIALS</a:t>
            </a:r>
          </a:p>
        </p:txBody>
      </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39325" y="2011018"/>
            <a:ext cx="910899" cy="985967"/>
          </a:xfrm>
          <a:prstGeom prst="rect">
            <a:avLst/>
          </a:prstGeom>
        </p:spPr>
      </p:pic>
      <p:sp>
        <p:nvSpPr>
          <p:cNvPr id="7" name="Rectangle 6"/>
          <p:cNvSpPr/>
          <p:nvPr/>
        </p:nvSpPr>
        <p:spPr>
          <a:xfrm>
            <a:off x="5362557" y="3330281"/>
            <a:ext cx="641299" cy="523220"/>
          </a:xfrm>
          <a:prstGeom prst="rect">
            <a:avLst/>
          </a:prstGeom>
        </p:spPr>
        <p:txBody>
          <a:bodyPr wrap="square">
            <a:spAutoFit/>
          </a:bodyPr>
          <a:lstStyle/>
          <a:p>
            <a:pPr algn="ctr"/>
            <a:r>
              <a:rPr lang="en-US" sz="2800" b="1" dirty="0">
                <a:solidFill>
                  <a:srgbClr val="404040"/>
                </a:solidFill>
              </a:rPr>
              <a:t>$</a:t>
            </a:r>
          </a:p>
        </p:txBody>
      </p:sp>
      <p:sp>
        <p:nvSpPr>
          <p:cNvPr id="25" name="Rectangle 24"/>
          <p:cNvSpPr/>
          <p:nvPr/>
        </p:nvSpPr>
        <p:spPr>
          <a:xfrm>
            <a:off x="1038863" y="3485660"/>
            <a:ext cx="641299" cy="523220"/>
          </a:xfrm>
          <a:prstGeom prst="rect">
            <a:avLst/>
          </a:prstGeom>
        </p:spPr>
        <p:txBody>
          <a:bodyPr wrap="square">
            <a:spAutoFit/>
          </a:bodyPr>
          <a:lstStyle/>
          <a:p>
            <a:pPr algn="ctr"/>
            <a:r>
              <a:rPr lang="en-US" sz="2800" b="1" dirty="0">
                <a:solidFill>
                  <a:srgbClr val="404040"/>
                </a:solidFill>
              </a:rPr>
              <a:t>$</a:t>
            </a:r>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3284" y="3809046"/>
            <a:ext cx="600104" cy="687625"/>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31097" y="3640069"/>
            <a:ext cx="600104" cy="687625"/>
          </a:xfrm>
          <a:prstGeom prst="rect">
            <a:avLst/>
          </a:prstGeom>
        </p:spPr>
      </p:pic>
      <p:sp>
        <p:nvSpPr>
          <p:cNvPr id="6" name="Date Placeholder 5"/>
          <p:cNvSpPr>
            <a:spLocks noGrp="1"/>
          </p:cNvSpPr>
          <p:nvPr>
            <p:ph type="dt" sz="half" idx="10"/>
          </p:nvPr>
        </p:nvSpPr>
        <p:spPr/>
        <p:txBody>
          <a:bodyPr/>
          <a:lstStyle/>
          <a:p>
            <a:r>
              <a:rPr lang="en-US" dirty="0" smtClean="0">
                <a:solidFill>
                  <a:srgbClr val="E5E8E8"/>
                </a:solidFill>
              </a:rPr>
              <a:t>April 2018</a:t>
            </a:r>
            <a:endParaRPr lang="en-GB" dirty="0">
              <a:solidFill>
                <a:srgbClr val="E5E8E8"/>
              </a:solidFill>
            </a:endParaRPr>
          </a:p>
        </p:txBody>
      </p:sp>
      <p:sp>
        <p:nvSpPr>
          <p:cNvPr id="28" name="Oval Callout 27"/>
          <p:cNvSpPr/>
          <p:nvPr/>
        </p:nvSpPr>
        <p:spPr>
          <a:xfrm>
            <a:off x="10105626" y="283840"/>
            <a:ext cx="1789329" cy="1021275"/>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3AEA0A"/>
                </a:solidFill>
              </a:rPr>
              <a:t>Local action</a:t>
            </a:r>
          </a:p>
        </p:txBody>
      </p:sp>
      <p:sp>
        <p:nvSpPr>
          <p:cNvPr id="2" name="Footer Placeholder 1"/>
          <p:cNvSpPr>
            <a:spLocks noGrp="1"/>
          </p:cNvSpPr>
          <p:nvPr>
            <p:ph type="ftr" sz="quarter" idx="11"/>
          </p:nvPr>
        </p:nvSpPr>
        <p:spPr/>
        <p:txBody>
          <a:bodyPr/>
          <a:lstStyle/>
          <a:p>
            <a:r>
              <a:rPr lang="pt-BR" smtClean="0">
                <a:solidFill>
                  <a:srgbClr val="E5E8E8"/>
                </a:solidFill>
              </a:rPr>
              <a:t>ESWcon 2018</a:t>
            </a:r>
            <a:endParaRPr lang="pt-BR" dirty="0">
              <a:solidFill>
                <a:srgbClr val="E5E8E8"/>
              </a:solidFill>
            </a:endParaRPr>
          </a:p>
        </p:txBody>
      </p:sp>
      <p:sp>
        <p:nvSpPr>
          <p:cNvPr id="3" name="Slide Number Placeholder 2"/>
          <p:cNvSpPr>
            <a:spLocks noGrp="1"/>
          </p:cNvSpPr>
          <p:nvPr>
            <p:ph type="sldNum" sz="quarter" idx="12"/>
          </p:nvPr>
        </p:nvSpPr>
        <p:spPr/>
        <p:txBody>
          <a:bodyPr/>
          <a:lstStyle/>
          <a:p>
            <a:fld id="{CA8D9AD5-F248-4919-864A-CFD76CC027D6}" type="slidenum">
              <a:rPr lang="en-US" smtClean="0">
                <a:solidFill>
                  <a:srgbClr val="E5E8E8"/>
                </a:solidFill>
              </a:rPr>
              <a:pPr/>
              <a:t>14</a:t>
            </a:fld>
            <a:endParaRPr lang="en-US" dirty="0">
              <a:solidFill>
                <a:srgbClr val="E5E8E8"/>
              </a:solidFill>
            </a:endParaRPr>
          </a:p>
        </p:txBody>
      </p:sp>
    </p:spTree>
    <p:extLst>
      <p:ext uri="{BB962C8B-B14F-4D97-AF65-F5344CB8AC3E}">
        <p14:creationId xmlns:p14="http://schemas.microsoft.com/office/powerpoint/2010/main" val="4252356308"/>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1120" y="467360"/>
            <a:ext cx="9509760" cy="744563"/>
          </a:xfrm>
        </p:spPr>
        <p:txBody>
          <a:bodyPr/>
          <a:lstStyle/>
          <a:p>
            <a:r>
              <a:rPr lang="en-US" dirty="0" smtClean="0"/>
              <a:t>Agenda</a:t>
            </a:r>
            <a:endParaRPr lang="en-US" dirty="0"/>
          </a:p>
        </p:txBody>
      </p:sp>
      <p:sp>
        <p:nvSpPr>
          <p:cNvPr id="4" name="Content Placeholder 13"/>
          <p:cNvSpPr txBox="1">
            <a:spLocks/>
          </p:cNvSpPr>
          <p:nvPr/>
        </p:nvSpPr>
        <p:spPr>
          <a:xfrm>
            <a:off x="1341120" y="1932476"/>
            <a:ext cx="9509760" cy="4669492"/>
          </a:xfrm>
          <a:prstGeom prst="rect">
            <a:avLst/>
          </a:prstGeom>
        </p:spPr>
        <p:txBody>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a:buFont typeface="Wingdings" panose="05000000000000000000" pitchFamily="2" charset="2"/>
              <a:buChar char="Ø"/>
            </a:pPr>
            <a:r>
              <a:rPr lang="en-US" sz="2800" dirty="0" smtClean="0">
                <a:solidFill>
                  <a:schemeClr val="bg2">
                    <a:lumMod val="75000"/>
                  </a:schemeClr>
                </a:solidFill>
              </a:rPr>
              <a:t>Why and what do we have to change?</a:t>
            </a:r>
          </a:p>
          <a:p>
            <a:pPr>
              <a:buFont typeface="Wingdings" panose="05000000000000000000" pitchFamily="2" charset="2"/>
              <a:buChar char="Ø"/>
            </a:pPr>
            <a:r>
              <a:rPr lang="en-US" sz="2800" dirty="0" smtClean="0">
                <a:solidFill>
                  <a:schemeClr val="bg2">
                    <a:lumMod val="75000"/>
                  </a:schemeClr>
                </a:solidFill>
              </a:rPr>
              <a:t>Open </a:t>
            </a:r>
            <a:r>
              <a:rPr lang="en-US" sz="2800" dirty="0">
                <a:solidFill>
                  <a:schemeClr val="bg2">
                    <a:lumMod val="75000"/>
                  </a:schemeClr>
                </a:solidFill>
              </a:rPr>
              <a:t>Source Circular Economy – </a:t>
            </a:r>
            <a:r>
              <a:rPr lang="en-US" sz="2800" dirty="0" smtClean="0">
                <a:solidFill>
                  <a:schemeClr val="bg2">
                    <a:lumMod val="75000"/>
                  </a:schemeClr>
                </a:solidFill>
              </a:rPr>
              <a:t>definition </a:t>
            </a:r>
            <a:r>
              <a:rPr lang="en-US" sz="2800" dirty="0">
                <a:solidFill>
                  <a:schemeClr val="bg2">
                    <a:lumMod val="75000"/>
                  </a:schemeClr>
                </a:solidFill>
              </a:rPr>
              <a:t>and </a:t>
            </a:r>
            <a:r>
              <a:rPr lang="en-US" sz="2800" dirty="0" smtClean="0">
                <a:solidFill>
                  <a:schemeClr val="bg2">
                    <a:lumMod val="75000"/>
                  </a:schemeClr>
                </a:solidFill>
              </a:rPr>
              <a:t>opportunities</a:t>
            </a:r>
          </a:p>
          <a:p>
            <a:pPr>
              <a:buFont typeface="Wingdings" panose="05000000000000000000" pitchFamily="2" charset="2"/>
              <a:buChar char="Ø"/>
            </a:pPr>
            <a:r>
              <a:rPr lang="en-US" sz="2800" dirty="0" smtClean="0">
                <a:solidFill>
                  <a:schemeClr val="tx1"/>
                </a:solidFill>
              </a:rPr>
              <a:t>Energy – 100% renewable, sustainable</a:t>
            </a:r>
          </a:p>
          <a:p>
            <a:pPr>
              <a:buFont typeface="Wingdings" panose="05000000000000000000" pitchFamily="2" charset="2"/>
              <a:buChar char="Ø"/>
            </a:pPr>
            <a:r>
              <a:rPr lang="en-US" sz="2800" dirty="0" smtClean="0">
                <a:solidFill>
                  <a:schemeClr val="bg2">
                    <a:lumMod val="75000"/>
                  </a:schemeClr>
                </a:solidFill>
              </a:rPr>
              <a:t>Energy in OSCE - success stories</a:t>
            </a:r>
            <a:endParaRPr lang="en-US" sz="2800" dirty="0">
              <a:solidFill>
                <a:schemeClr val="bg2">
                  <a:lumMod val="75000"/>
                </a:schemeClr>
              </a:solidFill>
            </a:endParaRPr>
          </a:p>
          <a:p>
            <a:pPr>
              <a:buFont typeface="Wingdings" panose="05000000000000000000" pitchFamily="2" charset="2"/>
              <a:buChar char="Ø"/>
            </a:pPr>
            <a:r>
              <a:rPr lang="en-US" sz="2800" dirty="0" smtClean="0">
                <a:solidFill>
                  <a:schemeClr val="bg2">
                    <a:lumMod val="75000"/>
                  </a:schemeClr>
                </a:solidFill>
              </a:rPr>
              <a:t>Q&amp;A</a:t>
            </a:r>
          </a:p>
          <a:p>
            <a:endParaRPr lang="en-US" b="1" dirty="0"/>
          </a:p>
        </p:txBody>
      </p:sp>
      <p:sp>
        <p:nvSpPr>
          <p:cNvPr id="7" name="Footer Placeholder 6"/>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sp>
        <p:nvSpPr>
          <p:cNvPr id="8" name="Date Placeholder 7"/>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2" name="Slide Number Placeholder 1"/>
          <p:cNvSpPr>
            <a:spLocks noGrp="1"/>
          </p:cNvSpPr>
          <p:nvPr>
            <p:ph type="sldNum" sz="quarter" idx="12"/>
          </p:nvPr>
        </p:nvSpPr>
        <p:spPr/>
        <p:txBody>
          <a:bodyPr/>
          <a:lstStyle/>
          <a:p>
            <a:fld id="{CA8D9AD5-F248-4919-864A-CFD76CC027D6}" type="slidenum">
              <a:rPr lang="en-US" smtClean="0">
                <a:solidFill>
                  <a:srgbClr val="E5E8E8"/>
                </a:solidFill>
              </a:rPr>
              <a:pPr/>
              <a:t>15</a:t>
            </a:fld>
            <a:endParaRPr lang="en-US" dirty="0">
              <a:solidFill>
                <a:srgbClr val="E5E8E8"/>
              </a:solidFill>
            </a:endParaRPr>
          </a:p>
        </p:txBody>
      </p:sp>
    </p:spTree>
    <p:extLst>
      <p:ext uri="{BB962C8B-B14F-4D97-AF65-F5344CB8AC3E}">
        <p14:creationId xmlns:p14="http://schemas.microsoft.com/office/powerpoint/2010/main" val="163740696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ESWcon 2018</a:t>
            </a:r>
            <a:endParaRPr lang="en-US" dirty="0"/>
          </a:p>
        </p:txBody>
      </p:sp>
      <p:sp>
        <p:nvSpPr>
          <p:cNvPr id="5" name="Slide Number Placeholder 4"/>
          <p:cNvSpPr>
            <a:spLocks noGrp="1"/>
          </p:cNvSpPr>
          <p:nvPr>
            <p:ph type="sldNum" sz="quarter" idx="12"/>
          </p:nvPr>
        </p:nvSpPr>
        <p:spPr/>
        <p:txBody>
          <a:bodyPr/>
          <a:lstStyle/>
          <a:p>
            <a:fld id="{CA8D9AD5-F248-4919-864A-CFD76CC027D6}" type="slidenum">
              <a:rPr lang="en-US" smtClean="0"/>
              <a:pPr/>
              <a:t>16</a:t>
            </a:fld>
            <a:endParaRPr lang="en-US" dirty="0"/>
          </a:p>
        </p:txBody>
      </p:sp>
      <p:sp>
        <p:nvSpPr>
          <p:cNvPr id="7" name="Shape 467"/>
          <p:cNvSpPr txBox="1"/>
          <p:nvPr/>
        </p:nvSpPr>
        <p:spPr>
          <a:xfrm>
            <a:off x="323850" y="6139772"/>
            <a:ext cx="7750200" cy="329600"/>
          </a:xfrm>
          <a:prstGeom prst="rect">
            <a:avLst/>
          </a:prstGeom>
          <a:noFill/>
          <a:ln>
            <a:noFill/>
          </a:ln>
        </p:spPr>
        <p:txBody>
          <a:bodyPr lIns="91425" tIns="91425" rIns="91425" bIns="91425" anchor="ctr" anchorCtr="0">
            <a:noAutofit/>
          </a:bodyPr>
          <a:lstStyle/>
          <a:p>
            <a:pPr lvl="0" rtl="0">
              <a:spcBef>
                <a:spcPts val="0"/>
              </a:spcBef>
              <a:buNone/>
            </a:pPr>
            <a:r>
              <a:rPr lang="en-US" u="sng" dirty="0">
                <a:solidFill>
                  <a:schemeClr val="hlink"/>
                </a:solidFill>
                <a:hlinkClick r:id="rId3"/>
              </a:rPr>
              <a:t>The Solutions Project - Data from Stanford University </a:t>
            </a:r>
            <a:endParaRPr lang="en-US" u="sng" dirty="0">
              <a:solidFill>
                <a:schemeClr val="hlink"/>
              </a:solidFill>
              <a:hlinkClick r:id="rId4"/>
            </a:endParaRPr>
          </a:p>
        </p:txBody>
      </p:sp>
      <p:sp>
        <p:nvSpPr>
          <p:cNvPr id="2" name="Date Placeholder 1"/>
          <p:cNvSpPr>
            <a:spLocks noGrp="1"/>
          </p:cNvSpPr>
          <p:nvPr>
            <p:ph type="dt" sz="half" idx="10"/>
          </p:nvPr>
        </p:nvSpPr>
        <p:spPr/>
        <p:txBody>
          <a:bodyPr/>
          <a:lstStyle/>
          <a:p>
            <a:r>
              <a:rPr lang="en-US" dirty="0" smtClean="0"/>
              <a:t>April 2018</a:t>
            </a:r>
            <a:endParaRPr lang="en-US" dirty="0"/>
          </a:p>
        </p:txBody>
      </p:sp>
      <p:pic>
        <p:nvPicPr>
          <p:cNvPr id="3" name="Picture 2"/>
          <p:cNvPicPr>
            <a:picLocks noChangeAspect="1"/>
          </p:cNvPicPr>
          <p:nvPr/>
        </p:nvPicPr>
        <p:blipFill>
          <a:blip r:embed="rId5"/>
          <a:stretch>
            <a:fillRect/>
          </a:stretch>
        </p:blipFill>
        <p:spPr>
          <a:xfrm>
            <a:off x="323850" y="285749"/>
            <a:ext cx="11658600" cy="5854023"/>
          </a:xfrm>
          <a:prstGeom prst="rect">
            <a:avLst/>
          </a:prstGeom>
        </p:spPr>
      </p:pic>
    </p:spTree>
    <p:extLst>
      <p:ext uri="{BB962C8B-B14F-4D97-AF65-F5344CB8AC3E}">
        <p14:creationId xmlns:p14="http://schemas.microsoft.com/office/powerpoint/2010/main" val="190203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ESWcon 2018</a:t>
            </a:r>
            <a:endParaRPr lang="en-US" dirty="0"/>
          </a:p>
        </p:txBody>
      </p:sp>
      <p:sp>
        <p:nvSpPr>
          <p:cNvPr id="5" name="Slide Number Placeholder 4"/>
          <p:cNvSpPr>
            <a:spLocks noGrp="1"/>
          </p:cNvSpPr>
          <p:nvPr>
            <p:ph type="sldNum" sz="quarter" idx="12"/>
          </p:nvPr>
        </p:nvSpPr>
        <p:spPr/>
        <p:txBody>
          <a:bodyPr/>
          <a:lstStyle/>
          <a:p>
            <a:fld id="{CA8D9AD5-F248-4919-864A-CFD76CC027D6}" type="slidenum">
              <a:rPr lang="en-US" smtClean="0"/>
              <a:pPr/>
              <a:t>17</a:t>
            </a:fld>
            <a:endParaRPr lang="en-US" dirty="0"/>
          </a:p>
        </p:txBody>
      </p:sp>
      <p:sp>
        <p:nvSpPr>
          <p:cNvPr id="7" name="Shape 467"/>
          <p:cNvSpPr txBox="1"/>
          <p:nvPr/>
        </p:nvSpPr>
        <p:spPr>
          <a:xfrm>
            <a:off x="323850" y="6139772"/>
            <a:ext cx="7750200" cy="329600"/>
          </a:xfrm>
          <a:prstGeom prst="rect">
            <a:avLst/>
          </a:prstGeom>
          <a:noFill/>
          <a:ln>
            <a:noFill/>
          </a:ln>
        </p:spPr>
        <p:txBody>
          <a:bodyPr lIns="91425" tIns="91425" rIns="91425" bIns="91425" anchor="ctr" anchorCtr="0">
            <a:noAutofit/>
          </a:bodyPr>
          <a:lstStyle/>
          <a:p>
            <a:pPr lvl="0" rtl="0">
              <a:spcBef>
                <a:spcPts val="0"/>
              </a:spcBef>
              <a:buNone/>
            </a:pPr>
            <a:r>
              <a:rPr lang="en-US" u="sng" dirty="0">
                <a:solidFill>
                  <a:schemeClr val="hlink"/>
                </a:solidFill>
                <a:hlinkClick r:id="rId3"/>
              </a:rPr>
              <a:t>The Solutions Project - Data from Stanford University </a:t>
            </a:r>
            <a:endParaRPr lang="en-US" u="sng" dirty="0">
              <a:solidFill>
                <a:schemeClr val="hlink"/>
              </a:solidFill>
              <a:hlinkClick r:id="rId4"/>
            </a:endParaRPr>
          </a:p>
        </p:txBody>
      </p:sp>
      <p:sp>
        <p:nvSpPr>
          <p:cNvPr id="2" name="Date Placeholder 1"/>
          <p:cNvSpPr>
            <a:spLocks noGrp="1"/>
          </p:cNvSpPr>
          <p:nvPr>
            <p:ph type="dt" sz="half" idx="10"/>
          </p:nvPr>
        </p:nvSpPr>
        <p:spPr/>
        <p:txBody>
          <a:bodyPr/>
          <a:lstStyle/>
          <a:p>
            <a:r>
              <a:rPr lang="en-US" dirty="0" smtClean="0"/>
              <a:t>April 2018</a:t>
            </a:r>
            <a:endParaRPr lang="en-US" dirty="0"/>
          </a:p>
        </p:txBody>
      </p:sp>
      <p:pic>
        <p:nvPicPr>
          <p:cNvPr id="6" name="Picture 5"/>
          <p:cNvPicPr>
            <a:picLocks noChangeAspect="1"/>
          </p:cNvPicPr>
          <p:nvPr/>
        </p:nvPicPr>
        <p:blipFill>
          <a:blip r:embed="rId5"/>
          <a:stretch>
            <a:fillRect/>
          </a:stretch>
        </p:blipFill>
        <p:spPr>
          <a:xfrm>
            <a:off x="323850" y="285750"/>
            <a:ext cx="11639550" cy="5721426"/>
          </a:xfrm>
          <a:prstGeom prst="rect">
            <a:avLst/>
          </a:prstGeom>
        </p:spPr>
      </p:pic>
    </p:spTree>
    <p:extLst>
      <p:ext uri="{BB962C8B-B14F-4D97-AF65-F5344CB8AC3E}">
        <p14:creationId xmlns:p14="http://schemas.microsoft.com/office/powerpoint/2010/main" val="86019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ESWcon 2018</a:t>
            </a:r>
            <a:endParaRPr lang="en-US" dirty="0"/>
          </a:p>
        </p:txBody>
      </p:sp>
      <p:sp>
        <p:nvSpPr>
          <p:cNvPr id="5" name="Slide Number Placeholder 4"/>
          <p:cNvSpPr>
            <a:spLocks noGrp="1"/>
          </p:cNvSpPr>
          <p:nvPr>
            <p:ph type="sldNum" sz="quarter" idx="12"/>
          </p:nvPr>
        </p:nvSpPr>
        <p:spPr/>
        <p:txBody>
          <a:bodyPr/>
          <a:lstStyle/>
          <a:p>
            <a:fld id="{CA8D9AD5-F248-4919-864A-CFD76CC027D6}" type="slidenum">
              <a:rPr lang="en-US" smtClean="0"/>
              <a:pPr/>
              <a:t>18</a:t>
            </a:fld>
            <a:endParaRPr lang="en-US" dirty="0"/>
          </a:p>
        </p:txBody>
      </p:sp>
      <p:sp>
        <p:nvSpPr>
          <p:cNvPr id="7" name="Shape 467"/>
          <p:cNvSpPr txBox="1"/>
          <p:nvPr/>
        </p:nvSpPr>
        <p:spPr>
          <a:xfrm>
            <a:off x="323850" y="6139772"/>
            <a:ext cx="7750200" cy="329600"/>
          </a:xfrm>
          <a:prstGeom prst="rect">
            <a:avLst/>
          </a:prstGeom>
          <a:noFill/>
          <a:ln>
            <a:noFill/>
          </a:ln>
        </p:spPr>
        <p:txBody>
          <a:bodyPr lIns="91425" tIns="91425" rIns="91425" bIns="91425" anchor="ctr" anchorCtr="0">
            <a:noAutofit/>
          </a:bodyPr>
          <a:lstStyle/>
          <a:p>
            <a:pPr lvl="0" rtl="0">
              <a:spcBef>
                <a:spcPts val="0"/>
              </a:spcBef>
              <a:buNone/>
            </a:pPr>
            <a:r>
              <a:rPr lang="en-US" u="sng" dirty="0">
                <a:solidFill>
                  <a:schemeClr val="hlink"/>
                </a:solidFill>
                <a:hlinkClick r:id="rId3"/>
              </a:rPr>
              <a:t>The Solutions Project - Data from Stanford University </a:t>
            </a:r>
            <a:endParaRPr lang="en-US" u="sng" dirty="0">
              <a:solidFill>
                <a:schemeClr val="hlink"/>
              </a:solidFill>
              <a:hlinkClick r:id="rId4"/>
            </a:endParaRPr>
          </a:p>
        </p:txBody>
      </p:sp>
      <p:sp>
        <p:nvSpPr>
          <p:cNvPr id="2" name="Date Placeholder 1"/>
          <p:cNvSpPr>
            <a:spLocks noGrp="1"/>
          </p:cNvSpPr>
          <p:nvPr>
            <p:ph type="dt" sz="half" idx="10"/>
          </p:nvPr>
        </p:nvSpPr>
        <p:spPr/>
        <p:txBody>
          <a:bodyPr/>
          <a:lstStyle/>
          <a:p>
            <a:r>
              <a:rPr lang="en-US" dirty="0" smtClean="0"/>
              <a:t>April 2018</a:t>
            </a:r>
            <a:endParaRPr lang="en-US" dirty="0"/>
          </a:p>
        </p:txBody>
      </p:sp>
      <p:pic>
        <p:nvPicPr>
          <p:cNvPr id="8" name="Picture 7"/>
          <p:cNvPicPr>
            <a:picLocks noChangeAspect="1"/>
          </p:cNvPicPr>
          <p:nvPr/>
        </p:nvPicPr>
        <p:blipFill>
          <a:blip r:embed="rId5"/>
          <a:stretch>
            <a:fillRect/>
          </a:stretch>
        </p:blipFill>
        <p:spPr>
          <a:xfrm>
            <a:off x="323850" y="182880"/>
            <a:ext cx="11544300" cy="5956892"/>
          </a:xfrm>
          <a:prstGeom prst="rect">
            <a:avLst/>
          </a:prstGeom>
        </p:spPr>
      </p:pic>
    </p:spTree>
    <p:extLst>
      <p:ext uri="{BB962C8B-B14F-4D97-AF65-F5344CB8AC3E}">
        <p14:creationId xmlns:p14="http://schemas.microsoft.com/office/powerpoint/2010/main" val="14268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ESWcon 2018</a:t>
            </a:r>
            <a:endParaRPr lang="en-US" dirty="0"/>
          </a:p>
        </p:txBody>
      </p:sp>
      <p:sp>
        <p:nvSpPr>
          <p:cNvPr id="5" name="Slide Number Placeholder 4"/>
          <p:cNvSpPr>
            <a:spLocks noGrp="1"/>
          </p:cNvSpPr>
          <p:nvPr>
            <p:ph type="sldNum" sz="quarter" idx="12"/>
          </p:nvPr>
        </p:nvSpPr>
        <p:spPr/>
        <p:txBody>
          <a:bodyPr/>
          <a:lstStyle/>
          <a:p>
            <a:fld id="{CA8D9AD5-F248-4919-864A-CFD76CC027D6}" type="slidenum">
              <a:rPr lang="en-US" smtClean="0"/>
              <a:pPr/>
              <a:t>19</a:t>
            </a:fld>
            <a:endParaRPr lang="en-US" dirty="0"/>
          </a:p>
        </p:txBody>
      </p:sp>
      <p:sp>
        <p:nvSpPr>
          <p:cNvPr id="2" name="Date Placeholder 1"/>
          <p:cNvSpPr>
            <a:spLocks noGrp="1"/>
          </p:cNvSpPr>
          <p:nvPr>
            <p:ph type="dt" sz="half" idx="10"/>
          </p:nvPr>
        </p:nvSpPr>
        <p:spPr/>
        <p:txBody>
          <a:bodyPr/>
          <a:lstStyle/>
          <a:p>
            <a:r>
              <a:rPr lang="en-US" dirty="0" smtClean="0"/>
              <a:t>April 2018</a:t>
            </a:r>
            <a:endParaRPr lang="en-US" dirty="0"/>
          </a:p>
        </p:txBody>
      </p:sp>
      <p:pic>
        <p:nvPicPr>
          <p:cNvPr id="8" name="Picture 7"/>
          <p:cNvPicPr>
            <a:picLocks noChangeAspect="1"/>
          </p:cNvPicPr>
          <p:nvPr/>
        </p:nvPicPr>
        <p:blipFill>
          <a:blip r:embed="rId3"/>
          <a:stretch>
            <a:fillRect/>
          </a:stretch>
        </p:blipFill>
        <p:spPr>
          <a:xfrm>
            <a:off x="742949" y="414338"/>
            <a:ext cx="10658475" cy="5327647"/>
          </a:xfrm>
          <a:prstGeom prst="rect">
            <a:avLst/>
          </a:prstGeom>
        </p:spPr>
      </p:pic>
      <p:sp>
        <p:nvSpPr>
          <p:cNvPr id="9" name="Shape 467"/>
          <p:cNvSpPr txBox="1"/>
          <p:nvPr/>
        </p:nvSpPr>
        <p:spPr>
          <a:xfrm>
            <a:off x="323850" y="6139772"/>
            <a:ext cx="7750200" cy="329600"/>
          </a:xfrm>
          <a:prstGeom prst="rect">
            <a:avLst/>
          </a:prstGeom>
          <a:noFill/>
          <a:ln>
            <a:noFill/>
          </a:ln>
        </p:spPr>
        <p:txBody>
          <a:bodyPr lIns="91425" tIns="91425" rIns="91425" bIns="91425" anchor="ctr" anchorCtr="0">
            <a:noAutofit/>
          </a:bodyPr>
          <a:lstStyle/>
          <a:p>
            <a:pPr lvl="0" rtl="0">
              <a:spcBef>
                <a:spcPts val="0"/>
              </a:spcBef>
              <a:buNone/>
            </a:pPr>
            <a:r>
              <a:rPr lang="en-US" u="sng" dirty="0">
                <a:solidFill>
                  <a:schemeClr val="hlink"/>
                </a:solidFill>
                <a:hlinkClick r:id="rId4"/>
              </a:rPr>
              <a:t>The Solutions Project - Data from Stanford University </a:t>
            </a:r>
            <a:endParaRPr lang="en-US" u="sng" dirty="0">
              <a:solidFill>
                <a:schemeClr val="hlink"/>
              </a:solidFill>
              <a:hlinkClick r:id="rId5"/>
            </a:endParaRPr>
          </a:p>
        </p:txBody>
      </p:sp>
    </p:spTree>
    <p:extLst>
      <p:ext uri="{BB962C8B-B14F-4D97-AF65-F5344CB8AC3E}">
        <p14:creationId xmlns:p14="http://schemas.microsoft.com/office/powerpoint/2010/main" val="375914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1120" y="467360"/>
            <a:ext cx="9509760" cy="744563"/>
          </a:xfrm>
        </p:spPr>
        <p:txBody>
          <a:bodyPr/>
          <a:lstStyle/>
          <a:p>
            <a:r>
              <a:rPr lang="en-US" dirty="0" smtClean="0"/>
              <a:t>Agenda</a:t>
            </a:r>
            <a:endParaRPr lang="en-US" dirty="0"/>
          </a:p>
        </p:txBody>
      </p:sp>
      <p:sp>
        <p:nvSpPr>
          <p:cNvPr id="4" name="Content Placeholder 13"/>
          <p:cNvSpPr txBox="1">
            <a:spLocks/>
          </p:cNvSpPr>
          <p:nvPr/>
        </p:nvSpPr>
        <p:spPr>
          <a:xfrm>
            <a:off x="1341120" y="1932476"/>
            <a:ext cx="9509760" cy="4669492"/>
          </a:xfrm>
          <a:prstGeom prst="rect">
            <a:avLst/>
          </a:prstGeom>
        </p:spPr>
        <p:txBody>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a:buFont typeface="Wingdings" panose="05000000000000000000" pitchFamily="2" charset="2"/>
              <a:buChar char="Ø"/>
            </a:pPr>
            <a:r>
              <a:rPr lang="en-US" sz="2800" dirty="0" smtClean="0">
                <a:solidFill>
                  <a:schemeClr val="tx1"/>
                </a:solidFill>
              </a:rPr>
              <a:t>Why and what do we have to change?</a:t>
            </a:r>
          </a:p>
          <a:p>
            <a:pPr>
              <a:buFont typeface="Wingdings" panose="05000000000000000000" pitchFamily="2" charset="2"/>
              <a:buChar char="Ø"/>
            </a:pPr>
            <a:r>
              <a:rPr lang="en-US" sz="2800" dirty="0" smtClean="0">
                <a:solidFill>
                  <a:schemeClr val="bg2">
                    <a:lumMod val="75000"/>
                  </a:schemeClr>
                </a:solidFill>
              </a:rPr>
              <a:t>Open </a:t>
            </a:r>
            <a:r>
              <a:rPr lang="en-US" sz="2800" dirty="0">
                <a:solidFill>
                  <a:schemeClr val="bg2">
                    <a:lumMod val="75000"/>
                  </a:schemeClr>
                </a:solidFill>
              </a:rPr>
              <a:t>Source Circular Economy – </a:t>
            </a:r>
            <a:r>
              <a:rPr lang="en-US" sz="2800" dirty="0" smtClean="0">
                <a:solidFill>
                  <a:schemeClr val="bg2">
                    <a:lumMod val="75000"/>
                  </a:schemeClr>
                </a:solidFill>
              </a:rPr>
              <a:t>definition </a:t>
            </a:r>
            <a:r>
              <a:rPr lang="en-US" sz="2800" dirty="0">
                <a:solidFill>
                  <a:schemeClr val="bg2">
                    <a:lumMod val="75000"/>
                  </a:schemeClr>
                </a:solidFill>
              </a:rPr>
              <a:t>and </a:t>
            </a:r>
            <a:r>
              <a:rPr lang="en-US" sz="2800" dirty="0" smtClean="0">
                <a:solidFill>
                  <a:schemeClr val="bg2">
                    <a:lumMod val="75000"/>
                  </a:schemeClr>
                </a:solidFill>
              </a:rPr>
              <a:t>opportunities</a:t>
            </a:r>
          </a:p>
          <a:p>
            <a:pPr>
              <a:buFont typeface="Wingdings" panose="05000000000000000000" pitchFamily="2" charset="2"/>
              <a:buChar char="Ø"/>
            </a:pPr>
            <a:r>
              <a:rPr lang="en-US" sz="2800" dirty="0" smtClean="0">
                <a:solidFill>
                  <a:schemeClr val="bg2">
                    <a:lumMod val="75000"/>
                  </a:schemeClr>
                </a:solidFill>
              </a:rPr>
              <a:t>Energy – 100% renewable, sustainable</a:t>
            </a:r>
          </a:p>
          <a:p>
            <a:pPr>
              <a:buFont typeface="Wingdings" panose="05000000000000000000" pitchFamily="2" charset="2"/>
              <a:buChar char="Ø"/>
            </a:pPr>
            <a:r>
              <a:rPr lang="en-US" sz="2800" dirty="0" smtClean="0">
                <a:solidFill>
                  <a:schemeClr val="bg2">
                    <a:lumMod val="75000"/>
                  </a:schemeClr>
                </a:solidFill>
              </a:rPr>
              <a:t>Energy in OSCE - success stories</a:t>
            </a:r>
            <a:endParaRPr lang="en-US" sz="2800" dirty="0">
              <a:solidFill>
                <a:schemeClr val="bg2">
                  <a:lumMod val="75000"/>
                </a:schemeClr>
              </a:solidFill>
            </a:endParaRPr>
          </a:p>
          <a:p>
            <a:pPr>
              <a:buFont typeface="Wingdings" panose="05000000000000000000" pitchFamily="2" charset="2"/>
              <a:buChar char="Ø"/>
            </a:pPr>
            <a:r>
              <a:rPr lang="en-US" sz="2800" dirty="0" smtClean="0">
                <a:solidFill>
                  <a:schemeClr val="bg2">
                    <a:lumMod val="75000"/>
                  </a:schemeClr>
                </a:solidFill>
              </a:rPr>
              <a:t>Q&amp;A</a:t>
            </a:r>
          </a:p>
          <a:p>
            <a:endParaRPr lang="en-US" b="1" dirty="0"/>
          </a:p>
        </p:txBody>
      </p:sp>
      <p:sp>
        <p:nvSpPr>
          <p:cNvPr id="7" name="Footer Placeholder 6"/>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sp>
        <p:nvSpPr>
          <p:cNvPr id="8" name="Date Placeholder 7"/>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2" name="Slide Number Placeholder 1"/>
          <p:cNvSpPr>
            <a:spLocks noGrp="1"/>
          </p:cNvSpPr>
          <p:nvPr>
            <p:ph type="sldNum" sz="quarter" idx="12"/>
          </p:nvPr>
        </p:nvSpPr>
        <p:spPr/>
        <p:txBody>
          <a:bodyPr/>
          <a:lstStyle/>
          <a:p>
            <a:fld id="{CA8D9AD5-F248-4919-864A-CFD76CC027D6}" type="slidenum">
              <a:rPr lang="en-US" smtClean="0">
                <a:solidFill>
                  <a:srgbClr val="E5E8E8"/>
                </a:solidFill>
              </a:rPr>
              <a:pPr/>
              <a:t>2</a:t>
            </a:fld>
            <a:endParaRPr lang="en-US" dirty="0">
              <a:solidFill>
                <a:srgbClr val="E5E8E8"/>
              </a:solidFill>
            </a:endParaRPr>
          </a:p>
        </p:txBody>
      </p:sp>
    </p:spTree>
    <p:extLst>
      <p:ext uri="{BB962C8B-B14F-4D97-AF65-F5344CB8AC3E}">
        <p14:creationId xmlns:p14="http://schemas.microsoft.com/office/powerpoint/2010/main" val="395863413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1120" y="467360"/>
            <a:ext cx="9509760" cy="744563"/>
          </a:xfrm>
        </p:spPr>
        <p:txBody>
          <a:bodyPr/>
          <a:lstStyle/>
          <a:p>
            <a:r>
              <a:rPr lang="en-US" dirty="0" smtClean="0"/>
              <a:t>Agenda</a:t>
            </a:r>
            <a:endParaRPr lang="en-US" dirty="0"/>
          </a:p>
        </p:txBody>
      </p:sp>
      <p:sp>
        <p:nvSpPr>
          <p:cNvPr id="4" name="Content Placeholder 13"/>
          <p:cNvSpPr txBox="1">
            <a:spLocks/>
          </p:cNvSpPr>
          <p:nvPr/>
        </p:nvSpPr>
        <p:spPr>
          <a:xfrm>
            <a:off x="1341120" y="1932476"/>
            <a:ext cx="9509760" cy="4669492"/>
          </a:xfrm>
          <a:prstGeom prst="rect">
            <a:avLst/>
          </a:prstGeom>
        </p:spPr>
        <p:txBody>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a:buFont typeface="Wingdings" panose="05000000000000000000" pitchFamily="2" charset="2"/>
              <a:buChar char="Ø"/>
            </a:pPr>
            <a:r>
              <a:rPr lang="en-US" sz="2800" dirty="0" smtClean="0">
                <a:solidFill>
                  <a:schemeClr val="bg2">
                    <a:lumMod val="75000"/>
                  </a:schemeClr>
                </a:solidFill>
              </a:rPr>
              <a:t>Why and what do we have to change?</a:t>
            </a:r>
          </a:p>
          <a:p>
            <a:pPr>
              <a:buFont typeface="Wingdings" panose="05000000000000000000" pitchFamily="2" charset="2"/>
              <a:buChar char="Ø"/>
            </a:pPr>
            <a:r>
              <a:rPr lang="en-US" sz="2800" dirty="0" smtClean="0">
                <a:solidFill>
                  <a:schemeClr val="bg2">
                    <a:lumMod val="75000"/>
                  </a:schemeClr>
                </a:solidFill>
              </a:rPr>
              <a:t>Open </a:t>
            </a:r>
            <a:r>
              <a:rPr lang="en-US" sz="2800" dirty="0">
                <a:solidFill>
                  <a:schemeClr val="bg2">
                    <a:lumMod val="75000"/>
                  </a:schemeClr>
                </a:solidFill>
              </a:rPr>
              <a:t>Source Circular Economy – </a:t>
            </a:r>
            <a:r>
              <a:rPr lang="en-US" sz="2800" dirty="0" smtClean="0">
                <a:solidFill>
                  <a:schemeClr val="bg2">
                    <a:lumMod val="75000"/>
                  </a:schemeClr>
                </a:solidFill>
              </a:rPr>
              <a:t>definition </a:t>
            </a:r>
            <a:r>
              <a:rPr lang="en-US" sz="2800" dirty="0">
                <a:solidFill>
                  <a:schemeClr val="bg2">
                    <a:lumMod val="75000"/>
                  </a:schemeClr>
                </a:solidFill>
              </a:rPr>
              <a:t>and </a:t>
            </a:r>
            <a:r>
              <a:rPr lang="en-US" sz="2800" dirty="0" smtClean="0">
                <a:solidFill>
                  <a:schemeClr val="bg2">
                    <a:lumMod val="75000"/>
                  </a:schemeClr>
                </a:solidFill>
              </a:rPr>
              <a:t>opportunities</a:t>
            </a:r>
          </a:p>
          <a:p>
            <a:pPr>
              <a:buFont typeface="Wingdings" panose="05000000000000000000" pitchFamily="2" charset="2"/>
              <a:buChar char="Ø"/>
            </a:pPr>
            <a:r>
              <a:rPr lang="en-US" sz="2800" dirty="0" smtClean="0">
                <a:solidFill>
                  <a:schemeClr val="bg2">
                    <a:lumMod val="75000"/>
                  </a:schemeClr>
                </a:solidFill>
              </a:rPr>
              <a:t>Energy – 100% renewable, sustainable</a:t>
            </a:r>
          </a:p>
          <a:p>
            <a:pPr>
              <a:buFont typeface="Wingdings" panose="05000000000000000000" pitchFamily="2" charset="2"/>
              <a:buChar char="Ø"/>
            </a:pPr>
            <a:r>
              <a:rPr lang="en-US" sz="2800" dirty="0" smtClean="0">
                <a:solidFill>
                  <a:schemeClr val="tx1"/>
                </a:solidFill>
              </a:rPr>
              <a:t>Energy in OSCE - success stories</a:t>
            </a:r>
            <a:endParaRPr lang="en-US" sz="2800" dirty="0">
              <a:solidFill>
                <a:schemeClr val="tx1"/>
              </a:solidFill>
            </a:endParaRPr>
          </a:p>
          <a:p>
            <a:pPr>
              <a:buFont typeface="Wingdings" panose="05000000000000000000" pitchFamily="2" charset="2"/>
              <a:buChar char="Ø"/>
            </a:pPr>
            <a:r>
              <a:rPr lang="en-US" sz="2800" dirty="0" smtClean="0">
                <a:solidFill>
                  <a:schemeClr val="bg2">
                    <a:lumMod val="75000"/>
                  </a:schemeClr>
                </a:solidFill>
              </a:rPr>
              <a:t>Q&amp;A</a:t>
            </a:r>
          </a:p>
          <a:p>
            <a:endParaRPr lang="en-US" b="1" dirty="0"/>
          </a:p>
        </p:txBody>
      </p:sp>
      <p:sp>
        <p:nvSpPr>
          <p:cNvPr id="7" name="Footer Placeholder 6"/>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sp>
        <p:nvSpPr>
          <p:cNvPr id="8" name="Date Placeholder 7"/>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2" name="Slide Number Placeholder 1"/>
          <p:cNvSpPr>
            <a:spLocks noGrp="1"/>
          </p:cNvSpPr>
          <p:nvPr>
            <p:ph type="sldNum" sz="quarter" idx="12"/>
          </p:nvPr>
        </p:nvSpPr>
        <p:spPr/>
        <p:txBody>
          <a:bodyPr/>
          <a:lstStyle/>
          <a:p>
            <a:fld id="{CA8D9AD5-F248-4919-864A-CFD76CC027D6}" type="slidenum">
              <a:rPr lang="en-US" smtClean="0">
                <a:solidFill>
                  <a:srgbClr val="E5E8E8"/>
                </a:solidFill>
              </a:rPr>
              <a:pPr/>
              <a:t>20</a:t>
            </a:fld>
            <a:endParaRPr lang="en-US" dirty="0">
              <a:solidFill>
                <a:srgbClr val="E5E8E8"/>
              </a:solidFill>
            </a:endParaRPr>
          </a:p>
        </p:txBody>
      </p:sp>
    </p:spTree>
    <p:extLst>
      <p:ext uri="{BB962C8B-B14F-4D97-AF65-F5344CB8AC3E}">
        <p14:creationId xmlns:p14="http://schemas.microsoft.com/office/powerpoint/2010/main" val="299146836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6" name="Footer Placeholder 5"/>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sp>
        <p:nvSpPr>
          <p:cNvPr id="2" name="TextBox 1"/>
          <p:cNvSpPr txBox="1"/>
          <p:nvPr/>
        </p:nvSpPr>
        <p:spPr>
          <a:xfrm>
            <a:off x="7653799" y="5678638"/>
            <a:ext cx="3833742" cy="923330"/>
          </a:xfrm>
          <a:prstGeom prst="rect">
            <a:avLst/>
          </a:prstGeom>
          <a:noFill/>
        </p:spPr>
        <p:txBody>
          <a:bodyPr wrap="none" rtlCol="0">
            <a:spAutoFit/>
          </a:bodyPr>
          <a:lstStyle/>
          <a:p>
            <a:r>
              <a:rPr lang="en-US" dirty="0"/>
              <a:t>OSCEdays Project – London June 2015</a:t>
            </a:r>
            <a:endParaRPr lang="en-US" dirty="0" smtClean="0">
              <a:hlinkClick r:id="rId3"/>
            </a:endParaRPr>
          </a:p>
          <a:p>
            <a:r>
              <a:rPr lang="en-US" dirty="0" smtClean="0">
                <a:hlinkClick r:id="rId3"/>
              </a:rPr>
              <a:t>Open-energy-life-cycles</a:t>
            </a:r>
            <a:endParaRPr lang="en-US" dirty="0" smtClean="0"/>
          </a:p>
          <a:p>
            <a:endParaRPr lang="en-US" dirty="0"/>
          </a:p>
        </p:txBody>
      </p:sp>
      <p:sp>
        <p:nvSpPr>
          <p:cNvPr id="4" name="Rectangle 3"/>
          <p:cNvSpPr/>
          <p:nvPr/>
        </p:nvSpPr>
        <p:spPr>
          <a:xfrm>
            <a:off x="1341120" y="199816"/>
            <a:ext cx="9509760" cy="954107"/>
          </a:xfrm>
          <a:prstGeom prst="rect">
            <a:avLst/>
          </a:prstGeom>
        </p:spPr>
        <p:txBody>
          <a:bodyPr wrap="square">
            <a:spAutoFit/>
          </a:bodyPr>
          <a:lstStyle/>
          <a:p>
            <a:r>
              <a:rPr lang="en-US" sz="2800" b="1" dirty="0"/>
              <a:t>Embodied energy and lifecycle analysis of an open hardware energy </a:t>
            </a:r>
            <a:r>
              <a:rPr lang="en-US" sz="2800" b="1" dirty="0" smtClean="0"/>
              <a:t>monitor</a:t>
            </a:r>
            <a:endParaRPr lang="en-US" sz="2800"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120" y="1333500"/>
            <a:ext cx="9841230" cy="4345138"/>
          </a:xfrm>
          <a:prstGeom prst="rect">
            <a:avLst/>
          </a:prstGeom>
        </p:spPr>
      </p:pic>
      <p:sp>
        <p:nvSpPr>
          <p:cNvPr id="9" name="Slide Number Placeholder 8"/>
          <p:cNvSpPr>
            <a:spLocks noGrp="1"/>
          </p:cNvSpPr>
          <p:nvPr>
            <p:ph type="sldNum" sz="quarter" idx="12"/>
          </p:nvPr>
        </p:nvSpPr>
        <p:spPr/>
        <p:txBody>
          <a:bodyPr/>
          <a:lstStyle/>
          <a:p>
            <a:fld id="{CA8D9AD5-F248-4919-864A-CFD76CC027D6}" type="slidenum">
              <a:rPr lang="en-US" smtClean="0">
                <a:solidFill>
                  <a:srgbClr val="E5E8E8"/>
                </a:solidFill>
              </a:rPr>
              <a:pPr/>
              <a:t>21</a:t>
            </a:fld>
            <a:endParaRPr lang="en-US" dirty="0">
              <a:solidFill>
                <a:srgbClr val="E5E8E8"/>
              </a:solidFill>
            </a:endParaRPr>
          </a:p>
        </p:txBody>
      </p:sp>
    </p:spTree>
    <p:extLst>
      <p:ext uri="{BB962C8B-B14F-4D97-AF65-F5344CB8AC3E}">
        <p14:creationId xmlns:p14="http://schemas.microsoft.com/office/powerpoint/2010/main" val="314159430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6" name="Footer Placeholder 5"/>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sp>
        <p:nvSpPr>
          <p:cNvPr id="10" name="Shape 758"/>
          <p:cNvSpPr txBox="1"/>
          <p:nvPr/>
        </p:nvSpPr>
        <p:spPr>
          <a:xfrm>
            <a:off x="9355836" y="5996769"/>
            <a:ext cx="4231235" cy="605199"/>
          </a:xfrm>
          <a:prstGeom prst="rect">
            <a:avLst/>
          </a:prstGeom>
          <a:noFill/>
          <a:ln>
            <a:noFill/>
          </a:ln>
        </p:spPr>
        <p:txBody>
          <a:bodyPr lIns="91425" tIns="91425" rIns="91425" bIns="91425" anchor="t" anchorCtr="0">
            <a:noAutofit/>
          </a:bodyPr>
          <a:lstStyle/>
          <a:p>
            <a:r>
              <a:rPr lang="en" i="1" dirty="0" smtClean="0"/>
              <a:t> </a:t>
            </a:r>
            <a:r>
              <a:rPr lang="en-US" i="1" dirty="0" smtClean="0">
                <a:hlinkClick r:id="rId3"/>
              </a:rPr>
              <a:t>Tesla Gigafactory</a:t>
            </a:r>
            <a:endParaRPr lang="en-US" i="1" dirty="0" smtClean="0"/>
          </a:p>
          <a:p>
            <a:endParaRPr sz="1200" i="1" dirty="0"/>
          </a:p>
          <a:p>
            <a:pPr rtl="0">
              <a:spcBef>
                <a:spcPts val="0"/>
              </a:spcBef>
              <a:buNone/>
            </a:pPr>
            <a:endParaRPr sz="1200" i="1" dirty="0"/>
          </a:p>
          <a:p>
            <a:pPr>
              <a:spcBef>
                <a:spcPts val="0"/>
              </a:spcBef>
              <a:buNone/>
            </a:pPr>
            <a:endParaRPr sz="1200" i="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452" y="838200"/>
            <a:ext cx="11274247" cy="5158568"/>
          </a:xfrm>
          <a:prstGeom prst="rect">
            <a:avLst/>
          </a:prstGeom>
        </p:spPr>
      </p:pic>
      <p:sp>
        <p:nvSpPr>
          <p:cNvPr id="12" name="Rectangle 11"/>
          <p:cNvSpPr/>
          <p:nvPr/>
        </p:nvSpPr>
        <p:spPr>
          <a:xfrm>
            <a:off x="1169670" y="58547"/>
            <a:ext cx="9509760" cy="523220"/>
          </a:xfrm>
          <a:prstGeom prst="rect">
            <a:avLst/>
          </a:prstGeom>
        </p:spPr>
        <p:txBody>
          <a:bodyPr wrap="square">
            <a:spAutoFit/>
          </a:bodyPr>
          <a:lstStyle/>
          <a:p>
            <a:r>
              <a:rPr lang="en-US" sz="2800" b="1" dirty="0" smtClean="0"/>
              <a:t>100% Renewable Energy Factory </a:t>
            </a:r>
            <a:endParaRPr lang="en-US" sz="2800" b="1" dirty="0"/>
          </a:p>
        </p:txBody>
      </p:sp>
      <p:sp>
        <p:nvSpPr>
          <p:cNvPr id="11" name="Slide Number Placeholder 10"/>
          <p:cNvSpPr>
            <a:spLocks noGrp="1"/>
          </p:cNvSpPr>
          <p:nvPr>
            <p:ph type="sldNum" sz="quarter" idx="12"/>
          </p:nvPr>
        </p:nvSpPr>
        <p:spPr/>
        <p:txBody>
          <a:bodyPr/>
          <a:lstStyle/>
          <a:p>
            <a:fld id="{CA8D9AD5-F248-4919-864A-CFD76CC027D6}" type="slidenum">
              <a:rPr lang="en-US" smtClean="0">
                <a:solidFill>
                  <a:srgbClr val="E5E8E8"/>
                </a:solidFill>
              </a:rPr>
              <a:pPr/>
              <a:t>22</a:t>
            </a:fld>
            <a:endParaRPr lang="en-US" dirty="0">
              <a:solidFill>
                <a:srgbClr val="E5E8E8"/>
              </a:solidFill>
            </a:endParaRPr>
          </a:p>
        </p:txBody>
      </p:sp>
    </p:spTree>
    <p:extLst>
      <p:ext uri="{BB962C8B-B14F-4D97-AF65-F5344CB8AC3E}">
        <p14:creationId xmlns:p14="http://schemas.microsoft.com/office/powerpoint/2010/main" val="414750313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6" name="Footer Placeholder 5"/>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sp>
        <p:nvSpPr>
          <p:cNvPr id="10" name="Shape 758"/>
          <p:cNvSpPr txBox="1"/>
          <p:nvPr/>
        </p:nvSpPr>
        <p:spPr>
          <a:xfrm>
            <a:off x="9355836" y="5996769"/>
            <a:ext cx="4231235" cy="605199"/>
          </a:xfrm>
          <a:prstGeom prst="rect">
            <a:avLst/>
          </a:prstGeom>
          <a:noFill/>
          <a:ln>
            <a:noFill/>
          </a:ln>
        </p:spPr>
        <p:txBody>
          <a:bodyPr lIns="91425" tIns="91425" rIns="91425" bIns="91425" anchor="t" anchorCtr="0">
            <a:noAutofit/>
          </a:bodyPr>
          <a:lstStyle/>
          <a:p>
            <a:r>
              <a:rPr lang="en" i="1" dirty="0" smtClean="0"/>
              <a:t> </a:t>
            </a:r>
            <a:r>
              <a:rPr lang="en-US" i="1" dirty="0" smtClean="0">
                <a:hlinkClick r:id="rId3"/>
              </a:rPr>
              <a:t>Tesla Motors</a:t>
            </a:r>
            <a:endParaRPr lang="en-US" i="1" dirty="0" smtClean="0"/>
          </a:p>
          <a:p>
            <a:endParaRPr sz="1200" i="1" dirty="0"/>
          </a:p>
          <a:p>
            <a:pPr rtl="0">
              <a:spcBef>
                <a:spcPts val="0"/>
              </a:spcBef>
              <a:buNone/>
            </a:pPr>
            <a:endParaRPr sz="1200" i="1" dirty="0"/>
          </a:p>
          <a:p>
            <a:pPr>
              <a:spcBef>
                <a:spcPts val="0"/>
              </a:spcBef>
              <a:buNone/>
            </a:pPr>
            <a:endParaRPr sz="1200" i="1" dirty="0"/>
          </a:p>
        </p:txBody>
      </p:sp>
      <p:sp>
        <p:nvSpPr>
          <p:cNvPr id="7" name="Rectangle 6"/>
          <p:cNvSpPr/>
          <p:nvPr/>
        </p:nvSpPr>
        <p:spPr>
          <a:xfrm>
            <a:off x="461600" y="1056880"/>
            <a:ext cx="11049000" cy="4708981"/>
          </a:xfrm>
          <a:prstGeom prst="rect">
            <a:avLst/>
          </a:prstGeom>
        </p:spPr>
        <p:txBody>
          <a:bodyPr wrap="square">
            <a:spAutoFit/>
          </a:bodyPr>
          <a:lstStyle/>
          <a:p>
            <a:r>
              <a:rPr lang="en-US" sz="2000" dirty="0"/>
              <a:t>“Tesla Motors was created to accelerate the advent of sustainable transport. If we clear a path to the creation of compelling electric vehicles, but then lay intellectual property landmines behind us to inhibit others, we are acting in a manner contrary to that goal. Tesla will not initiate patent lawsuits against anyone who, in good faith, wants to use our technology</a:t>
            </a:r>
            <a:r>
              <a:rPr lang="en-US" sz="2000" dirty="0" smtClean="0"/>
              <a:t>.</a:t>
            </a:r>
          </a:p>
          <a:p>
            <a:endParaRPr lang="en-US" sz="2000" dirty="0"/>
          </a:p>
          <a:p>
            <a:r>
              <a:rPr lang="en-US" sz="2000" dirty="0"/>
              <a:t>Given that annual new vehicle production is approaching 100 million per year and the global fleet is approximately 2 billion cars, it is impossible for Tesla to build electric cars fast enough to address the carbon crisis. By the same token, it means the market is enormous. Our true competition is not the small trickle of non-Tesla electric cars being produced, but rather the enormous flood of gasoline cars pouring out of the world’s factories every day.</a:t>
            </a:r>
            <a:endParaRPr lang="en-US" sz="2000" dirty="0" smtClean="0"/>
          </a:p>
          <a:p>
            <a:endParaRPr lang="en-US" sz="2000" dirty="0"/>
          </a:p>
          <a:p>
            <a:r>
              <a:rPr lang="en-US" sz="2000" dirty="0" smtClean="0"/>
              <a:t>Technology </a:t>
            </a:r>
            <a:r>
              <a:rPr lang="en-US" sz="2000" dirty="0"/>
              <a:t>leadership is not defined by patents, which history has repeatedly shown to be small protection indeed against a determined competitor, but rather by the ability of a company to attract and motivate the world’s most talented engineers. We believe that applying the open source philosophy to our patents will strengthen rather than diminish Tesla’s position in this regard</a:t>
            </a:r>
            <a:r>
              <a:rPr lang="en-US" sz="2000" dirty="0" smtClean="0"/>
              <a:t>.”</a:t>
            </a:r>
            <a:endParaRPr lang="en-US" sz="2000" dirty="0"/>
          </a:p>
        </p:txBody>
      </p:sp>
      <p:sp>
        <p:nvSpPr>
          <p:cNvPr id="8" name="Title 2"/>
          <p:cNvSpPr>
            <a:spLocks noGrp="1"/>
          </p:cNvSpPr>
          <p:nvPr>
            <p:ph type="title"/>
          </p:nvPr>
        </p:nvSpPr>
        <p:spPr>
          <a:xfrm>
            <a:off x="1231220" y="135325"/>
            <a:ext cx="9509760" cy="627344"/>
          </a:xfrm>
        </p:spPr>
        <p:txBody>
          <a:bodyPr>
            <a:normAutofit/>
          </a:bodyPr>
          <a:lstStyle/>
          <a:p>
            <a:r>
              <a:rPr lang="en-US" sz="2800" dirty="0" smtClean="0"/>
              <a:t>Tesla Electric Vehicles – Open Source</a:t>
            </a:r>
            <a:endParaRPr lang="en-US" sz="2800" dirty="0"/>
          </a:p>
        </p:txBody>
      </p:sp>
      <p:sp>
        <p:nvSpPr>
          <p:cNvPr id="2" name="Slide Number Placeholder 1"/>
          <p:cNvSpPr>
            <a:spLocks noGrp="1"/>
          </p:cNvSpPr>
          <p:nvPr>
            <p:ph type="sldNum" sz="quarter" idx="12"/>
          </p:nvPr>
        </p:nvSpPr>
        <p:spPr/>
        <p:txBody>
          <a:bodyPr/>
          <a:lstStyle/>
          <a:p>
            <a:fld id="{CA8D9AD5-F248-4919-864A-CFD76CC027D6}" type="slidenum">
              <a:rPr lang="en-US" smtClean="0">
                <a:solidFill>
                  <a:srgbClr val="E5E8E8"/>
                </a:solidFill>
              </a:rPr>
              <a:pPr/>
              <a:t>23</a:t>
            </a:fld>
            <a:endParaRPr lang="en-US" dirty="0">
              <a:solidFill>
                <a:srgbClr val="E5E8E8"/>
              </a:solidFill>
            </a:endParaRPr>
          </a:p>
        </p:txBody>
      </p:sp>
    </p:spTree>
    <p:extLst>
      <p:ext uri="{BB962C8B-B14F-4D97-AF65-F5344CB8AC3E}">
        <p14:creationId xmlns:p14="http://schemas.microsoft.com/office/powerpoint/2010/main" val="169109993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1220" y="135325"/>
            <a:ext cx="9509760" cy="627344"/>
          </a:xfrm>
        </p:spPr>
        <p:txBody>
          <a:bodyPr>
            <a:normAutofit/>
          </a:bodyPr>
          <a:lstStyle/>
          <a:p>
            <a:r>
              <a:rPr lang="en-US" sz="2800" dirty="0" smtClean="0"/>
              <a:t>Energy – Farming Symbiosis </a:t>
            </a:r>
            <a:endParaRPr lang="en-US" sz="2800" dirty="0"/>
          </a:p>
        </p:txBody>
      </p:sp>
      <p:sp>
        <p:nvSpPr>
          <p:cNvPr id="5" name="Date Placeholder 4"/>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6" name="Footer Placeholder 5"/>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pic>
        <p:nvPicPr>
          <p:cNvPr id="1026" name="Picture 2" descr="http://sunraisedfarms.com/images/header-far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186" y="762669"/>
            <a:ext cx="9967219" cy="46206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53799" y="5678638"/>
            <a:ext cx="3404073" cy="923330"/>
          </a:xfrm>
          <a:prstGeom prst="rect">
            <a:avLst/>
          </a:prstGeom>
          <a:noFill/>
        </p:spPr>
        <p:txBody>
          <a:bodyPr wrap="none" rtlCol="0">
            <a:spAutoFit/>
          </a:bodyPr>
          <a:lstStyle/>
          <a:p>
            <a:r>
              <a:rPr lang="en-US" dirty="0" smtClean="0"/>
              <a:t>Sun-Raised Farms, North Carolina</a:t>
            </a:r>
          </a:p>
          <a:p>
            <a:r>
              <a:rPr lang="en-US" dirty="0" smtClean="0">
                <a:hlinkClick r:id="rId4"/>
              </a:rPr>
              <a:t>http://sunraisedfarms.com</a:t>
            </a:r>
            <a:endParaRPr lang="en-US" dirty="0" smtClean="0"/>
          </a:p>
          <a:p>
            <a:endParaRPr lang="en-US" dirty="0"/>
          </a:p>
        </p:txBody>
      </p:sp>
      <p:sp>
        <p:nvSpPr>
          <p:cNvPr id="4" name="Slide Number Placeholder 3"/>
          <p:cNvSpPr>
            <a:spLocks noGrp="1"/>
          </p:cNvSpPr>
          <p:nvPr>
            <p:ph type="sldNum" sz="quarter" idx="12"/>
          </p:nvPr>
        </p:nvSpPr>
        <p:spPr/>
        <p:txBody>
          <a:bodyPr/>
          <a:lstStyle/>
          <a:p>
            <a:fld id="{CA8D9AD5-F248-4919-864A-CFD76CC027D6}" type="slidenum">
              <a:rPr lang="en-US" smtClean="0">
                <a:solidFill>
                  <a:srgbClr val="E5E8E8"/>
                </a:solidFill>
              </a:rPr>
              <a:pPr/>
              <a:t>24</a:t>
            </a:fld>
            <a:endParaRPr lang="en-US" dirty="0">
              <a:solidFill>
                <a:srgbClr val="E5E8E8"/>
              </a:solidFill>
            </a:endParaRPr>
          </a:p>
        </p:txBody>
      </p:sp>
    </p:spTree>
    <p:extLst>
      <p:ext uri="{BB962C8B-B14F-4D97-AF65-F5344CB8AC3E}">
        <p14:creationId xmlns:p14="http://schemas.microsoft.com/office/powerpoint/2010/main" val="78553250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1220" y="135325"/>
            <a:ext cx="9509760" cy="627344"/>
          </a:xfrm>
        </p:spPr>
        <p:txBody>
          <a:bodyPr>
            <a:normAutofit/>
          </a:bodyPr>
          <a:lstStyle/>
          <a:p>
            <a:r>
              <a:rPr lang="en-US" sz="2800" dirty="0" smtClean="0"/>
              <a:t>Energy – No Wasted Assets</a:t>
            </a:r>
            <a:endParaRPr lang="en-US" sz="2800" dirty="0"/>
          </a:p>
        </p:txBody>
      </p:sp>
      <p:sp>
        <p:nvSpPr>
          <p:cNvPr id="5" name="Date Placeholder 4"/>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6" name="Footer Placeholder 5"/>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sp>
        <p:nvSpPr>
          <p:cNvPr id="9" name="Shape 757"/>
          <p:cNvSpPr txBox="1"/>
          <p:nvPr/>
        </p:nvSpPr>
        <p:spPr>
          <a:xfrm>
            <a:off x="7070501" y="1068946"/>
            <a:ext cx="4417454" cy="3029285"/>
          </a:xfrm>
          <a:prstGeom prst="rect">
            <a:avLst/>
          </a:prstGeom>
          <a:noFill/>
          <a:ln>
            <a:noFill/>
          </a:ln>
        </p:spPr>
        <p:txBody>
          <a:bodyPr lIns="91425" tIns="91425" rIns="91425" bIns="91425" anchor="ctr" anchorCtr="0">
            <a:noAutofit/>
          </a:bodyPr>
          <a:lstStyle/>
          <a:p>
            <a:pPr lvl="0" rtl="0">
              <a:lnSpc>
                <a:spcPct val="115000"/>
              </a:lnSpc>
              <a:spcBef>
                <a:spcPts val="2400"/>
              </a:spcBef>
              <a:spcAft>
                <a:spcPts val="600"/>
              </a:spcAft>
              <a:buNone/>
            </a:pPr>
            <a:endParaRPr lang="en" sz="2000" b="1" dirty="0" smtClean="0">
              <a:solidFill>
                <a:schemeClr val="dk1"/>
              </a:solidFill>
            </a:endParaRPr>
          </a:p>
          <a:p>
            <a:pPr lvl="0" rtl="0">
              <a:lnSpc>
                <a:spcPct val="115000"/>
              </a:lnSpc>
              <a:spcBef>
                <a:spcPts val="2400"/>
              </a:spcBef>
              <a:spcAft>
                <a:spcPts val="600"/>
              </a:spcAft>
              <a:buNone/>
            </a:pPr>
            <a:endParaRPr lang="en" sz="2000" b="1" dirty="0" smtClean="0">
              <a:solidFill>
                <a:schemeClr val="dk1"/>
              </a:solidFill>
            </a:endParaRPr>
          </a:p>
          <a:p>
            <a:pPr lvl="0" rtl="0">
              <a:lnSpc>
                <a:spcPct val="115000"/>
              </a:lnSpc>
              <a:spcBef>
                <a:spcPts val="2400"/>
              </a:spcBef>
              <a:spcAft>
                <a:spcPts val="600"/>
              </a:spcAft>
              <a:buNone/>
            </a:pPr>
            <a:endParaRPr lang="en" sz="2000" b="1" dirty="0">
              <a:solidFill>
                <a:schemeClr val="dk1"/>
              </a:solidFill>
            </a:endParaRPr>
          </a:p>
          <a:p>
            <a:pPr lvl="0" rtl="0">
              <a:lnSpc>
                <a:spcPct val="115000"/>
              </a:lnSpc>
              <a:spcBef>
                <a:spcPts val="2400"/>
              </a:spcBef>
              <a:spcAft>
                <a:spcPts val="600"/>
              </a:spcAft>
              <a:buNone/>
            </a:pPr>
            <a:r>
              <a:rPr lang="en" sz="2000" b="1" dirty="0" smtClean="0">
                <a:solidFill>
                  <a:schemeClr val="dk1"/>
                </a:solidFill>
              </a:rPr>
              <a:t>New revenue streams from repurposing underused/unused physical assets</a:t>
            </a:r>
          </a:p>
          <a:p>
            <a:pPr lvl="0" rtl="0">
              <a:lnSpc>
                <a:spcPct val="115000"/>
              </a:lnSpc>
              <a:spcBef>
                <a:spcPts val="2400"/>
              </a:spcBef>
              <a:spcAft>
                <a:spcPts val="600"/>
              </a:spcAft>
              <a:buNone/>
            </a:pPr>
            <a:r>
              <a:rPr lang="en" sz="2000" b="1" dirty="0" smtClean="0">
                <a:solidFill>
                  <a:schemeClr val="dk1"/>
                </a:solidFill>
              </a:rPr>
              <a:t>Locked-in long-term electricity costs</a:t>
            </a:r>
          </a:p>
          <a:p>
            <a:pPr lvl="0" rtl="0">
              <a:lnSpc>
                <a:spcPct val="115000"/>
              </a:lnSpc>
              <a:spcBef>
                <a:spcPts val="2400"/>
              </a:spcBef>
              <a:spcAft>
                <a:spcPts val="600"/>
              </a:spcAft>
              <a:buNone/>
            </a:pPr>
            <a:endParaRPr lang="en" sz="2000" b="1" dirty="0" smtClean="0">
              <a:solidFill>
                <a:schemeClr val="dk1"/>
              </a:solidFill>
            </a:endParaRPr>
          </a:p>
          <a:p>
            <a:pPr lvl="0" rtl="0">
              <a:lnSpc>
                <a:spcPct val="115000"/>
              </a:lnSpc>
              <a:spcBef>
                <a:spcPts val="2400"/>
              </a:spcBef>
              <a:spcAft>
                <a:spcPts val="600"/>
              </a:spcAft>
              <a:buNone/>
            </a:pPr>
            <a:endParaRPr lang="en" sz="2000" b="1" dirty="0">
              <a:solidFill>
                <a:schemeClr val="dk1"/>
              </a:solidFill>
            </a:endParaRPr>
          </a:p>
          <a:p>
            <a:pPr lvl="0" rtl="0">
              <a:lnSpc>
                <a:spcPct val="115000"/>
              </a:lnSpc>
              <a:spcBef>
                <a:spcPts val="1400"/>
              </a:spcBef>
              <a:spcAft>
                <a:spcPts val="400"/>
              </a:spcAft>
              <a:buNone/>
            </a:pPr>
            <a:endParaRPr lang="en" sz="2000" b="1" dirty="0">
              <a:solidFill>
                <a:schemeClr val="dk1"/>
              </a:solidFill>
            </a:endParaRPr>
          </a:p>
          <a:p>
            <a:pPr lvl="0" rtl="0">
              <a:lnSpc>
                <a:spcPct val="115000"/>
              </a:lnSpc>
              <a:spcBef>
                <a:spcPts val="1400"/>
              </a:spcBef>
              <a:spcAft>
                <a:spcPts val="400"/>
              </a:spcAft>
              <a:buNone/>
            </a:pPr>
            <a:endParaRPr lang="en" sz="2000" b="1" dirty="0">
              <a:solidFill>
                <a:schemeClr val="dk1"/>
              </a:solidFill>
            </a:endParaRPr>
          </a:p>
        </p:txBody>
      </p:sp>
      <p:sp>
        <p:nvSpPr>
          <p:cNvPr id="10" name="Shape 758"/>
          <p:cNvSpPr txBox="1"/>
          <p:nvPr/>
        </p:nvSpPr>
        <p:spPr>
          <a:xfrm>
            <a:off x="7070501" y="5891657"/>
            <a:ext cx="4231235" cy="605199"/>
          </a:xfrm>
          <a:prstGeom prst="rect">
            <a:avLst/>
          </a:prstGeom>
          <a:noFill/>
          <a:ln>
            <a:noFill/>
          </a:ln>
        </p:spPr>
        <p:txBody>
          <a:bodyPr lIns="91425" tIns="91425" rIns="91425" bIns="91425" anchor="t" anchorCtr="0">
            <a:noAutofit/>
          </a:bodyPr>
          <a:lstStyle/>
          <a:p>
            <a:r>
              <a:rPr lang="en" i="1" dirty="0" smtClean="0"/>
              <a:t>Denver, Colorado Federal Center Buildings </a:t>
            </a:r>
            <a:r>
              <a:rPr lang="en-US" i="1" dirty="0">
                <a:hlinkClick r:id="rId3"/>
              </a:rPr>
              <a:t>http://</a:t>
            </a:r>
            <a:r>
              <a:rPr lang="en-US" i="1" dirty="0" smtClean="0">
                <a:hlinkClick r:id="rId3"/>
              </a:rPr>
              <a:t>www.gsa.gov/portal/content/114551</a:t>
            </a:r>
            <a:endParaRPr lang="en-US" i="1" dirty="0" smtClean="0"/>
          </a:p>
          <a:p>
            <a:endParaRPr sz="1200" i="1" dirty="0"/>
          </a:p>
          <a:p>
            <a:pPr rtl="0">
              <a:spcBef>
                <a:spcPts val="0"/>
              </a:spcBef>
              <a:buNone/>
            </a:pPr>
            <a:endParaRPr sz="1200" i="1" dirty="0"/>
          </a:p>
          <a:p>
            <a:pPr>
              <a:spcBef>
                <a:spcPts val="0"/>
              </a:spcBef>
              <a:buNone/>
            </a:pPr>
            <a:endParaRPr sz="1200" i="1" dirty="0"/>
          </a:p>
        </p:txBody>
      </p:sp>
      <p:pic>
        <p:nvPicPr>
          <p:cNvPr id="1026" name="Picture 2" descr="http://www.gsa.gov/portal/getMediaData?mediaId=2159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68" y="1068946"/>
            <a:ext cx="6232346" cy="482271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CA8D9AD5-F248-4919-864A-CFD76CC027D6}" type="slidenum">
              <a:rPr lang="en-US" smtClean="0">
                <a:solidFill>
                  <a:srgbClr val="E5E8E8"/>
                </a:solidFill>
              </a:rPr>
              <a:pPr/>
              <a:t>25</a:t>
            </a:fld>
            <a:endParaRPr lang="en-US" dirty="0">
              <a:solidFill>
                <a:srgbClr val="E5E8E8"/>
              </a:solidFill>
            </a:endParaRPr>
          </a:p>
        </p:txBody>
      </p:sp>
    </p:spTree>
    <p:extLst>
      <p:ext uri="{BB962C8B-B14F-4D97-AF65-F5344CB8AC3E}">
        <p14:creationId xmlns:p14="http://schemas.microsoft.com/office/powerpoint/2010/main" val="236979664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1220" y="135325"/>
            <a:ext cx="9509760" cy="627344"/>
          </a:xfrm>
        </p:spPr>
        <p:txBody>
          <a:bodyPr>
            <a:normAutofit/>
          </a:bodyPr>
          <a:lstStyle/>
          <a:p>
            <a:r>
              <a:rPr lang="en-US" sz="2800" dirty="0" smtClean="0"/>
              <a:t>Energy – Highly Innovative Solutions</a:t>
            </a:r>
            <a:endParaRPr lang="en-US" sz="2800" dirty="0"/>
          </a:p>
        </p:txBody>
      </p:sp>
      <p:sp>
        <p:nvSpPr>
          <p:cNvPr id="5" name="Date Placeholder 4"/>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6" name="Footer Placeholder 5"/>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pic>
        <p:nvPicPr>
          <p:cNvPr id="7" name="Shape 606"/>
          <p:cNvPicPr preferRelativeResize="0"/>
          <p:nvPr/>
        </p:nvPicPr>
        <p:blipFill rotWithShape="1">
          <a:blip r:embed="rId3" cstate="print">
            <a:alphaModFix/>
          </a:blip>
          <a:srcRect/>
          <a:stretch/>
        </p:blipFill>
        <p:spPr>
          <a:xfrm>
            <a:off x="763803" y="1081825"/>
            <a:ext cx="5997605" cy="4845361"/>
          </a:xfrm>
          <a:prstGeom prst="rect">
            <a:avLst/>
          </a:prstGeom>
          <a:noFill/>
          <a:ln>
            <a:noFill/>
          </a:ln>
        </p:spPr>
      </p:pic>
      <p:sp>
        <p:nvSpPr>
          <p:cNvPr id="9" name="Shape 605"/>
          <p:cNvSpPr txBox="1">
            <a:spLocks/>
          </p:cNvSpPr>
          <p:nvPr/>
        </p:nvSpPr>
        <p:spPr>
          <a:xfrm>
            <a:off x="7423381" y="1081825"/>
            <a:ext cx="4360787" cy="3531255"/>
          </a:xfrm>
          <a:prstGeom prst="rect">
            <a:avLst/>
          </a:prstGeom>
          <a:noFill/>
          <a:ln>
            <a:noFill/>
          </a:ln>
        </p:spPr>
        <p:txBody>
          <a:bodyPr lIns="91425" tIns="91425" rIns="91425" bIns="91425" anchor="t" anchorCtr="0">
            <a:noAutofit/>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0" indent="0" algn="ctr">
              <a:lnSpc>
                <a:spcPct val="100000"/>
              </a:lnSpc>
              <a:spcBef>
                <a:spcPts val="0"/>
              </a:spcBef>
              <a:buClr>
                <a:schemeClr val="dk1"/>
              </a:buClr>
              <a:buSzPct val="25000"/>
              <a:buFont typeface="Arial"/>
              <a:buNone/>
            </a:pPr>
            <a:r>
              <a:rPr lang="en-US" sz="2400" b="1" u="sng" dirty="0" smtClean="0">
                <a:solidFill>
                  <a:schemeClr val="dk1"/>
                </a:solidFill>
                <a:ea typeface="Arial"/>
                <a:cs typeface="Arial"/>
                <a:sym typeface="Arial"/>
              </a:rPr>
              <a:t>SymbioCity, Sweden </a:t>
            </a:r>
            <a:r>
              <a:rPr lang="en-US" sz="2400" u="sng" dirty="0" smtClean="0">
                <a:solidFill>
                  <a:schemeClr val="dk1"/>
                </a:solidFill>
                <a:ea typeface="Arial"/>
                <a:cs typeface="Arial"/>
                <a:sym typeface="Arial"/>
              </a:rPr>
              <a:t> </a:t>
            </a:r>
          </a:p>
          <a:p>
            <a:pPr marL="0" indent="0" algn="ctr">
              <a:lnSpc>
                <a:spcPct val="100000"/>
              </a:lnSpc>
              <a:spcBef>
                <a:spcPts val="0"/>
              </a:spcBef>
              <a:buClr>
                <a:schemeClr val="dk1"/>
              </a:buClr>
              <a:buSzPct val="25000"/>
              <a:buFont typeface="Arial"/>
              <a:buNone/>
            </a:pPr>
            <a:r>
              <a:rPr lang="en-US" sz="2400" dirty="0" smtClean="0">
                <a:solidFill>
                  <a:schemeClr val="dk1"/>
                </a:solidFill>
                <a:ea typeface="Arial"/>
                <a:cs typeface="Arial"/>
                <a:sym typeface="Arial"/>
              </a:rPr>
              <a:t>using human body heat recovered from Stockholm’s Railway Central Station to heat the adjacent Kungsbrohuset building</a:t>
            </a:r>
          </a:p>
          <a:p>
            <a:pPr marL="0" indent="0" algn="ctr">
              <a:lnSpc>
                <a:spcPct val="100000"/>
              </a:lnSpc>
              <a:spcBef>
                <a:spcPts val="0"/>
              </a:spcBef>
              <a:buClr>
                <a:schemeClr val="dk1"/>
              </a:buClr>
              <a:buSzPct val="25000"/>
              <a:buFont typeface="Arial"/>
              <a:buNone/>
            </a:pPr>
            <a:endParaRPr lang="en-US" sz="2400" dirty="0">
              <a:solidFill>
                <a:schemeClr val="dk1"/>
              </a:solidFill>
              <a:ea typeface="Arial"/>
              <a:cs typeface="Arial"/>
              <a:sym typeface="Arial"/>
            </a:endParaRPr>
          </a:p>
          <a:p>
            <a:pPr marL="0" indent="0" algn="ctr">
              <a:lnSpc>
                <a:spcPct val="100000"/>
              </a:lnSpc>
              <a:spcBef>
                <a:spcPts val="0"/>
              </a:spcBef>
              <a:buClr>
                <a:schemeClr val="dk1"/>
              </a:buClr>
              <a:buSzPct val="25000"/>
              <a:buFont typeface="Arial"/>
              <a:buNone/>
            </a:pPr>
            <a:r>
              <a:rPr lang="en-US" sz="1400" dirty="0">
                <a:solidFill>
                  <a:schemeClr val="dk1"/>
                </a:solidFill>
                <a:ea typeface="Arial"/>
                <a:cs typeface="Arial"/>
                <a:sym typeface="Arial"/>
                <a:hlinkClick r:id="rId4"/>
              </a:rPr>
              <a:t>http://www.symbiocity.org/en/approach/Cases-undersidor/Kungsbrohuset-people-power</a:t>
            </a:r>
            <a:r>
              <a:rPr lang="en-US" sz="1400" dirty="0" smtClean="0">
                <a:solidFill>
                  <a:schemeClr val="dk1"/>
                </a:solidFill>
                <a:ea typeface="Arial"/>
                <a:cs typeface="Arial"/>
                <a:sym typeface="Arial"/>
                <a:hlinkClick r:id="rId4"/>
              </a:rPr>
              <a:t>/</a:t>
            </a:r>
            <a:endParaRPr lang="en-US" sz="1400" dirty="0" smtClean="0">
              <a:solidFill>
                <a:schemeClr val="dk1"/>
              </a:solidFill>
              <a:ea typeface="Arial"/>
              <a:cs typeface="Arial"/>
              <a:sym typeface="Arial"/>
            </a:endParaRPr>
          </a:p>
          <a:p>
            <a:pPr marL="0" indent="0" algn="ctr">
              <a:lnSpc>
                <a:spcPct val="100000"/>
              </a:lnSpc>
              <a:spcBef>
                <a:spcPts val="0"/>
              </a:spcBef>
              <a:buClr>
                <a:schemeClr val="dk1"/>
              </a:buClr>
              <a:buSzPct val="25000"/>
              <a:buFont typeface="Arial"/>
              <a:buNone/>
            </a:pPr>
            <a:endParaRPr lang="en-US" sz="2400" dirty="0" smtClean="0">
              <a:solidFill>
                <a:schemeClr val="dk1"/>
              </a:solidFill>
              <a:ea typeface="Arial"/>
              <a:cs typeface="Arial"/>
              <a:sym typeface="Arial"/>
            </a:endParaRPr>
          </a:p>
          <a:p>
            <a:pPr marL="0" indent="0" algn="ctr">
              <a:lnSpc>
                <a:spcPct val="100000"/>
              </a:lnSpc>
              <a:spcBef>
                <a:spcPts val="0"/>
              </a:spcBef>
              <a:buClr>
                <a:schemeClr val="dk1"/>
              </a:buClr>
              <a:buSzPct val="25000"/>
              <a:buFont typeface="Arial"/>
              <a:buNone/>
            </a:pPr>
            <a:endParaRPr lang="en-US" sz="2400" dirty="0">
              <a:solidFill>
                <a:schemeClr val="dk1"/>
              </a:solidFill>
              <a:ea typeface="Arial"/>
              <a:cs typeface="Arial"/>
              <a:sym typeface="Arial"/>
            </a:endParaRPr>
          </a:p>
          <a:p>
            <a:pPr marL="0" indent="0" algn="ctr">
              <a:lnSpc>
                <a:spcPct val="100000"/>
              </a:lnSpc>
              <a:spcBef>
                <a:spcPts val="0"/>
              </a:spcBef>
              <a:buClr>
                <a:schemeClr val="dk1"/>
              </a:buClr>
              <a:buSzPct val="25000"/>
              <a:buFont typeface="Arial"/>
              <a:buNone/>
            </a:pPr>
            <a:endParaRPr lang="en-US" sz="2400" dirty="0" smtClean="0">
              <a:solidFill>
                <a:schemeClr val="dk1"/>
              </a:solidFill>
              <a:ea typeface="Arial"/>
              <a:cs typeface="Arial"/>
              <a:sym typeface="Arial"/>
            </a:endParaRPr>
          </a:p>
          <a:p>
            <a:pPr marL="0" indent="0" algn="ctr">
              <a:lnSpc>
                <a:spcPct val="100000"/>
              </a:lnSpc>
              <a:spcBef>
                <a:spcPts val="0"/>
              </a:spcBef>
              <a:buClr>
                <a:schemeClr val="dk1"/>
              </a:buClr>
              <a:buSzPct val="25000"/>
              <a:buFont typeface="Arial"/>
              <a:buNone/>
            </a:pPr>
            <a:endParaRPr lang="en-US" sz="2400" dirty="0">
              <a:solidFill>
                <a:schemeClr val="dk1"/>
              </a:solidFill>
              <a:ea typeface="Arial"/>
              <a:cs typeface="Arial"/>
              <a:sym typeface="Arial"/>
            </a:endParaRPr>
          </a:p>
          <a:p>
            <a:pPr marL="0" indent="0" algn="ctr">
              <a:lnSpc>
                <a:spcPct val="100000"/>
              </a:lnSpc>
              <a:spcBef>
                <a:spcPts val="0"/>
              </a:spcBef>
              <a:buClr>
                <a:schemeClr val="dk1"/>
              </a:buClr>
              <a:buSzPct val="25000"/>
              <a:buFont typeface="Arial"/>
              <a:buNone/>
            </a:pPr>
            <a:endParaRPr lang="en-US" sz="2400" dirty="0" smtClean="0">
              <a:solidFill>
                <a:schemeClr val="dk1"/>
              </a:solidFill>
              <a:ea typeface="Arial"/>
              <a:cs typeface="Arial"/>
              <a:sym typeface="Arial"/>
            </a:endParaRPr>
          </a:p>
          <a:p>
            <a:pPr marL="0" indent="0">
              <a:lnSpc>
                <a:spcPct val="100000"/>
              </a:lnSpc>
              <a:spcBef>
                <a:spcPts val="0"/>
              </a:spcBef>
              <a:buClr>
                <a:schemeClr val="dk1"/>
              </a:buClr>
              <a:buFont typeface="Arial"/>
              <a:buNone/>
            </a:pPr>
            <a:endParaRPr lang="en-US" sz="4000" dirty="0">
              <a:solidFill>
                <a:schemeClr val="dk1"/>
              </a:solidFill>
              <a:ea typeface="Arial"/>
              <a:cs typeface="Arial"/>
              <a:sym typeface="Arial"/>
            </a:endParaRPr>
          </a:p>
        </p:txBody>
      </p:sp>
      <p:sp>
        <p:nvSpPr>
          <p:cNvPr id="2" name="Slide Number Placeholder 1"/>
          <p:cNvSpPr>
            <a:spLocks noGrp="1"/>
          </p:cNvSpPr>
          <p:nvPr>
            <p:ph type="sldNum" sz="quarter" idx="12"/>
          </p:nvPr>
        </p:nvSpPr>
        <p:spPr/>
        <p:txBody>
          <a:bodyPr/>
          <a:lstStyle/>
          <a:p>
            <a:fld id="{CA8D9AD5-F248-4919-864A-CFD76CC027D6}" type="slidenum">
              <a:rPr lang="en-US" smtClean="0">
                <a:solidFill>
                  <a:srgbClr val="E5E8E8"/>
                </a:solidFill>
              </a:rPr>
              <a:pPr/>
              <a:t>26</a:t>
            </a:fld>
            <a:endParaRPr lang="en-US" dirty="0">
              <a:solidFill>
                <a:srgbClr val="E5E8E8"/>
              </a:solidFill>
            </a:endParaRPr>
          </a:p>
        </p:txBody>
      </p:sp>
    </p:spTree>
    <p:extLst>
      <p:ext uri="{BB962C8B-B14F-4D97-AF65-F5344CB8AC3E}">
        <p14:creationId xmlns:p14="http://schemas.microsoft.com/office/powerpoint/2010/main" val="38046290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1220" y="135325"/>
            <a:ext cx="9509760" cy="627344"/>
          </a:xfrm>
        </p:spPr>
        <p:txBody>
          <a:bodyPr>
            <a:normAutofit/>
          </a:bodyPr>
          <a:lstStyle/>
          <a:p>
            <a:r>
              <a:rPr lang="en-US" sz="2800" dirty="0"/>
              <a:t>Energy – Highly Innovative Solutions</a:t>
            </a:r>
          </a:p>
        </p:txBody>
      </p:sp>
      <p:sp>
        <p:nvSpPr>
          <p:cNvPr id="5" name="Date Placeholder 4"/>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6" name="Footer Placeholder 5"/>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85" y="916557"/>
            <a:ext cx="5488815" cy="4915969"/>
          </a:xfrm>
          <a:prstGeom prst="rect">
            <a:avLst/>
          </a:prstGeom>
        </p:spPr>
      </p:pic>
      <p:sp>
        <p:nvSpPr>
          <p:cNvPr id="7" name="Rectangle 6"/>
          <p:cNvSpPr/>
          <p:nvPr/>
        </p:nvSpPr>
        <p:spPr>
          <a:xfrm>
            <a:off x="539957" y="6032581"/>
            <a:ext cx="4563750" cy="646331"/>
          </a:xfrm>
          <a:prstGeom prst="rect">
            <a:avLst/>
          </a:prstGeom>
        </p:spPr>
        <p:txBody>
          <a:bodyPr wrap="none">
            <a:spAutoFit/>
          </a:bodyPr>
          <a:lstStyle/>
          <a:p>
            <a:r>
              <a:rPr lang="en-US" dirty="0">
                <a:hlinkClick r:id="rId4"/>
              </a:rPr>
              <a:t>http://</a:t>
            </a:r>
            <a:r>
              <a:rPr lang="en-US" dirty="0" smtClean="0">
                <a:hlinkClick r:id="rId4"/>
              </a:rPr>
              <a:t>www.pavegen.com/bloomington-schoo</a:t>
            </a:r>
            <a:endParaRPr lang="en-US" dirty="0" smtClean="0"/>
          </a:p>
          <a:p>
            <a:r>
              <a:rPr lang="en-US" dirty="0" smtClean="0"/>
              <a:t>l</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855822"/>
            <a:ext cx="5359305" cy="4821078"/>
          </a:xfrm>
          <a:prstGeom prst="rect">
            <a:avLst/>
          </a:prstGeom>
        </p:spPr>
      </p:pic>
      <p:sp>
        <p:nvSpPr>
          <p:cNvPr id="9" name="Slide Number Placeholder 8"/>
          <p:cNvSpPr>
            <a:spLocks noGrp="1"/>
          </p:cNvSpPr>
          <p:nvPr>
            <p:ph type="sldNum" sz="quarter" idx="12"/>
          </p:nvPr>
        </p:nvSpPr>
        <p:spPr/>
        <p:txBody>
          <a:bodyPr/>
          <a:lstStyle/>
          <a:p>
            <a:fld id="{CA8D9AD5-F248-4919-864A-CFD76CC027D6}" type="slidenum">
              <a:rPr lang="en-US" smtClean="0">
                <a:solidFill>
                  <a:srgbClr val="E5E8E8"/>
                </a:solidFill>
              </a:rPr>
              <a:pPr/>
              <a:t>27</a:t>
            </a:fld>
            <a:endParaRPr lang="en-US" dirty="0">
              <a:solidFill>
                <a:srgbClr val="E5E8E8"/>
              </a:solidFill>
            </a:endParaRPr>
          </a:p>
        </p:txBody>
      </p:sp>
    </p:spTree>
    <p:extLst>
      <p:ext uri="{BB962C8B-B14F-4D97-AF65-F5344CB8AC3E}">
        <p14:creationId xmlns:p14="http://schemas.microsoft.com/office/powerpoint/2010/main" val="67129252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1220" y="135325"/>
            <a:ext cx="9509760" cy="627344"/>
          </a:xfrm>
        </p:spPr>
        <p:txBody>
          <a:bodyPr>
            <a:normAutofit/>
          </a:bodyPr>
          <a:lstStyle/>
          <a:p>
            <a:r>
              <a:rPr lang="en-US" sz="2800" dirty="0" smtClean="0"/>
              <a:t>Energy – Farming Symbiosis</a:t>
            </a:r>
            <a:endParaRPr lang="en-US" sz="2800" dirty="0"/>
          </a:p>
        </p:txBody>
      </p:sp>
      <p:sp>
        <p:nvSpPr>
          <p:cNvPr id="5" name="Date Placeholder 4"/>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6" name="Footer Placeholder 5"/>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sp>
        <p:nvSpPr>
          <p:cNvPr id="2" name="TextBox 1"/>
          <p:cNvSpPr txBox="1"/>
          <p:nvPr/>
        </p:nvSpPr>
        <p:spPr>
          <a:xfrm>
            <a:off x="6078828" y="5878693"/>
            <a:ext cx="5718219" cy="523220"/>
          </a:xfrm>
          <a:prstGeom prst="rect">
            <a:avLst/>
          </a:prstGeom>
          <a:noFill/>
        </p:spPr>
        <p:txBody>
          <a:bodyPr wrap="square" rtlCol="0">
            <a:spAutoFit/>
          </a:bodyPr>
          <a:lstStyle/>
          <a:p>
            <a:r>
              <a:rPr lang="en-US" sz="1400" dirty="0" smtClean="0">
                <a:hlinkClick r:id="rId3"/>
              </a:rPr>
              <a:t>http://usgreenchamber.com/pumpkin-power-food-for-thought-and-energy/</a:t>
            </a:r>
            <a:endParaRPr lang="en-US" dirty="0"/>
          </a:p>
        </p:txBody>
      </p:sp>
      <p:pic>
        <p:nvPicPr>
          <p:cNvPr id="5122" name="Picture 2" descr="Pumpkin Power: Turning Food Waste into Ener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120" y="853706"/>
            <a:ext cx="9399859" cy="49339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8D9AD5-F248-4919-864A-CFD76CC027D6}" type="slidenum">
              <a:rPr lang="en-US" smtClean="0">
                <a:solidFill>
                  <a:srgbClr val="E5E8E8"/>
                </a:solidFill>
              </a:rPr>
              <a:pPr/>
              <a:t>28</a:t>
            </a:fld>
            <a:endParaRPr lang="en-US" dirty="0">
              <a:solidFill>
                <a:srgbClr val="E5E8E8"/>
              </a:solidFill>
            </a:endParaRPr>
          </a:p>
        </p:txBody>
      </p:sp>
    </p:spTree>
    <p:extLst>
      <p:ext uri="{BB962C8B-B14F-4D97-AF65-F5344CB8AC3E}">
        <p14:creationId xmlns:p14="http://schemas.microsoft.com/office/powerpoint/2010/main" val="306420263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1220" y="135325"/>
            <a:ext cx="9509760" cy="627344"/>
          </a:xfrm>
        </p:spPr>
        <p:txBody>
          <a:bodyPr>
            <a:normAutofit/>
          </a:bodyPr>
          <a:lstStyle/>
          <a:p>
            <a:r>
              <a:rPr lang="en-US" sz="2800" dirty="0" smtClean="0"/>
              <a:t>Energy – Mobility </a:t>
            </a:r>
            <a:r>
              <a:rPr lang="en-US" sz="2800" dirty="0" smtClean="0"/>
              <a:t>System </a:t>
            </a:r>
            <a:endParaRPr lang="en-US" sz="2800" dirty="0"/>
          </a:p>
        </p:txBody>
      </p:sp>
      <p:sp>
        <p:nvSpPr>
          <p:cNvPr id="5" name="Date Placeholder 4"/>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6" name="Footer Placeholder 5"/>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sp>
        <p:nvSpPr>
          <p:cNvPr id="9" name="Shape 757"/>
          <p:cNvSpPr txBox="1"/>
          <p:nvPr/>
        </p:nvSpPr>
        <p:spPr>
          <a:xfrm>
            <a:off x="461600" y="4657859"/>
            <a:ext cx="5346954" cy="1066801"/>
          </a:xfrm>
          <a:prstGeom prst="rect">
            <a:avLst/>
          </a:prstGeom>
          <a:noFill/>
          <a:ln>
            <a:noFill/>
          </a:ln>
        </p:spPr>
        <p:txBody>
          <a:bodyPr lIns="91425" tIns="91425" rIns="91425" bIns="91425" anchor="ctr" anchorCtr="0">
            <a:noAutofit/>
          </a:bodyPr>
          <a:lstStyle/>
          <a:p>
            <a:pPr lvl="0">
              <a:lnSpc>
                <a:spcPct val="115000"/>
              </a:lnSpc>
              <a:spcBef>
                <a:spcPts val="2400"/>
              </a:spcBef>
              <a:spcAft>
                <a:spcPts val="600"/>
              </a:spcAft>
            </a:pPr>
            <a:r>
              <a:rPr lang="en-US" sz="2000" dirty="0" smtClean="0"/>
              <a:t>Network </a:t>
            </a:r>
            <a:r>
              <a:rPr lang="en-US" sz="2000" dirty="0"/>
              <a:t>Rail could cut operating costs by £150m between 2019 and 2024 by inviting investors to fund trackside solar arrays. </a:t>
            </a:r>
            <a:endParaRPr lang="en" sz="2000" b="1" dirty="0">
              <a:solidFill>
                <a:schemeClr val="dk1"/>
              </a:solidFill>
            </a:endParaRPr>
          </a:p>
        </p:txBody>
      </p:sp>
      <p:sp>
        <p:nvSpPr>
          <p:cNvPr id="10" name="Shape 758"/>
          <p:cNvSpPr txBox="1"/>
          <p:nvPr/>
        </p:nvSpPr>
        <p:spPr>
          <a:xfrm>
            <a:off x="461600" y="5891860"/>
            <a:ext cx="4675031" cy="605199"/>
          </a:xfrm>
          <a:prstGeom prst="rect">
            <a:avLst/>
          </a:prstGeom>
          <a:noFill/>
          <a:ln>
            <a:noFill/>
          </a:ln>
        </p:spPr>
        <p:txBody>
          <a:bodyPr lIns="91425" tIns="91425" rIns="91425" bIns="91425" anchor="t" anchorCtr="0">
            <a:noAutofit/>
          </a:bodyPr>
          <a:lstStyle/>
          <a:p>
            <a:r>
              <a:rPr lang="en-US" sz="1200" i="1" dirty="0">
                <a:hlinkClick r:id="rId3"/>
              </a:rPr>
              <a:t>http://</a:t>
            </a:r>
            <a:r>
              <a:rPr lang="en-US" sz="1200" i="1" dirty="0" smtClean="0">
                <a:hlinkClick r:id="rId3"/>
              </a:rPr>
              <a:t>www.businessgreen.com/bg/news/2394661/how-trackside-solar-arrays-could-save-network-rail-gbp150m</a:t>
            </a:r>
            <a:endParaRPr lang="en-US" sz="1200" i="1" dirty="0" smtClean="0"/>
          </a:p>
          <a:p>
            <a:endParaRPr sz="1200" i="1" dirty="0"/>
          </a:p>
        </p:txBody>
      </p:sp>
      <p:pic>
        <p:nvPicPr>
          <p:cNvPr id="2050" name="Picture 2" descr="http://www.businessgreen.com/IMG/871/310871/solar-images-rail-580x358.jpeg?14292518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00" y="1190111"/>
            <a:ext cx="5346954" cy="33437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3150" y="1190111"/>
            <a:ext cx="5581650" cy="3343789"/>
          </a:xfrm>
          <a:prstGeom prst="rect">
            <a:avLst/>
          </a:prstGeom>
        </p:spPr>
      </p:pic>
      <p:sp>
        <p:nvSpPr>
          <p:cNvPr id="11" name="Shape 757"/>
          <p:cNvSpPr txBox="1"/>
          <p:nvPr/>
        </p:nvSpPr>
        <p:spPr>
          <a:xfrm>
            <a:off x="6202299" y="4657859"/>
            <a:ext cx="5346954" cy="1066801"/>
          </a:xfrm>
          <a:prstGeom prst="rect">
            <a:avLst/>
          </a:prstGeom>
          <a:noFill/>
          <a:ln>
            <a:noFill/>
          </a:ln>
        </p:spPr>
        <p:txBody>
          <a:bodyPr lIns="91425" tIns="91425" rIns="91425" bIns="91425" anchor="ctr" anchorCtr="0">
            <a:noAutofit/>
          </a:bodyPr>
          <a:lstStyle/>
          <a:p>
            <a:pPr lvl="0">
              <a:lnSpc>
                <a:spcPct val="115000"/>
              </a:lnSpc>
              <a:spcBef>
                <a:spcPts val="2400"/>
              </a:spcBef>
              <a:spcAft>
                <a:spcPts val="600"/>
              </a:spcAft>
            </a:pPr>
            <a:r>
              <a:rPr lang="en-US" sz="2000" dirty="0" smtClean="0"/>
              <a:t>The world’s first solar powered train was built and is running in Australia by </a:t>
            </a:r>
            <a:r>
              <a:rPr lang="en-US" sz="2000" dirty="0"/>
              <a:t>Byron Bay Railroad Company</a:t>
            </a:r>
            <a:r>
              <a:rPr lang="en-US" sz="2000" dirty="0" smtClean="0"/>
              <a:t> </a:t>
            </a:r>
            <a:endParaRPr lang="en" sz="2000" b="1" dirty="0">
              <a:solidFill>
                <a:schemeClr val="dk1"/>
              </a:solidFill>
            </a:endParaRPr>
          </a:p>
        </p:txBody>
      </p:sp>
      <p:sp>
        <p:nvSpPr>
          <p:cNvPr id="4" name="Rectangle 3"/>
          <p:cNvSpPr/>
          <p:nvPr/>
        </p:nvSpPr>
        <p:spPr>
          <a:xfrm>
            <a:off x="6118098" y="5829569"/>
            <a:ext cx="6096000" cy="553998"/>
          </a:xfrm>
          <a:prstGeom prst="rect">
            <a:avLst/>
          </a:prstGeom>
        </p:spPr>
        <p:txBody>
          <a:bodyPr>
            <a:spAutoFit/>
          </a:bodyPr>
          <a:lstStyle/>
          <a:p>
            <a:r>
              <a:rPr lang="en-US" sz="1200" dirty="0">
                <a:hlinkClick r:id="rId6"/>
              </a:rPr>
              <a:t>https://</a:t>
            </a:r>
            <a:r>
              <a:rPr lang="en-US" sz="1200" dirty="0" smtClean="0">
                <a:hlinkClick r:id="rId6"/>
              </a:rPr>
              <a:t>www.engineersaustralia.org.au/portal/news/australian-solar-powered-train-limelight</a:t>
            </a:r>
            <a:endParaRPr lang="en-US" sz="1200" dirty="0" smtClean="0"/>
          </a:p>
          <a:p>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solidFill>
                  <a:srgbClr val="E5E8E8"/>
                </a:solidFill>
              </a:rPr>
              <a:pPr/>
              <a:t>29</a:t>
            </a:fld>
            <a:endParaRPr lang="en-US" dirty="0">
              <a:solidFill>
                <a:srgbClr val="E5E8E8"/>
              </a:solidFill>
            </a:endParaRPr>
          </a:p>
        </p:txBody>
      </p:sp>
    </p:spTree>
    <p:extLst>
      <p:ext uri="{BB962C8B-B14F-4D97-AF65-F5344CB8AC3E}">
        <p14:creationId xmlns:p14="http://schemas.microsoft.com/office/powerpoint/2010/main" val="389427929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schemeClr val="bg1"/>
                </a:solidFill>
              </a:rPr>
              <a:t>April 2018</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ESWcon 2018</a:t>
            </a:r>
            <a:endParaRPr lang="en-US" dirty="0">
              <a:solidFill>
                <a:schemeClr val="bg1"/>
              </a:solidFill>
            </a:endParaRPr>
          </a:p>
        </p:txBody>
      </p:sp>
      <p:sp>
        <p:nvSpPr>
          <p:cNvPr id="5" name="Rectangle 4"/>
          <p:cNvSpPr/>
          <p:nvPr/>
        </p:nvSpPr>
        <p:spPr>
          <a:xfrm>
            <a:off x="130862" y="6190735"/>
            <a:ext cx="5821182" cy="338554"/>
          </a:xfrm>
          <a:prstGeom prst="rect">
            <a:avLst/>
          </a:prstGeom>
        </p:spPr>
        <p:txBody>
          <a:bodyPr wrap="square">
            <a:spAutoFit/>
          </a:bodyPr>
          <a:lstStyle/>
          <a:p>
            <a:r>
              <a:rPr lang="en-US" sz="1600" dirty="0">
                <a:hlinkClick r:id="rId3"/>
              </a:rPr>
              <a:t>https://www.footprintnetwork.org/our-work/ecological-footprint</a:t>
            </a:r>
            <a:r>
              <a:rPr lang="en-US" sz="1600" dirty="0" smtClean="0">
                <a:hlinkClick r:id="rId3"/>
              </a:rPr>
              <a:t>/</a:t>
            </a:r>
            <a:endParaRPr lang="en-US" dirty="0"/>
          </a:p>
        </p:txBody>
      </p:sp>
      <p:sp>
        <p:nvSpPr>
          <p:cNvPr id="6" name="Rectangle 5"/>
          <p:cNvSpPr/>
          <p:nvPr/>
        </p:nvSpPr>
        <p:spPr>
          <a:xfrm>
            <a:off x="6326948" y="6190735"/>
            <a:ext cx="5528501" cy="369332"/>
          </a:xfrm>
          <a:prstGeom prst="rect">
            <a:avLst/>
          </a:prstGeom>
        </p:spPr>
        <p:txBody>
          <a:bodyPr wrap="none">
            <a:spAutoFit/>
          </a:bodyPr>
          <a:lstStyle/>
          <a:p>
            <a:r>
              <a:rPr lang="en-US" dirty="0">
                <a:hlinkClick r:id="rId4"/>
              </a:rPr>
              <a:t>http://</a:t>
            </a:r>
            <a:r>
              <a:rPr lang="en-US" dirty="0" smtClean="0">
                <a:hlinkClick r:id="rId4"/>
              </a:rPr>
              <a:t>www.esrl.noaa.gov/gmd/ccgg/trends/weekly.html</a:t>
            </a:r>
            <a:endParaRPr lang="en-US" dirty="0"/>
          </a:p>
        </p:txBody>
      </p:sp>
      <p:sp>
        <p:nvSpPr>
          <p:cNvPr id="9" name="TextBox 8"/>
          <p:cNvSpPr txBox="1"/>
          <p:nvPr/>
        </p:nvSpPr>
        <p:spPr>
          <a:xfrm>
            <a:off x="1328823" y="44550"/>
            <a:ext cx="9584871" cy="523220"/>
          </a:xfrm>
          <a:prstGeom prst="rect">
            <a:avLst/>
          </a:prstGeom>
          <a:noFill/>
        </p:spPr>
        <p:txBody>
          <a:bodyPr wrap="square" rtlCol="0">
            <a:spAutoFit/>
          </a:bodyPr>
          <a:lstStyle/>
          <a:p>
            <a:pPr algn="ctr"/>
            <a:r>
              <a:rPr lang="en-US" sz="2800" dirty="0" smtClean="0"/>
              <a:t>ANTHROPOCENE - UNSUSTAINABLE TRENDS</a:t>
            </a:r>
            <a:endParaRPr lang="en-US" sz="28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949" y="604109"/>
            <a:ext cx="5760448" cy="558397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1259" y="604110"/>
            <a:ext cx="5861475" cy="5583978"/>
          </a:xfrm>
          <a:prstGeom prst="rect">
            <a:avLst/>
          </a:prstGeom>
        </p:spPr>
      </p:pic>
      <p:sp>
        <p:nvSpPr>
          <p:cNvPr id="8" name="Slide Number Placeholder 7"/>
          <p:cNvSpPr>
            <a:spLocks noGrp="1"/>
          </p:cNvSpPr>
          <p:nvPr>
            <p:ph type="sldNum" sz="quarter" idx="12"/>
          </p:nvPr>
        </p:nvSpPr>
        <p:spPr/>
        <p:txBody>
          <a:bodyPr/>
          <a:lstStyle/>
          <a:p>
            <a:fld id="{CA8D9AD5-F248-4919-864A-CFD76CC027D6}"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41072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a:spLocks noGrp="1"/>
          </p:cNvSpPr>
          <p:nvPr>
            <p:ph type="title"/>
          </p:nvPr>
        </p:nvSpPr>
        <p:spPr>
          <a:xfrm>
            <a:off x="1050589" y="265133"/>
            <a:ext cx="7028962" cy="587513"/>
          </a:xfrm>
          <a:prstGeom prst="rect">
            <a:avLst/>
          </a:prstGeom>
        </p:spPr>
        <p:txBody>
          <a:bodyPr vert="horz" lIns="91425" tIns="91425" rIns="91425" bIns="91425" rtlCol="0" anchor="b" anchorCtr="0">
            <a:noAutofit/>
          </a:bodyPr>
          <a:lstStyle/>
          <a:p>
            <a:pPr>
              <a:spcBef>
                <a:spcPts val="0"/>
              </a:spcBef>
            </a:pPr>
            <a:r>
              <a:rPr lang="en-US" sz="2800" dirty="0"/>
              <a:t>Energy – </a:t>
            </a:r>
            <a:r>
              <a:rPr lang="en-US" sz="2800" dirty="0" smtClean="0"/>
              <a:t>Mobility </a:t>
            </a:r>
            <a:r>
              <a:rPr lang="en-US" sz="2800" dirty="0" smtClean="0"/>
              <a:t>System</a:t>
            </a:r>
            <a:endParaRPr lang="en" sz="2800" dirty="0"/>
          </a:p>
        </p:txBody>
      </p:sp>
      <p:sp>
        <p:nvSpPr>
          <p:cNvPr id="5" name="Footer Placeholder 4"/>
          <p:cNvSpPr>
            <a:spLocks noGrp="1"/>
          </p:cNvSpPr>
          <p:nvPr>
            <p:ph type="ftr" sz="quarter" idx="11"/>
          </p:nvPr>
        </p:nvSpPr>
        <p:spPr/>
        <p:txBody>
          <a:bodyPr/>
          <a:lstStyle/>
          <a:p>
            <a:r>
              <a:rPr lang="en-US" dirty="0" smtClean="0"/>
              <a:t>ESWcon 2018</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589" y="1137664"/>
            <a:ext cx="6167336" cy="4516199"/>
          </a:xfrm>
          <a:prstGeom prst="rect">
            <a:avLst/>
          </a:prstGeom>
        </p:spPr>
      </p:pic>
      <p:sp>
        <p:nvSpPr>
          <p:cNvPr id="7" name="Rectangle 6"/>
          <p:cNvSpPr/>
          <p:nvPr/>
        </p:nvSpPr>
        <p:spPr>
          <a:xfrm>
            <a:off x="7462157" y="2241601"/>
            <a:ext cx="4405588" cy="2677656"/>
          </a:xfrm>
          <a:prstGeom prst="rect">
            <a:avLst/>
          </a:prstGeom>
        </p:spPr>
        <p:txBody>
          <a:bodyPr wrap="square">
            <a:spAutoFit/>
          </a:bodyPr>
          <a:lstStyle/>
          <a:p>
            <a:r>
              <a:rPr lang="en-US" sz="2400" dirty="0" smtClean="0"/>
              <a:t>Parasol® 100% solar energy EV charging station</a:t>
            </a:r>
          </a:p>
          <a:p>
            <a:endParaRPr lang="en-US" sz="2400" dirty="0" smtClean="0"/>
          </a:p>
          <a:p>
            <a:r>
              <a:rPr lang="en-US" sz="2400" dirty="0" smtClean="0"/>
              <a:t>Corsica, France</a:t>
            </a:r>
          </a:p>
          <a:p>
            <a:endParaRPr lang="en-US" sz="2400" dirty="0" smtClean="0"/>
          </a:p>
          <a:p>
            <a:r>
              <a:rPr lang="it-IT" sz="2400" dirty="0" smtClean="0">
                <a:hlinkClick r:id="rId4"/>
              </a:rPr>
              <a:t>Driv-eco Innovator in Solar Mobility</a:t>
            </a:r>
            <a:endParaRPr lang="en-US" sz="2400" dirty="0"/>
          </a:p>
        </p:txBody>
      </p:sp>
      <p:sp>
        <p:nvSpPr>
          <p:cNvPr id="2" name="Date Placeholder 1"/>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3" name="Slide Number Placeholder 2"/>
          <p:cNvSpPr>
            <a:spLocks noGrp="1"/>
          </p:cNvSpPr>
          <p:nvPr>
            <p:ph type="sldNum" sz="quarter" idx="12"/>
          </p:nvPr>
        </p:nvSpPr>
        <p:spPr/>
        <p:txBody>
          <a:bodyPr/>
          <a:lstStyle/>
          <a:p>
            <a:fld id="{CA8D9AD5-F248-4919-864A-CFD76CC027D6}" type="slidenum">
              <a:rPr lang="en-US" smtClean="0">
                <a:solidFill>
                  <a:srgbClr val="E5E8E8"/>
                </a:solidFill>
              </a:rPr>
              <a:pPr/>
              <a:t>30</a:t>
            </a:fld>
            <a:endParaRPr lang="en-US" dirty="0">
              <a:solidFill>
                <a:srgbClr val="E5E8E8"/>
              </a:solidFill>
            </a:endParaRPr>
          </a:p>
        </p:txBody>
      </p:sp>
    </p:spTree>
    <p:extLst>
      <p:ext uri="{BB962C8B-B14F-4D97-AF65-F5344CB8AC3E}">
        <p14:creationId xmlns:p14="http://schemas.microsoft.com/office/powerpoint/2010/main" val="3818690973"/>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1120" y="467360"/>
            <a:ext cx="9509760" cy="744563"/>
          </a:xfrm>
        </p:spPr>
        <p:txBody>
          <a:bodyPr/>
          <a:lstStyle/>
          <a:p>
            <a:r>
              <a:rPr lang="en-US" dirty="0" smtClean="0"/>
              <a:t>Agenda</a:t>
            </a:r>
            <a:endParaRPr lang="en-US" dirty="0"/>
          </a:p>
        </p:txBody>
      </p:sp>
      <p:sp>
        <p:nvSpPr>
          <p:cNvPr id="4" name="Content Placeholder 13"/>
          <p:cNvSpPr txBox="1">
            <a:spLocks/>
          </p:cNvSpPr>
          <p:nvPr/>
        </p:nvSpPr>
        <p:spPr>
          <a:xfrm>
            <a:off x="1341120" y="1932476"/>
            <a:ext cx="9509760" cy="4669492"/>
          </a:xfrm>
          <a:prstGeom prst="rect">
            <a:avLst/>
          </a:prstGeom>
        </p:spPr>
        <p:txBody>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a:buFont typeface="Wingdings" panose="05000000000000000000" pitchFamily="2" charset="2"/>
              <a:buChar char="Ø"/>
            </a:pPr>
            <a:r>
              <a:rPr lang="en-US" sz="2800" dirty="0" smtClean="0">
                <a:solidFill>
                  <a:schemeClr val="bg2">
                    <a:lumMod val="75000"/>
                  </a:schemeClr>
                </a:solidFill>
              </a:rPr>
              <a:t>Why and what do we have to change?</a:t>
            </a:r>
          </a:p>
          <a:p>
            <a:pPr>
              <a:buFont typeface="Wingdings" panose="05000000000000000000" pitchFamily="2" charset="2"/>
              <a:buChar char="Ø"/>
            </a:pPr>
            <a:r>
              <a:rPr lang="en-US" sz="2800" dirty="0" smtClean="0">
                <a:solidFill>
                  <a:schemeClr val="bg2">
                    <a:lumMod val="75000"/>
                  </a:schemeClr>
                </a:solidFill>
              </a:rPr>
              <a:t>Open </a:t>
            </a:r>
            <a:r>
              <a:rPr lang="en-US" sz="2800" dirty="0">
                <a:solidFill>
                  <a:schemeClr val="bg2">
                    <a:lumMod val="75000"/>
                  </a:schemeClr>
                </a:solidFill>
              </a:rPr>
              <a:t>Source Circular Economy – </a:t>
            </a:r>
            <a:r>
              <a:rPr lang="en-US" sz="2800" dirty="0" smtClean="0">
                <a:solidFill>
                  <a:schemeClr val="bg2">
                    <a:lumMod val="75000"/>
                  </a:schemeClr>
                </a:solidFill>
              </a:rPr>
              <a:t>definition </a:t>
            </a:r>
            <a:r>
              <a:rPr lang="en-US" sz="2800" dirty="0">
                <a:solidFill>
                  <a:schemeClr val="bg2">
                    <a:lumMod val="75000"/>
                  </a:schemeClr>
                </a:solidFill>
              </a:rPr>
              <a:t>and </a:t>
            </a:r>
            <a:r>
              <a:rPr lang="en-US" sz="2800" dirty="0" smtClean="0">
                <a:solidFill>
                  <a:schemeClr val="bg2">
                    <a:lumMod val="75000"/>
                  </a:schemeClr>
                </a:solidFill>
              </a:rPr>
              <a:t>opportunities</a:t>
            </a:r>
          </a:p>
          <a:p>
            <a:pPr>
              <a:buFont typeface="Wingdings" panose="05000000000000000000" pitchFamily="2" charset="2"/>
              <a:buChar char="Ø"/>
            </a:pPr>
            <a:r>
              <a:rPr lang="en-US" sz="2800" dirty="0" smtClean="0">
                <a:solidFill>
                  <a:schemeClr val="bg2">
                    <a:lumMod val="75000"/>
                  </a:schemeClr>
                </a:solidFill>
              </a:rPr>
              <a:t>Energy – 100% renewable, sustainable</a:t>
            </a:r>
          </a:p>
          <a:p>
            <a:pPr>
              <a:buFont typeface="Wingdings" panose="05000000000000000000" pitchFamily="2" charset="2"/>
              <a:buChar char="Ø"/>
            </a:pPr>
            <a:r>
              <a:rPr lang="en-US" sz="2800" dirty="0" smtClean="0">
                <a:solidFill>
                  <a:schemeClr val="bg2">
                    <a:lumMod val="75000"/>
                  </a:schemeClr>
                </a:solidFill>
              </a:rPr>
              <a:t>Energy in OSCE - success stories</a:t>
            </a:r>
            <a:endParaRPr lang="en-US" sz="2800" dirty="0">
              <a:solidFill>
                <a:schemeClr val="bg2">
                  <a:lumMod val="75000"/>
                </a:schemeClr>
              </a:solidFill>
            </a:endParaRPr>
          </a:p>
          <a:p>
            <a:pPr>
              <a:buFont typeface="Wingdings" panose="05000000000000000000" pitchFamily="2" charset="2"/>
              <a:buChar char="Ø"/>
            </a:pPr>
            <a:r>
              <a:rPr lang="en-US" sz="2800" b="1" dirty="0" smtClean="0">
                <a:solidFill>
                  <a:schemeClr val="tx1"/>
                </a:solidFill>
              </a:rPr>
              <a:t>Q&amp;A</a:t>
            </a:r>
          </a:p>
          <a:p>
            <a:endParaRPr lang="en-US" b="1" dirty="0"/>
          </a:p>
        </p:txBody>
      </p:sp>
      <p:sp>
        <p:nvSpPr>
          <p:cNvPr id="7" name="Footer Placeholder 6"/>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sp>
        <p:nvSpPr>
          <p:cNvPr id="8" name="Date Placeholder 7"/>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2" name="Slide Number Placeholder 1"/>
          <p:cNvSpPr>
            <a:spLocks noGrp="1"/>
          </p:cNvSpPr>
          <p:nvPr>
            <p:ph type="sldNum" sz="quarter" idx="12"/>
          </p:nvPr>
        </p:nvSpPr>
        <p:spPr/>
        <p:txBody>
          <a:bodyPr/>
          <a:lstStyle/>
          <a:p>
            <a:fld id="{CA8D9AD5-F248-4919-864A-CFD76CC027D6}" type="slidenum">
              <a:rPr lang="en-US" smtClean="0">
                <a:solidFill>
                  <a:srgbClr val="E5E8E8"/>
                </a:solidFill>
              </a:rPr>
              <a:pPr/>
              <a:t>31</a:t>
            </a:fld>
            <a:endParaRPr lang="en-US" dirty="0">
              <a:solidFill>
                <a:srgbClr val="E5E8E8"/>
              </a:solidFill>
            </a:endParaRPr>
          </a:p>
        </p:txBody>
      </p:sp>
    </p:spTree>
    <p:extLst>
      <p:ext uri="{BB962C8B-B14F-4D97-AF65-F5344CB8AC3E}">
        <p14:creationId xmlns:p14="http://schemas.microsoft.com/office/powerpoint/2010/main" val="150145436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April 2018</a:t>
            </a:r>
            <a:endParaRPr lang="en-US" dirty="0"/>
          </a:p>
        </p:txBody>
      </p:sp>
      <p:sp>
        <p:nvSpPr>
          <p:cNvPr id="7" name="Footer Placeholder 6"/>
          <p:cNvSpPr>
            <a:spLocks noGrp="1"/>
          </p:cNvSpPr>
          <p:nvPr>
            <p:ph type="ftr" sz="quarter" idx="11"/>
          </p:nvPr>
        </p:nvSpPr>
        <p:spPr/>
        <p:txBody>
          <a:bodyPr/>
          <a:lstStyle/>
          <a:p>
            <a:r>
              <a:rPr lang="en-US" dirty="0" smtClean="0"/>
              <a:t>ESWcon 2018</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pPr/>
              <a:t>32</a:t>
            </a:fld>
            <a:endParaRPr lang="en-US" dirty="0"/>
          </a:p>
        </p:txBody>
      </p:sp>
      <p:sp>
        <p:nvSpPr>
          <p:cNvPr id="872" name="Shape 872"/>
          <p:cNvSpPr txBox="1"/>
          <p:nvPr/>
        </p:nvSpPr>
        <p:spPr>
          <a:xfrm>
            <a:off x="2734227" y="2327367"/>
            <a:ext cx="6702899" cy="2280800"/>
          </a:xfrm>
          <a:prstGeom prst="rect">
            <a:avLst/>
          </a:prstGeom>
          <a:noFill/>
          <a:ln>
            <a:noFill/>
          </a:ln>
        </p:spPr>
        <p:txBody>
          <a:bodyPr lIns="91425" tIns="91425" rIns="91425" bIns="91425" anchor="t" anchorCtr="0">
            <a:noAutofit/>
          </a:bodyPr>
          <a:lstStyle/>
          <a:p>
            <a:endParaRPr dirty="0"/>
          </a:p>
          <a:p>
            <a:endParaRPr dirty="0"/>
          </a:p>
          <a:p>
            <a:endParaRPr dirty="0"/>
          </a:p>
          <a:p>
            <a:endParaRPr dirty="0"/>
          </a:p>
          <a:p>
            <a:endParaRPr dirty="0"/>
          </a:p>
          <a:p>
            <a:endParaRPr dirty="0"/>
          </a:p>
          <a:p>
            <a:endParaRPr dirty="0"/>
          </a:p>
        </p:txBody>
      </p:sp>
      <p:sp>
        <p:nvSpPr>
          <p:cNvPr id="873" name="Shape 873"/>
          <p:cNvSpPr txBox="1"/>
          <p:nvPr/>
        </p:nvSpPr>
        <p:spPr>
          <a:xfrm>
            <a:off x="152400" y="152400"/>
            <a:ext cx="11830050" cy="6095999"/>
          </a:xfrm>
          <a:prstGeom prst="rect">
            <a:avLst/>
          </a:prstGeom>
          <a:noFill/>
          <a:ln>
            <a:noFill/>
          </a:ln>
        </p:spPr>
        <p:txBody>
          <a:bodyPr lIns="91425" tIns="91425" rIns="91425" bIns="91425" anchor="t" anchorCtr="0">
            <a:noAutofit/>
          </a:bodyPr>
          <a:lstStyle/>
          <a:p>
            <a:r>
              <a:rPr lang="en" sz="2400" dirty="0" smtClean="0"/>
              <a:t>“The living world is in desperate condition. It is suffering steep declines in all the levels of its diversity. It will be helped out, but not saved by economic measures of its ecological services and potential products. […] </a:t>
            </a:r>
          </a:p>
          <a:p>
            <a:r>
              <a:rPr lang="en" sz="2400" dirty="0" smtClean="0"/>
              <a:t>Only a major shift in moral reasoning, with greater commitment given to the rest of life, can meet this greatest challenge of the century.”</a:t>
            </a:r>
          </a:p>
          <a:p>
            <a:endParaRPr lang="en" sz="2400" dirty="0" smtClean="0"/>
          </a:p>
          <a:p>
            <a:r>
              <a:rPr lang="en" sz="2400" dirty="0"/>
              <a:t>	</a:t>
            </a:r>
            <a:r>
              <a:rPr lang="en" sz="2400" dirty="0" smtClean="0"/>
              <a:t>	</a:t>
            </a:r>
            <a:r>
              <a:rPr lang="en" sz="2400" i="1" dirty="0" smtClean="0"/>
              <a:t>Edward O. Wilson “Half – Earth, Our Planet’s Fight for Life”, 2016</a:t>
            </a:r>
          </a:p>
          <a:p>
            <a:endParaRPr lang="en" sz="2400" dirty="0"/>
          </a:p>
          <a:p>
            <a:endParaRPr lang="en" sz="2400" dirty="0"/>
          </a:p>
          <a:p>
            <a:r>
              <a:rPr lang="en" sz="2400" dirty="0" smtClean="0"/>
              <a:t>“...</a:t>
            </a:r>
            <a:r>
              <a:rPr lang="en" sz="2400" dirty="0"/>
              <a:t>useful, low-entropy energy and materials are dissipated in transformations that occur in economic processes, and they return to the environment as high-entropy wastes. The economy, then, functions as a conduit for converting natural resources into goods, services, human satisfaction, and waste products. Increasing entropy in the economy sets the limit on the scale it can achieve and maintain</a:t>
            </a:r>
            <a:r>
              <a:rPr lang="en" sz="2400" dirty="0" smtClean="0"/>
              <a:t>.”</a:t>
            </a:r>
            <a:endParaRPr sz="2400" dirty="0"/>
          </a:p>
          <a:p>
            <a:r>
              <a:rPr lang="en" sz="2400" dirty="0"/>
              <a:t>			</a:t>
            </a:r>
          </a:p>
          <a:p>
            <a:r>
              <a:rPr lang="en" sz="2400" dirty="0"/>
              <a:t>		</a:t>
            </a:r>
            <a:r>
              <a:rPr lang="en" sz="2400" i="1" dirty="0" smtClean="0"/>
              <a:t>Nicholas Georgescu-Roegen  “</a:t>
            </a:r>
            <a:r>
              <a:rPr lang="en" sz="2400" i="1" dirty="0" smtClean="0">
                <a:solidFill>
                  <a:schemeClr val="dk1"/>
                </a:solidFill>
              </a:rPr>
              <a:t>The </a:t>
            </a:r>
            <a:r>
              <a:rPr lang="en" sz="2400" i="1" dirty="0">
                <a:solidFill>
                  <a:schemeClr val="dk1"/>
                </a:solidFill>
              </a:rPr>
              <a:t>Entropy Law and the Economic </a:t>
            </a:r>
            <a:r>
              <a:rPr lang="en" sz="2400" i="1" dirty="0" smtClean="0">
                <a:solidFill>
                  <a:schemeClr val="dk1"/>
                </a:solidFill>
              </a:rPr>
              <a:t>Process”, 1971</a:t>
            </a:r>
            <a:endParaRPr lang="en" sz="2400" i="1" u="sng" dirty="0">
              <a:solidFill>
                <a:schemeClr val="hlink"/>
              </a:solidFill>
              <a:hlinkClick r:id="rId3"/>
            </a:endParaRPr>
          </a:p>
          <a:p>
            <a:r>
              <a:rPr lang="en" i="1" dirty="0"/>
              <a:t>	</a:t>
            </a:r>
          </a:p>
          <a:p>
            <a:r>
              <a:rPr lang="en" dirty="0"/>
              <a:t>						</a:t>
            </a:r>
          </a:p>
          <a:p>
            <a:endParaRPr dirty="0"/>
          </a:p>
        </p:txBody>
      </p:sp>
    </p:spTree>
    <p:extLst>
      <p:ext uri="{BB962C8B-B14F-4D97-AF65-F5344CB8AC3E}">
        <p14:creationId xmlns:p14="http://schemas.microsoft.com/office/powerpoint/2010/main" val="150104167"/>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5" name="Rectangle 4"/>
          <p:cNvSpPr txBox="1">
            <a:spLocks noChangeArrowheads="1"/>
          </p:cNvSpPr>
          <p:nvPr/>
        </p:nvSpPr>
        <p:spPr>
          <a:xfrm>
            <a:off x="2228990" y="1131444"/>
            <a:ext cx="8077200" cy="4555672"/>
          </a:xfrm>
          <a:prstGeom prst="rect">
            <a:avLst/>
          </a:prstGeom>
        </p:spPr>
        <p:txBody>
          <a:bodyPr vert="horz" lIns="91440" tIns="45720" rIns="91440" bIns="45720" rtlCol="0" anchor="ctr">
            <a:normAutofit fontScale="975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endParaRPr lang="en-US" altLang="en-US" sz="2800" dirty="0"/>
          </a:p>
        </p:txBody>
      </p:sp>
      <p:sp>
        <p:nvSpPr>
          <p:cNvPr id="6" name="TextBox 5"/>
          <p:cNvSpPr txBox="1"/>
          <p:nvPr/>
        </p:nvSpPr>
        <p:spPr>
          <a:xfrm>
            <a:off x="3275215" y="2308150"/>
            <a:ext cx="7575665" cy="2215991"/>
          </a:xfrm>
          <a:prstGeom prst="rect">
            <a:avLst/>
          </a:prstGeom>
          <a:noFill/>
        </p:spPr>
        <p:txBody>
          <a:bodyPr wrap="square" rtlCol="0">
            <a:spAutoFit/>
          </a:bodyPr>
          <a:lstStyle/>
          <a:p>
            <a:r>
              <a:rPr lang="en-US" sz="2400" dirty="0" smtClean="0"/>
              <a:t>Many thanks to the ESWcon 2018 organizers, hosts, sponsors and participants</a:t>
            </a:r>
          </a:p>
          <a:p>
            <a:endParaRPr lang="en-US" sz="2400" dirty="0" smtClean="0"/>
          </a:p>
          <a:p>
            <a:r>
              <a:rPr lang="en-US" sz="2400" dirty="0"/>
              <a:t>	 </a:t>
            </a:r>
            <a:r>
              <a:rPr lang="en-US" sz="2400" dirty="0" smtClean="0"/>
              <a:t>                                                                    Silvia Leahu-Aluas</a:t>
            </a:r>
          </a:p>
          <a:p>
            <a:r>
              <a:rPr lang="en-US" sz="2400" dirty="0" smtClean="0"/>
              <a:t>                                                        </a:t>
            </a:r>
            <a:r>
              <a:rPr lang="en-US" dirty="0" smtClean="0"/>
              <a:t>Open Source Circular Economy Consultant</a:t>
            </a:r>
          </a:p>
          <a:p>
            <a:r>
              <a:rPr lang="en-US" dirty="0" smtClean="0"/>
              <a:t>                     </a:t>
            </a:r>
            <a:endParaRPr lang="en-US" dirty="0"/>
          </a:p>
        </p:txBody>
      </p:sp>
      <p:sp>
        <p:nvSpPr>
          <p:cNvPr id="2" name="Footer Placeholder 1"/>
          <p:cNvSpPr>
            <a:spLocks noGrp="1"/>
          </p:cNvSpPr>
          <p:nvPr>
            <p:ph type="ftr" sz="quarter" idx="11"/>
          </p:nvPr>
        </p:nvSpPr>
        <p:spPr/>
        <p:txBody>
          <a:bodyPr/>
          <a:lstStyle/>
          <a:p>
            <a:r>
              <a:rPr lang="pt-BR" smtClean="0">
                <a:solidFill>
                  <a:srgbClr val="E5E8E8"/>
                </a:solidFill>
              </a:rPr>
              <a:t>ESWcon 2018</a:t>
            </a:r>
            <a:endParaRPr lang="pt-BR" dirty="0">
              <a:solidFill>
                <a:srgbClr val="E5E8E8"/>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57" y="3576279"/>
            <a:ext cx="2334725" cy="2348581"/>
          </a:xfrm>
          <a:prstGeom prst="rect">
            <a:avLst/>
          </a:prstGeom>
        </p:spPr>
      </p:pic>
      <p:pic>
        <p:nvPicPr>
          <p:cNvPr id="7" name="Picture 2" descr="Open Source Circular Economy D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8159" y="180684"/>
            <a:ext cx="2516831" cy="16481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14461" y="5924860"/>
            <a:ext cx="3753913" cy="677108"/>
          </a:xfrm>
          <a:prstGeom prst="rect">
            <a:avLst/>
          </a:prstGeom>
        </p:spPr>
        <p:txBody>
          <a:bodyPr wrap="none">
            <a:spAutoFit/>
          </a:bodyPr>
          <a:lstStyle/>
          <a:p>
            <a:r>
              <a:rPr lang="en-US" sz="2000" dirty="0" smtClean="0">
                <a:hlinkClick r:id="rId5"/>
              </a:rPr>
              <a:t>Engineers for A Sustainable World</a:t>
            </a:r>
            <a:endParaRPr lang="en-US" sz="2000" dirty="0" smtClean="0"/>
          </a:p>
          <a:p>
            <a:endParaRPr lang="en-US" dirty="0"/>
          </a:p>
        </p:txBody>
      </p:sp>
      <p:sp>
        <p:nvSpPr>
          <p:cNvPr id="9" name="Rectangle 8"/>
          <p:cNvSpPr/>
          <p:nvPr/>
        </p:nvSpPr>
        <p:spPr>
          <a:xfrm>
            <a:off x="9569959" y="1729047"/>
            <a:ext cx="2193229" cy="646331"/>
          </a:xfrm>
          <a:prstGeom prst="rect">
            <a:avLst/>
          </a:prstGeom>
        </p:spPr>
        <p:txBody>
          <a:bodyPr wrap="none">
            <a:spAutoFit/>
          </a:bodyPr>
          <a:lstStyle/>
          <a:p>
            <a:r>
              <a:rPr lang="en-US" dirty="0">
                <a:hlinkClick r:id="rId6"/>
              </a:rPr>
              <a:t>https://oscedays.org</a:t>
            </a:r>
            <a:r>
              <a:rPr lang="en-US" dirty="0" smtClean="0">
                <a:hlinkClick r:id="rId6"/>
              </a:rPr>
              <a:t>/</a:t>
            </a:r>
            <a:endParaRPr lang="en-US" dirty="0" smtClean="0"/>
          </a:p>
          <a:p>
            <a:endParaRPr lang="en-US" dirty="0"/>
          </a:p>
        </p:txBody>
      </p:sp>
      <p:sp>
        <p:nvSpPr>
          <p:cNvPr id="10" name="Slide Number Placeholder 9"/>
          <p:cNvSpPr>
            <a:spLocks noGrp="1"/>
          </p:cNvSpPr>
          <p:nvPr>
            <p:ph type="sldNum" sz="quarter" idx="12"/>
          </p:nvPr>
        </p:nvSpPr>
        <p:spPr/>
        <p:txBody>
          <a:bodyPr/>
          <a:lstStyle/>
          <a:p>
            <a:fld id="{CA8D9AD5-F248-4919-864A-CFD76CC027D6}" type="slidenum">
              <a:rPr lang="en-US" smtClean="0">
                <a:solidFill>
                  <a:srgbClr val="E5E8E8"/>
                </a:solidFill>
              </a:rPr>
              <a:pPr/>
              <a:t>33</a:t>
            </a:fld>
            <a:endParaRPr lang="en-US" dirty="0">
              <a:solidFill>
                <a:srgbClr val="E5E8E8"/>
              </a:solidFill>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0459" y="5946856"/>
            <a:ext cx="582147" cy="50705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06793" y="5974605"/>
            <a:ext cx="546684" cy="479302"/>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8563" y="5984110"/>
            <a:ext cx="531248" cy="460291"/>
          </a:xfrm>
          <a:prstGeom prst="rect">
            <a:avLst/>
          </a:prstGeom>
        </p:spPr>
      </p:pic>
      <p:sp>
        <p:nvSpPr>
          <p:cNvPr id="14" name="Rectangle 13"/>
          <p:cNvSpPr/>
          <p:nvPr/>
        </p:nvSpPr>
        <p:spPr>
          <a:xfrm>
            <a:off x="10344187" y="5498741"/>
            <a:ext cx="1525738" cy="369332"/>
          </a:xfrm>
          <a:prstGeom prst="rect">
            <a:avLst/>
          </a:prstGeom>
        </p:spPr>
        <p:txBody>
          <a:bodyPr wrap="none">
            <a:spAutoFit/>
          </a:bodyPr>
          <a:lstStyle/>
          <a:p>
            <a:pPr algn="r"/>
            <a:r>
              <a:rPr lang="en-US" b="1" dirty="0">
                <a:hlinkClick r:id="rId10"/>
              </a:rPr>
              <a:t>CC BY-NC 4.0</a:t>
            </a:r>
            <a:endParaRPr lang="en-US" b="1" dirty="0"/>
          </a:p>
        </p:txBody>
      </p:sp>
    </p:spTree>
    <p:extLst>
      <p:ext uri="{BB962C8B-B14F-4D97-AF65-F5344CB8AC3E}">
        <p14:creationId xmlns:p14="http://schemas.microsoft.com/office/powerpoint/2010/main" val="51691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Date Placeholder 2"/>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4" name="Footer Placeholder 3"/>
          <p:cNvSpPr>
            <a:spLocks noGrp="1"/>
          </p:cNvSpPr>
          <p:nvPr>
            <p:ph type="ftr" sz="quarter" idx="11"/>
          </p:nvPr>
        </p:nvSpPr>
        <p:spPr/>
        <p:txBody>
          <a:bodyPr/>
          <a:lstStyle/>
          <a:p>
            <a:r>
              <a:rPr lang="pt-BR" smtClean="0">
                <a:solidFill>
                  <a:srgbClr val="E5E8E8"/>
                </a:solidFill>
              </a:rPr>
              <a:t>ESWcon 2018</a:t>
            </a:r>
            <a:endParaRPr lang="pt-BR" dirty="0">
              <a:solidFill>
                <a:srgbClr val="E5E8E8"/>
              </a:solidFill>
            </a:endParaRPr>
          </a:p>
        </p:txBody>
      </p:sp>
      <p:sp>
        <p:nvSpPr>
          <p:cNvPr id="5" name="Slide Number Placeholder 4"/>
          <p:cNvSpPr>
            <a:spLocks noGrp="1"/>
          </p:cNvSpPr>
          <p:nvPr>
            <p:ph type="sldNum" sz="quarter" idx="12"/>
          </p:nvPr>
        </p:nvSpPr>
        <p:spPr/>
        <p:txBody>
          <a:bodyPr/>
          <a:lstStyle/>
          <a:p>
            <a:fld id="{CA8D9AD5-F248-4919-864A-CFD76CC027D6}" type="slidenum">
              <a:rPr lang="en-US" smtClean="0">
                <a:solidFill>
                  <a:srgbClr val="E5E8E8"/>
                </a:solidFill>
              </a:rPr>
              <a:pPr/>
              <a:t>34</a:t>
            </a:fld>
            <a:endParaRPr lang="en-US" dirty="0">
              <a:solidFill>
                <a:srgbClr val="E5E8E8"/>
              </a:solidFill>
            </a:endParaRPr>
          </a:p>
        </p:txBody>
      </p:sp>
    </p:spTree>
    <p:extLst>
      <p:ext uri="{BB962C8B-B14F-4D97-AF65-F5344CB8AC3E}">
        <p14:creationId xmlns:p14="http://schemas.microsoft.com/office/powerpoint/2010/main" val="263824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10"/>
          <p:cNvSpPr>
            <a:spLocks noChangeArrowheads="1"/>
          </p:cNvSpPr>
          <p:nvPr/>
        </p:nvSpPr>
        <p:spPr bwMode="auto">
          <a:xfrm>
            <a:off x="1752600" y="1295401"/>
            <a:ext cx="861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215900" algn="l"/>
                <a:tab pos="539750" algn="l"/>
                <a:tab pos="755650" algn="l"/>
                <a:tab pos="971550" algn="l"/>
              </a:tabLst>
              <a:defRPr>
                <a:solidFill>
                  <a:schemeClr val="tx1"/>
                </a:solidFill>
                <a:latin typeface="Arial" panose="020B0604020202020204" pitchFamily="34" charset="0"/>
              </a:defRPr>
            </a:lvl1pPr>
            <a:lvl2pPr marL="742950" indent="-285750">
              <a:tabLst>
                <a:tab pos="215900" algn="l"/>
                <a:tab pos="539750" algn="l"/>
                <a:tab pos="755650" algn="l"/>
                <a:tab pos="971550" algn="l"/>
              </a:tabLst>
              <a:defRPr>
                <a:solidFill>
                  <a:schemeClr val="tx1"/>
                </a:solidFill>
                <a:latin typeface="Arial" panose="020B0604020202020204" pitchFamily="34" charset="0"/>
              </a:defRPr>
            </a:lvl2pPr>
            <a:lvl3pPr marL="1143000" indent="-228600">
              <a:tabLst>
                <a:tab pos="215900" algn="l"/>
                <a:tab pos="539750" algn="l"/>
                <a:tab pos="755650" algn="l"/>
                <a:tab pos="971550" algn="l"/>
              </a:tabLst>
              <a:defRPr>
                <a:solidFill>
                  <a:schemeClr val="tx1"/>
                </a:solidFill>
                <a:latin typeface="Arial" panose="020B0604020202020204" pitchFamily="34" charset="0"/>
              </a:defRPr>
            </a:lvl3pPr>
            <a:lvl4pPr marL="1600200" indent="-228600">
              <a:tabLst>
                <a:tab pos="215900" algn="l"/>
                <a:tab pos="539750" algn="l"/>
                <a:tab pos="755650" algn="l"/>
                <a:tab pos="971550" algn="l"/>
              </a:tabLst>
              <a:defRPr>
                <a:solidFill>
                  <a:schemeClr val="tx1"/>
                </a:solidFill>
                <a:latin typeface="Arial" panose="020B0604020202020204" pitchFamily="34" charset="0"/>
              </a:defRPr>
            </a:lvl4pPr>
            <a:lvl5pPr marL="2057400" indent="-228600">
              <a:tabLst>
                <a:tab pos="215900" algn="l"/>
                <a:tab pos="539750" algn="l"/>
                <a:tab pos="755650" algn="l"/>
                <a:tab pos="971550" algn="l"/>
              </a:tabLst>
              <a:defRPr>
                <a:solidFill>
                  <a:schemeClr val="tx1"/>
                </a:solidFill>
                <a:latin typeface="Arial" panose="020B0604020202020204" pitchFamily="34" charset="0"/>
              </a:defRPr>
            </a:lvl5pPr>
            <a:lvl6pPr marL="2514600" indent="-228600" fontAlgn="base">
              <a:spcBef>
                <a:spcPct val="0"/>
              </a:spcBef>
              <a:spcAft>
                <a:spcPct val="0"/>
              </a:spcAft>
              <a:tabLst>
                <a:tab pos="215900" algn="l"/>
                <a:tab pos="539750" algn="l"/>
                <a:tab pos="755650" algn="l"/>
                <a:tab pos="971550" algn="l"/>
              </a:tabLst>
              <a:defRPr>
                <a:solidFill>
                  <a:schemeClr val="tx1"/>
                </a:solidFill>
                <a:latin typeface="Arial" panose="020B0604020202020204" pitchFamily="34" charset="0"/>
              </a:defRPr>
            </a:lvl6pPr>
            <a:lvl7pPr marL="2971800" indent="-228600" fontAlgn="base">
              <a:spcBef>
                <a:spcPct val="0"/>
              </a:spcBef>
              <a:spcAft>
                <a:spcPct val="0"/>
              </a:spcAft>
              <a:tabLst>
                <a:tab pos="215900" algn="l"/>
                <a:tab pos="539750" algn="l"/>
                <a:tab pos="755650" algn="l"/>
                <a:tab pos="971550" algn="l"/>
              </a:tabLst>
              <a:defRPr>
                <a:solidFill>
                  <a:schemeClr val="tx1"/>
                </a:solidFill>
                <a:latin typeface="Arial" panose="020B0604020202020204" pitchFamily="34" charset="0"/>
              </a:defRPr>
            </a:lvl7pPr>
            <a:lvl8pPr marL="3429000" indent="-228600" fontAlgn="base">
              <a:spcBef>
                <a:spcPct val="0"/>
              </a:spcBef>
              <a:spcAft>
                <a:spcPct val="0"/>
              </a:spcAft>
              <a:tabLst>
                <a:tab pos="215900" algn="l"/>
                <a:tab pos="539750" algn="l"/>
                <a:tab pos="755650" algn="l"/>
                <a:tab pos="971550" algn="l"/>
              </a:tabLst>
              <a:defRPr>
                <a:solidFill>
                  <a:schemeClr val="tx1"/>
                </a:solidFill>
                <a:latin typeface="Arial" panose="020B0604020202020204" pitchFamily="34" charset="0"/>
              </a:defRPr>
            </a:lvl8pPr>
            <a:lvl9pPr marL="3886200" indent="-228600" fontAlgn="base">
              <a:spcBef>
                <a:spcPct val="0"/>
              </a:spcBef>
              <a:spcAft>
                <a:spcPct val="0"/>
              </a:spcAft>
              <a:tabLst>
                <a:tab pos="215900" algn="l"/>
                <a:tab pos="539750" algn="l"/>
                <a:tab pos="755650" algn="l"/>
                <a:tab pos="971550" algn="l"/>
              </a:tabLst>
              <a:defRPr>
                <a:solidFill>
                  <a:schemeClr val="tx1"/>
                </a:solidFill>
                <a:latin typeface="Arial" panose="020B0604020202020204" pitchFamily="34" charset="0"/>
              </a:defRPr>
            </a:lvl9pPr>
          </a:lstStyle>
          <a:p>
            <a:pPr eaLnBrk="0" hangingPunct="0"/>
            <a:r>
              <a:rPr lang="en-GB" altLang="zh-CN" sz="2000" b="1" dirty="0">
                <a:ea typeface="宋体" panose="02010600030101010101" pitchFamily="2" charset="-122"/>
              </a:rPr>
              <a:t>The evolution of sustainable manufacturing concepts and practices</a:t>
            </a:r>
          </a:p>
        </p:txBody>
      </p:sp>
      <p:sp>
        <p:nvSpPr>
          <p:cNvPr id="131077" name="Rectangle 11"/>
          <p:cNvSpPr>
            <a:spLocks noChangeArrowheads="1"/>
          </p:cNvSpPr>
          <p:nvPr/>
        </p:nvSpPr>
        <p:spPr bwMode="auto">
          <a:xfrm>
            <a:off x="2498271" y="6186100"/>
            <a:ext cx="64631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1200" dirty="0"/>
              <a:t>WTEC Panel Report on Environmentally Benign Manufacturing (2001), Fig 4.1 p. 33</a:t>
            </a:r>
          </a:p>
        </p:txBody>
      </p:sp>
      <p:graphicFrame>
        <p:nvGraphicFramePr>
          <p:cNvPr id="131078" name="Object 2"/>
          <p:cNvGraphicFramePr>
            <a:graphicFrameLocks noChangeAspect="1"/>
          </p:cNvGraphicFramePr>
          <p:nvPr>
            <p:extLst>
              <p:ext uri="{D42A27DB-BD31-4B8C-83A1-F6EECF244321}">
                <p14:modId xmlns:p14="http://schemas.microsoft.com/office/powerpoint/2010/main" val="1603621518"/>
              </p:ext>
            </p:extLst>
          </p:nvPr>
        </p:nvGraphicFramePr>
        <p:xfrm>
          <a:off x="604157" y="195943"/>
          <a:ext cx="11152414" cy="5990157"/>
        </p:xfrm>
        <a:graphic>
          <a:graphicData uri="http://schemas.openxmlformats.org/presentationml/2006/ole">
            <mc:AlternateContent xmlns:mc="http://schemas.openxmlformats.org/markup-compatibility/2006">
              <mc:Choice xmlns:v="urn:schemas-microsoft-com:vml" Requires="v">
                <p:oleObj spid="_x0000_s1132" name="Slide" r:id="rId4" imgW="7101870" imgH="5326328" progId="PowerPoint.Slide.8">
                  <p:embed/>
                </p:oleObj>
              </mc:Choice>
              <mc:Fallback>
                <p:oleObj name="Slide" r:id="rId4" imgW="7101870" imgH="5326328"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157" y="195943"/>
                        <a:ext cx="11152414" cy="5990157"/>
                      </a:xfrm>
                      <a:prstGeom prst="rect">
                        <a:avLst/>
                      </a:prstGeom>
                      <a:noFill/>
                      <a:ln>
                        <a:noFill/>
                      </a:ln>
                      <a:effectLst/>
                    </p:spPr>
                  </p:pic>
                </p:oleObj>
              </mc:Fallback>
            </mc:AlternateContent>
          </a:graphicData>
        </a:graphic>
      </p:graphicFrame>
      <p:sp>
        <p:nvSpPr>
          <p:cNvPr id="2" name="Date Placeholder 1"/>
          <p:cNvSpPr>
            <a:spLocks noGrp="1"/>
          </p:cNvSpPr>
          <p:nvPr>
            <p:ph type="dt" sz="half" idx="10"/>
          </p:nvPr>
        </p:nvSpPr>
        <p:spPr/>
        <p:txBody>
          <a:bodyPr/>
          <a:lstStyle/>
          <a:p>
            <a:r>
              <a:rPr lang="en-US" dirty="0" smtClean="0">
                <a:solidFill>
                  <a:srgbClr val="263050"/>
                </a:solidFill>
              </a:rPr>
              <a:t>April 2018</a:t>
            </a:r>
            <a:endParaRPr lang="en-US" dirty="0">
              <a:solidFill>
                <a:srgbClr val="263050"/>
              </a:solidFill>
            </a:endParaRPr>
          </a:p>
        </p:txBody>
      </p:sp>
      <p:sp>
        <p:nvSpPr>
          <p:cNvPr id="3" name="Footer Placeholder 2"/>
          <p:cNvSpPr>
            <a:spLocks noGrp="1"/>
          </p:cNvSpPr>
          <p:nvPr>
            <p:ph type="ftr" sz="quarter" idx="11"/>
          </p:nvPr>
        </p:nvSpPr>
        <p:spPr/>
        <p:txBody>
          <a:bodyPr/>
          <a:lstStyle/>
          <a:p>
            <a:r>
              <a:rPr lang="pt-BR" smtClean="0">
                <a:solidFill>
                  <a:srgbClr val="263050"/>
                </a:solidFill>
              </a:rPr>
              <a:t>ESWcon 2018</a:t>
            </a:r>
            <a:endParaRPr lang="pt-BR" dirty="0">
              <a:solidFill>
                <a:srgbClr val="263050"/>
              </a:solidFill>
            </a:endParaRPr>
          </a:p>
        </p:txBody>
      </p:sp>
      <p:sp>
        <p:nvSpPr>
          <p:cNvPr id="4" name="Slide Number Placeholder 3"/>
          <p:cNvSpPr>
            <a:spLocks noGrp="1"/>
          </p:cNvSpPr>
          <p:nvPr>
            <p:ph type="sldNum" sz="quarter" idx="12"/>
          </p:nvPr>
        </p:nvSpPr>
        <p:spPr/>
        <p:txBody>
          <a:bodyPr/>
          <a:lstStyle/>
          <a:p>
            <a:fld id="{CA8D9AD5-F248-4919-864A-CFD76CC027D6}" type="slidenum">
              <a:rPr lang="en-US" smtClean="0">
                <a:solidFill>
                  <a:srgbClr val="263050"/>
                </a:solidFill>
              </a:rPr>
              <a:pPr/>
              <a:t>35</a:t>
            </a:fld>
            <a:endParaRPr lang="en-US" dirty="0">
              <a:solidFill>
                <a:srgbClr val="263050"/>
              </a:solidFill>
            </a:endParaRPr>
          </a:p>
        </p:txBody>
      </p:sp>
    </p:spTree>
    <p:extLst>
      <p:ext uri="{BB962C8B-B14F-4D97-AF65-F5344CB8AC3E}">
        <p14:creationId xmlns:p14="http://schemas.microsoft.com/office/powerpoint/2010/main" val="39595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4" name="Shape 864"/>
          <p:cNvSpPr txBox="1"/>
          <p:nvPr/>
        </p:nvSpPr>
        <p:spPr>
          <a:xfrm>
            <a:off x="2734227" y="2327367"/>
            <a:ext cx="6702899" cy="2280800"/>
          </a:xfrm>
          <a:prstGeom prst="rect">
            <a:avLst/>
          </a:prstGeom>
          <a:noFill/>
          <a:ln>
            <a:noFill/>
          </a:ln>
        </p:spPr>
        <p:txBody>
          <a:bodyPr lIns="91425" tIns="91425" rIns="91425" bIns="91425" anchor="t" anchorCtr="0">
            <a:noAutofit/>
          </a:bodyPr>
          <a:lstStyle/>
          <a:p>
            <a:endParaRPr dirty="0"/>
          </a:p>
          <a:p>
            <a:endParaRPr dirty="0"/>
          </a:p>
          <a:p>
            <a:endParaRPr dirty="0"/>
          </a:p>
          <a:p>
            <a:endParaRPr dirty="0"/>
          </a:p>
          <a:p>
            <a:endParaRPr dirty="0"/>
          </a:p>
          <a:p>
            <a:endParaRPr dirty="0"/>
          </a:p>
          <a:p>
            <a:endParaRPr dirty="0"/>
          </a:p>
        </p:txBody>
      </p:sp>
      <p:sp>
        <p:nvSpPr>
          <p:cNvPr id="865" name="Shape 865"/>
          <p:cNvSpPr txBox="1"/>
          <p:nvPr/>
        </p:nvSpPr>
        <p:spPr>
          <a:xfrm>
            <a:off x="342900" y="209551"/>
            <a:ext cx="11544299" cy="6099106"/>
          </a:xfrm>
          <a:prstGeom prst="rect">
            <a:avLst/>
          </a:prstGeom>
          <a:noFill/>
          <a:ln>
            <a:noFill/>
          </a:ln>
        </p:spPr>
        <p:txBody>
          <a:bodyPr lIns="91425" tIns="91425" rIns="91425" bIns="91425" anchor="t" anchorCtr="0">
            <a:noAutofit/>
          </a:bodyPr>
          <a:lstStyle/>
          <a:p>
            <a:endParaRPr lang="en" dirty="0"/>
          </a:p>
          <a:p>
            <a:r>
              <a:rPr lang="en" sz="2400" dirty="0"/>
              <a:t>Thermodynamics refresher:</a:t>
            </a:r>
          </a:p>
          <a:p>
            <a:endParaRPr sz="2400" dirty="0"/>
          </a:p>
          <a:p>
            <a:r>
              <a:rPr lang="en" sz="2400" b="1" u="sng" dirty="0"/>
              <a:t>1st law: </a:t>
            </a:r>
            <a:r>
              <a:rPr lang="en" sz="2400" dirty="0"/>
              <a:t>Energy cannot be created or destroyed, only transformed from one form to another</a:t>
            </a:r>
          </a:p>
          <a:p>
            <a:r>
              <a:rPr lang="en" sz="2400" b="1" i="1" dirty="0"/>
              <a:t>we don’t consume or produce energy, we use or convert energy</a:t>
            </a:r>
          </a:p>
          <a:p>
            <a:endParaRPr sz="2400" dirty="0"/>
          </a:p>
          <a:p>
            <a:r>
              <a:rPr lang="en" sz="2400" b="1" u="sng" dirty="0"/>
              <a:t>2nd law: </a:t>
            </a:r>
            <a:r>
              <a:rPr lang="en" sz="2400" dirty="0"/>
              <a:t>The quality of energy degrades over time. Natural processes tend to move towards a state of greater disorder.</a:t>
            </a:r>
            <a:endParaRPr sz="2400" dirty="0"/>
          </a:p>
          <a:p>
            <a:r>
              <a:rPr lang="en" sz="2400" b="1" i="1" dirty="0"/>
              <a:t>what we consume is exergy, the energy component that allows us to do useful  </a:t>
            </a:r>
            <a:r>
              <a:rPr lang="en" sz="2400" b="1" i="1" dirty="0" smtClean="0"/>
              <a:t>work</a:t>
            </a:r>
            <a:endParaRPr lang="en" sz="2400" b="1" i="1" dirty="0"/>
          </a:p>
          <a:p>
            <a:endParaRPr sz="2400" dirty="0"/>
          </a:p>
          <a:p>
            <a:r>
              <a:rPr lang="en" sz="2400" dirty="0"/>
              <a:t>Energy and matter are convertible into each other, all the materials and products we use have embodied energy</a:t>
            </a:r>
          </a:p>
          <a:p>
            <a:endParaRPr sz="2000" dirty="0"/>
          </a:p>
          <a:p>
            <a:pPr indent="457200"/>
            <a:r>
              <a:rPr lang="en" sz="2000" b="1" dirty="0"/>
              <a:t>Energy is the most valuable raw “material” we have</a:t>
            </a:r>
          </a:p>
          <a:p>
            <a:endParaRPr dirty="0"/>
          </a:p>
          <a:p>
            <a:endParaRPr dirty="0"/>
          </a:p>
        </p:txBody>
      </p:sp>
      <p:sp>
        <p:nvSpPr>
          <p:cNvPr id="6" name="Footer Placeholder 5"/>
          <p:cNvSpPr>
            <a:spLocks noGrp="1"/>
          </p:cNvSpPr>
          <p:nvPr>
            <p:ph type="ftr" sz="quarter" idx="11"/>
          </p:nvPr>
        </p:nvSpPr>
        <p:spPr/>
        <p:txBody>
          <a:bodyPr/>
          <a:lstStyle/>
          <a:p>
            <a:r>
              <a:rPr lang="en-US" dirty="0" smtClean="0"/>
              <a:t>ESWcon 2018</a:t>
            </a:r>
            <a:endParaRPr lang="en-US" dirty="0"/>
          </a:p>
        </p:txBody>
      </p:sp>
      <p:sp>
        <p:nvSpPr>
          <p:cNvPr id="2" name="Date Placeholder 1"/>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4" name="Slide Number Placeholder 3"/>
          <p:cNvSpPr>
            <a:spLocks noGrp="1"/>
          </p:cNvSpPr>
          <p:nvPr>
            <p:ph type="sldNum" sz="quarter" idx="12"/>
          </p:nvPr>
        </p:nvSpPr>
        <p:spPr/>
        <p:txBody>
          <a:bodyPr/>
          <a:lstStyle/>
          <a:p>
            <a:fld id="{CA8D9AD5-F248-4919-864A-CFD76CC027D6}" type="slidenum">
              <a:rPr lang="en-US" smtClean="0">
                <a:solidFill>
                  <a:srgbClr val="E5E8E8"/>
                </a:solidFill>
              </a:rPr>
              <a:pPr/>
              <a:t>36</a:t>
            </a:fld>
            <a:endParaRPr lang="en-US" dirty="0">
              <a:solidFill>
                <a:srgbClr val="E5E8E8"/>
              </a:solidFill>
            </a:endParaRPr>
          </a:p>
        </p:txBody>
      </p:sp>
    </p:spTree>
    <p:extLst>
      <p:ext uri="{BB962C8B-B14F-4D97-AF65-F5344CB8AC3E}">
        <p14:creationId xmlns:p14="http://schemas.microsoft.com/office/powerpoint/2010/main" val="2120810403"/>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4" name="Shape 1114"/>
          <p:cNvSpPr txBox="1"/>
          <p:nvPr/>
        </p:nvSpPr>
        <p:spPr>
          <a:xfrm>
            <a:off x="2125535" y="6124003"/>
            <a:ext cx="8111700" cy="651600"/>
          </a:xfrm>
          <a:prstGeom prst="rect">
            <a:avLst/>
          </a:prstGeom>
          <a:noFill/>
          <a:ln>
            <a:noFill/>
          </a:ln>
        </p:spPr>
        <p:txBody>
          <a:bodyPr lIns="91425" tIns="91425" rIns="91425" bIns="91425" anchor="t" anchorCtr="0">
            <a:noAutofit/>
          </a:bodyPr>
          <a:lstStyle/>
          <a:p>
            <a:r>
              <a:rPr lang="en" sz="1000" dirty="0"/>
              <a:t>Timothy Gutowski, Jeffrey Dahmus, Alex Thierez: Electrical Energy Requirements for Manufacturing Processes </a:t>
            </a:r>
            <a:r>
              <a:rPr lang="en" sz="1000" u="sng" dirty="0">
                <a:solidFill>
                  <a:schemeClr val="hlink"/>
                </a:solidFill>
                <a:hlinkClick r:id="rId3"/>
              </a:rPr>
              <a:t>http://web.mit.edu/ebm/www/Publications/CIRP_2006.pdf</a:t>
            </a:r>
          </a:p>
          <a:p>
            <a:endParaRPr sz="1100" dirty="0"/>
          </a:p>
          <a:p>
            <a:endParaRPr sz="1100" dirty="0"/>
          </a:p>
        </p:txBody>
      </p:sp>
      <p:pic>
        <p:nvPicPr>
          <p:cNvPr id="1115" name="Shape 1115"/>
          <p:cNvPicPr preferRelativeResize="0"/>
          <p:nvPr/>
        </p:nvPicPr>
        <p:blipFill>
          <a:blip r:embed="rId4" cstate="print">
            <a:alphaModFix/>
          </a:blip>
          <a:stretch>
            <a:fillRect/>
          </a:stretch>
        </p:blipFill>
        <p:spPr>
          <a:xfrm>
            <a:off x="310243" y="947057"/>
            <a:ext cx="7249886" cy="5271809"/>
          </a:xfrm>
          <a:prstGeom prst="rect">
            <a:avLst/>
          </a:prstGeom>
          <a:noFill/>
          <a:ln>
            <a:noFill/>
          </a:ln>
        </p:spPr>
      </p:pic>
      <p:sp>
        <p:nvSpPr>
          <p:cNvPr id="9" name="Footer Placeholder 8"/>
          <p:cNvSpPr>
            <a:spLocks noGrp="1"/>
          </p:cNvSpPr>
          <p:nvPr>
            <p:ph type="ftr" sz="quarter" idx="11"/>
          </p:nvPr>
        </p:nvSpPr>
        <p:spPr/>
        <p:txBody>
          <a:bodyPr/>
          <a:lstStyle/>
          <a:p>
            <a:r>
              <a:rPr lang="en-US" dirty="0" smtClean="0"/>
              <a:t>ESWcon 2018</a:t>
            </a:r>
            <a:endParaRPr lang="en-US" dirty="0"/>
          </a:p>
        </p:txBody>
      </p:sp>
      <p:sp>
        <p:nvSpPr>
          <p:cNvPr id="2" name="Title 1"/>
          <p:cNvSpPr>
            <a:spLocks noGrp="1"/>
          </p:cNvSpPr>
          <p:nvPr>
            <p:ph type="title"/>
          </p:nvPr>
        </p:nvSpPr>
        <p:spPr>
          <a:xfrm>
            <a:off x="1341120" y="130610"/>
            <a:ext cx="9509760" cy="479697"/>
          </a:xfrm>
        </p:spPr>
        <p:txBody>
          <a:bodyPr>
            <a:normAutofit fontScale="90000"/>
          </a:bodyPr>
          <a:lstStyle/>
          <a:p>
            <a:r>
              <a:rPr lang="en-US" dirty="0" smtClean="0"/>
              <a:t>MANUFACTURING PROCESSES</a:t>
            </a:r>
            <a:endParaRPr lang="en-US" dirty="0"/>
          </a:p>
        </p:txBody>
      </p:sp>
      <p:sp>
        <p:nvSpPr>
          <p:cNvPr id="3" name="Rectangle 2"/>
          <p:cNvSpPr/>
          <p:nvPr/>
        </p:nvSpPr>
        <p:spPr>
          <a:xfrm>
            <a:off x="7756071" y="947057"/>
            <a:ext cx="4125687" cy="5078313"/>
          </a:xfrm>
          <a:prstGeom prst="rect">
            <a:avLst/>
          </a:prstGeom>
        </p:spPr>
        <p:txBody>
          <a:bodyPr wrap="square">
            <a:spAutoFit/>
          </a:bodyPr>
          <a:lstStyle/>
          <a:p>
            <a:r>
              <a:rPr lang="en-US" dirty="0" smtClean="0">
                <a:latin typeface="Arial" panose="020B0604020202020204" pitchFamily="34" charset="0"/>
              </a:rPr>
              <a:t>“…1</a:t>
            </a:r>
            <a:r>
              <a:rPr lang="en-US" dirty="0">
                <a:latin typeface="Arial" panose="020B0604020202020204" pitchFamily="34" charset="0"/>
              </a:rPr>
              <a:t>) the specific </a:t>
            </a:r>
          </a:p>
          <a:p>
            <a:r>
              <a:rPr lang="en-US" dirty="0">
                <a:latin typeface="Arial" panose="020B0604020202020204" pitchFamily="34" charset="0"/>
              </a:rPr>
              <a:t>energy requirements for manufacturing processes are not constant as many life cycle analysis tools </a:t>
            </a:r>
          </a:p>
          <a:p>
            <a:r>
              <a:rPr lang="en-US" dirty="0">
                <a:latin typeface="Arial" panose="020B0604020202020204" pitchFamily="34" charset="0"/>
              </a:rPr>
              <a:t>assume, </a:t>
            </a:r>
            <a:endParaRPr lang="en-US" dirty="0" smtClean="0">
              <a:latin typeface="Arial" panose="020B0604020202020204" pitchFamily="34" charset="0"/>
            </a:endParaRPr>
          </a:p>
          <a:p>
            <a:endParaRPr lang="en-US" dirty="0" smtClean="0">
              <a:latin typeface="Arial" panose="020B0604020202020204" pitchFamily="34" charset="0"/>
            </a:endParaRPr>
          </a:p>
          <a:p>
            <a:r>
              <a:rPr lang="en-US" dirty="0" smtClean="0">
                <a:latin typeface="Arial" panose="020B0604020202020204" pitchFamily="34" charset="0"/>
              </a:rPr>
              <a:t>2</a:t>
            </a:r>
            <a:r>
              <a:rPr lang="en-US" dirty="0">
                <a:latin typeface="Arial" panose="020B0604020202020204" pitchFamily="34" charset="0"/>
              </a:rPr>
              <a:t>) the most important variable for estimating this energy requirement is the process rate, and </a:t>
            </a:r>
            <a:endParaRPr lang="en-US" dirty="0" smtClean="0">
              <a:latin typeface="Arial" panose="020B0604020202020204" pitchFamily="34" charset="0"/>
            </a:endParaRPr>
          </a:p>
          <a:p>
            <a:endParaRPr lang="en-US" dirty="0">
              <a:latin typeface="Arial" panose="020B0604020202020204" pitchFamily="34" charset="0"/>
            </a:endParaRPr>
          </a:p>
          <a:p>
            <a:r>
              <a:rPr lang="en-US" dirty="0">
                <a:latin typeface="Arial" panose="020B0604020202020204" pitchFamily="34" charset="0"/>
              </a:rPr>
              <a:t>3) the trend in manufacturing process development is toward more and more energy intensive processes. </a:t>
            </a:r>
            <a:endParaRPr lang="en-US" dirty="0" smtClean="0">
              <a:latin typeface="Arial" panose="020B0604020202020204" pitchFamily="34" charset="0"/>
            </a:endParaRPr>
          </a:p>
          <a:p>
            <a:endParaRPr lang="en-US" dirty="0">
              <a:latin typeface="Arial" panose="020B0604020202020204" pitchFamily="34" charset="0"/>
            </a:endParaRPr>
          </a:p>
          <a:p>
            <a:r>
              <a:rPr lang="en-US" dirty="0">
                <a:latin typeface="Arial" panose="020B0604020202020204" pitchFamily="34" charset="0"/>
              </a:rPr>
              <a:t>The analysis presented here also provides insight into how equipment can be redesigned in order to be </a:t>
            </a:r>
          </a:p>
          <a:p>
            <a:r>
              <a:rPr lang="en-US" dirty="0">
                <a:latin typeface="Arial" panose="020B0604020202020204" pitchFamily="34" charset="0"/>
              </a:rPr>
              <a:t>more energy efficient</a:t>
            </a:r>
            <a:r>
              <a:rPr lang="en-US" dirty="0" smtClean="0">
                <a:latin typeface="Arial" panose="020B0604020202020204" pitchFamily="34" charset="0"/>
              </a:rPr>
              <a:t>.”</a:t>
            </a:r>
            <a:endParaRPr lang="en-US" dirty="0">
              <a:effectLst/>
              <a:latin typeface="Arial" panose="020B0604020202020204" pitchFamily="34" charset="0"/>
            </a:endParaRPr>
          </a:p>
        </p:txBody>
      </p:sp>
      <p:sp>
        <p:nvSpPr>
          <p:cNvPr id="4" name="Date Placeholder 3"/>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5" name="Slide Number Placeholder 4"/>
          <p:cNvSpPr>
            <a:spLocks noGrp="1"/>
          </p:cNvSpPr>
          <p:nvPr>
            <p:ph type="sldNum" sz="quarter" idx="12"/>
          </p:nvPr>
        </p:nvSpPr>
        <p:spPr/>
        <p:txBody>
          <a:bodyPr/>
          <a:lstStyle/>
          <a:p>
            <a:fld id="{CA8D9AD5-F248-4919-864A-CFD76CC027D6}" type="slidenum">
              <a:rPr lang="en-US" smtClean="0">
                <a:solidFill>
                  <a:srgbClr val="E5E8E8"/>
                </a:solidFill>
              </a:rPr>
              <a:pPr/>
              <a:t>37</a:t>
            </a:fld>
            <a:endParaRPr lang="en-US" dirty="0">
              <a:solidFill>
                <a:srgbClr val="E5E8E8"/>
              </a:solidFill>
            </a:endParaRPr>
          </a:p>
        </p:txBody>
      </p:sp>
    </p:spTree>
    <p:extLst>
      <p:ext uri="{BB962C8B-B14F-4D97-AF65-F5344CB8AC3E}">
        <p14:creationId xmlns:p14="http://schemas.microsoft.com/office/powerpoint/2010/main" val="414064739"/>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4" name="Shape 1114"/>
          <p:cNvSpPr txBox="1"/>
          <p:nvPr/>
        </p:nvSpPr>
        <p:spPr>
          <a:xfrm>
            <a:off x="2125535" y="6124003"/>
            <a:ext cx="8111700" cy="651600"/>
          </a:xfrm>
          <a:prstGeom prst="rect">
            <a:avLst/>
          </a:prstGeom>
          <a:noFill/>
          <a:ln>
            <a:noFill/>
          </a:ln>
        </p:spPr>
        <p:txBody>
          <a:bodyPr lIns="91425" tIns="91425" rIns="91425" bIns="91425" anchor="t" anchorCtr="0">
            <a:noAutofit/>
          </a:bodyPr>
          <a:lstStyle/>
          <a:p>
            <a:r>
              <a:rPr lang="en" sz="1000" dirty="0"/>
              <a:t>Timothy Gutowski, Jeffrey Dahmus, Alex Thierez: Electrical Energy Requirements for Manufacturing Processes </a:t>
            </a:r>
            <a:r>
              <a:rPr lang="en" sz="1000" u="sng" dirty="0">
                <a:solidFill>
                  <a:schemeClr val="hlink"/>
                </a:solidFill>
                <a:hlinkClick r:id="rId3"/>
              </a:rPr>
              <a:t>http://web.mit.edu/ebm/www/Publications/CIRP_2006.pdf</a:t>
            </a:r>
          </a:p>
          <a:p>
            <a:endParaRPr sz="1100" dirty="0"/>
          </a:p>
          <a:p>
            <a:endParaRPr sz="1100" dirty="0"/>
          </a:p>
        </p:txBody>
      </p:sp>
      <p:pic>
        <p:nvPicPr>
          <p:cNvPr id="1116" name="Shape 1116"/>
          <p:cNvPicPr preferRelativeResize="0"/>
          <p:nvPr/>
        </p:nvPicPr>
        <p:blipFill>
          <a:blip r:embed="rId4" cstate="print">
            <a:alphaModFix/>
          </a:blip>
          <a:stretch>
            <a:fillRect/>
          </a:stretch>
        </p:blipFill>
        <p:spPr>
          <a:xfrm>
            <a:off x="7053943" y="947057"/>
            <a:ext cx="4918166" cy="5176946"/>
          </a:xfrm>
          <a:prstGeom prst="rect">
            <a:avLst/>
          </a:prstGeom>
          <a:noFill/>
          <a:ln>
            <a:noFill/>
          </a:ln>
        </p:spPr>
      </p:pic>
      <p:sp>
        <p:nvSpPr>
          <p:cNvPr id="9" name="Footer Placeholder 8"/>
          <p:cNvSpPr>
            <a:spLocks noGrp="1"/>
          </p:cNvSpPr>
          <p:nvPr>
            <p:ph type="ftr" sz="quarter" idx="11"/>
          </p:nvPr>
        </p:nvSpPr>
        <p:spPr/>
        <p:txBody>
          <a:bodyPr/>
          <a:lstStyle/>
          <a:p>
            <a:r>
              <a:rPr lang="en-US" dirty="0" smtClean="0"/>
              <a:t>ESWcon 2018</a:t>
            </a:r>
            <a:endParaRPr lang="en-US" dirty="0"/>
          </a:p>
        </p:txBody>
      </p:sp>
      <p:sp>
        <p:nvSpPr>
          <p:cNvPr id="2" name="Title 1"/>
          <p:cNvSpPr>
            <a:spLocks noGrp="1"/>
          </p:cNvSpPr>
          <p:nvPr>
            <p:ph type="title"/>
          </p:nvPr>
        </p:nvSpPr>
        <p:spPr>
          <a:xfrm>
            <a:off x="1341120" y="295457"/>
            <a:ext cx="9509760" cy="479697"/>
          </a:xfrm>
        </p:spPr>
        <p:txBody>
          <a:bodyPr>
            <a:normAutofit fontScale="90000"/>
          </a:bodyPr>
          <a:lstStyle/>
          <a:p>
            <a:r>
              <a:rPr lang="en-US" dirty="0" smtClean="0"/>
              <a:t>MANUFACTURING PROCESSES</a:t>
            </a:r>
            <a:endParaRPr lang="en-US" dirty="0"/>
          </a:p>
        </p:txBody>
      </p:sp>
      <p:pic>
        <p:nvPicPr>
          <p:cNvPr id="3" name="Picture 2"/>
          <p:cNvPicPr>
            <a:picLocks noChangeAspect="1"/>
          </p:cNvPicPr>
          <p:nvPr/>
        </p:nvPicPr>
        <p:blipFill>
          <a:blip r:embed="rId5"/>
          <a:stretch>
            <a:fillRect/>
          </a:stretch>
        </p:blipFill>
        <p:spPr>
          <a:xfrm>
            <a:off x="824049" y="947057"/>
            <a:ext cx="5271951" cy="5112837"/>
          </a:xfrm>
          <a:prstGeom prst="rect">
            <a:avLst/>
          </a:prstGeom>
        </p:spPr>
      </p:pic>
      <p:sp>
        <p:nvSpPr>
          <p:cNvPr id="4" name="Date Placeholder 3"/>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5" name="Slide Number Placeholder 4"/>
          <p:cNvSpPr>
            <a:spLocks noGrp="1"/>
          </p:cNvSpPr>
          <p:nvPr>
            <p:ph type="sldNum" sz="quarter" idx="12"/>
          </p:nvPr>
        </p:nvSpPr>
        <p:spPr/>
        <p:txBody>
          <a:bodyPr/>
          <a:lstStyle/>
          <a:p>
            <a:fld id="{CA8D9AD5-F248-4919-864A-CFD76CC027D6}" type="slidenum">
              <a:rPr lang="en-US" smtClean="0">
                <a:solidFill>
                  <a:srgbClr val="E5E8E8"/>
                </a:solidFill>
              </a:rPr>
              <a:pPr/>
              <a:t>38</a:t>
            </a:fld>
            <a:endParaRPr lang="en-US" dirty="0">
              <a:solidFill>
                <a:srgbClr val="E5E8E8"/>
              </a:solidFill>
            </a:endParaRPr>
          </a:p>
        </p:txBody>
      </p:sp>
    </p:spTree>
    <p:extLst>
      <p:ext uri="{BB962C8B-B14F-4D97-AF65-F5344CB8AC3E}">
        <p14:creationId xmlns:p14="http://schemas.microsoft.com/office/powerpoint/2010/main" val="2070856101"/>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Shape 879"/>
          <p:cNvSpPr txBox="1">
            <a:spLocks noGrp="1"/>
          </p:cNvSpPr>
          <p:nvPr>
            <p:ph type="title"/>
          </p:nvPr>
        </p:nvSpPr>
        <p:spPr>
          <a:xfrm>
            <a:off x="2581520" y="276087"/>
            <a:ext cx="7028962" cy="604446"/>
          </a:xfrm>
          <a:prstGeom prst="rect">
            <a:avLst/>
          </a:prstGeom>
        </p:spPr>
        <p:txBody>
          <a:bodyPr vert="horz" lIns="91425" tIns="91425" rIns="91425" bIns="91425" rtlCol="0" anchor="b" anchorCtr="0">
            <a:noAutofit/>
          </a:bodyPr>
          <a:lstStyle/>
          <a:p>
            <a:pPr indent="457200">
              <a:spcBef>
                <a:spcPts val="0"/>
              </a:spcBef>
            </a:pPr>
            <a:r>
              <a:rPr lang="en" sz="3000" dirty="0"/>
              <a:t>EMBODIED ENERGY/EMISSIONS</a:t>
            </a:r>
          </a:p>
        </p:txBody>
      </p:sp>
      <p:sp>
        <p:nvSpPr>
          <p:cNvPr id="880" name="Shape 880"/>
          <p:cNvSpPr txBox="1"/>
          <p:nvPr/>
        </p:nvSpPr>
        <p:spPr>
          <a:xfrm>
            <a:off x="2734227" y="2327367"/>
            <a:ext cx="6702899" cy="2280800"/>
          </a:xfrm>
          <a:prstGeom prst="rect">
            <a:avLst/>
          </a:prstGeom>
          <a:noFill/>
          <a:ln>
            <a:noFill/>
          </a:ln>
        </p:spPr>
        <p:txBody>
          <a:bodyPr lIns="91425" tIns="91425" rIns="91425" bIns="91425" anchor="t" anchorCtr="0">
            <a:noAutofit/>
          </a:bodyPr>
          <a:lstStyle/>
          <a:p>
            <a:endParaRPr dirty="0"/>
          </a:p>
          <a:p>
            <a:endParaRPr dirty="0"/>
          </a:p>
          <a:p>
            <a:endParaRPr dirty="0"/>
          </a:p>
          <a:p>
            <a:endParaRPr dirty="0"/>
          </a:p>
          <a:p>
            <a:endParaRPr dirty="0"/>
          </a:p>
          <a:p>
            <a:endParaRPr dirty="0"/>
          </a:p>
          <a:p>
            <a:endParaRPr dirty="0"/>
          </a:p>
        </p:txBody>
      </p:sp>
      <p:pic>
        <p:nvPicPr>
          <p:cNvPr id="881" name="Shape 881"/>
          <p:cNvPicPr preferRelativeResize="0"/>
          <p:nvPr/>
        </p:nvPicPr>
        <p:blipFill>
          <a:blip r:embed="rId3" cstate="print">
            <a:alphaModFix/>
          </a:blip>
          <a:stretch>
            <a:fillRect/>
          </a:stretch>
        </p:blipFill>
        <p:spPr>
          <a:xfrm>
            <a:off x="1341120" y="848203"/>
            <a:ext cx="9696994" cy="5402473"/>
          </a:xfrm>
          <a:prstGeom prst="rect">
            <a:avLst/>
          </a:prstGeom>
          <a:noFill/>
          <a:ln>
            <a:noFill/>
          </a:ln>
        </p:spPr>
      </p:pic>
      <p:sp>
        <p:nvSpPr>
          <p:cNvPr id="6" name="Footer Placeholder 5"/>
          <p:cNvSpPr>
            <a:spLocks noGrp="1"/>
          </p:cNvSpPr>
          <p:nvPr>
            <p:ph type="ftr" sz="quarter" idx="11"/>
          </p:nvPr>
        </p:nvSpPr>
        <p:spPr/>
        <p:txBody>
          <a:bodyPr/>
          <a:lstStyle/>
          <a:p>
            <a:r>
              <a:rPr lang="en-US" dirty="0" smtClean="0"/>
              <a:t>ESWcon 2018</a:t>
            </a:r>
            <a:endParaRPr lang="en-US" dirty="0"/>
          </a:p>
        </p:txBody>
      </p:sp>
      <p:sp>
        <p:nvSpPr>
          <p:cNvPr id="2" name="Rectangle 1"/>
          <p:cNvSpPr/>
          <p:nvPr/>
        </p:nvSpPr>
        <p:spPr>
          <a:xfrm>
            <a:off x="2210246" y="6317461"/>
            <a:ext cx="7059594" cy="246221"/>
          </a:xfrm>
          <a:prstGeom prst="rect">
            <a:avLst/>
          </a:prstGeom>
        </p:spPr>
        <p:txBody>
          <a:bodyPr wrap="square">
            <a:spAutoFit/>
          </a:bodyPr>
          <a:lstStyle/>
          <a:p>
            <a:r>
              <a:rPr lang="en-US" sz="1000" dirty="0">
                <a:hlinkClick r:id="rId4"/>
              </a:rPr>
              <a:t>http://report.mitigation2014.org/report/ipcc_wg3_ar5_technical-summary.pdf</a:t>
            </a:r>
            <a:endParaRPr lang="en-US" sz="1000" dirty="0"/>
          </a:p>
        </p:txBody>
      </p:sp>
      <p:sp>
        <p:nvSpPr>
          <p:cNvPr id="3" name="Date Placeholder 2"/>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4" name="Slide Number Placeholder 3"/>
          <p:cNvSpPr>
            <a:spLocks noGrp="1"/>
          </p:cNvSpPr>
          <p:nvPr>
            <p:ph type="sldNum" sz="quarter" idx="12"/>
          </p:nvPr>
        </p:nvSpPr>
        <p:spPr/>
        <p:txBody>
          <a:bodyPr/>
          <a:lstStyle/>
          <a:p>
            <a:fld id="{CA8D9AD5-F248-4919-864A-CFD76CC027D6}" type="slidenum">
              <a:rPr lang="en-US" smtClean="0">
                <a:solidFill>
                  <a:srgbClr val="E5E8E8"/>
                </a:solidFill>
              </a:rPr>
              <a:pPr/>
              <a:t>39</a:t>
            </a:fld>
            <a:endParaRPr lang="en-US" dirty="0">
              <a:solidFill>
                <a:srgbClr val="E5E8E8"/>
              </a:solidFill>
            </a:endParaRPr>
          </a:p>
        </p:txBody>
      </p:sp>
    </p:spTree>
    <p:extLst>
      <p:ext uri="{BB962C8B-B14F-4D97-AF65-F5344CB8AC3E}">
        <p14:creationId xmlns:p14="http://schemas.microsoft.com/office/powerpoint/2010/main" val="2689505422"/>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schemeClr val="bg1"/>
                </a:solidFill>
              </a:rPr>
              <a:t>April 2018</a:t>
            </a:r>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246" y="163014"/>
            <a:ext cx="9259969" cy="6030367"/>
          </a:xfrm>
          <a:prstGeom prst="rect">
            <a:avLst/>
          </a:prstGeom>
        </p:spPr>
      </p:pic>
      <p:sp>
        <p:nvSpPr>
          <p:cNvPr id="5" name="Rectangle 4"/>
          <p:cNvSpPr/>
          <p:nvPr/>
        </p:nvSpPr>
        <p:spPr>
          <a:xfrm>
            <a:off x="432109" y="6211669"/>
            <a:ext cx="10972597" cy="369332"/>
          </a:xfrm>
          <a:prstGeom prst="rect">
            <a:avLst/>
          </a:prstGeom>
        </p:spPr>
        <p:txBody>
          <a:bodyPr wrap="square">
            <a:spAutoFit/>
          </a:bodyPr>
          <a:lstStyle/>
          <a:p>
            <a:r>
              <a:rPr lang="en-US" dirty="0">
                <a:hlinkClick r:id="rId4"/>
              </a:rPr>
              <a:t>https://www.scientificamerican.com/article/all-2-3-million-species-are-mapped-into-a-single-circle-of-life</a:t>
            </a:r>
            <a:r>
              <a:rPr lang="en-US" dirty="0" smtClean="0">
                <a:hlinkClick r:id="rId4"/>
              </a:rPr>
              <a:t>/</a:t>
            </a:r>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866" y="163014"/>
            <a:ext cx="2192108" cy="1763757"/>
          </a:xfrm>
          <a:prstGeom prst="rect">
            <a:avLst/>
          </a:prstGeom>
          <a:solidFill>
            <a:schemeClr val="accent1">
              <a:lumMod val="20000"/>
              <a:lumOff val="80000"/>
              <a:alpha val="24000"/>
            </a:schemeClr>
          </a:solidFill>
        </p:spPr>
      </p:pic>
      <p:sp>
        <p:nvSpPr>
          <p:cNvPr id="6" name="Footer Placeholder 5"/>
          <p:cNvSpPr>
            <a:spLocks noGrp="1"/>
          </p:cNvSpPr>
          <p:nvPr>
            <p:ph type="ftr" sz="quarter" idx="11"/>
          </p:nvPr>
        </p:nvSpPr>
        <p:spPr/>
        <p:txBody>
          <a:bodyPr/>
          <a:lstStyle/>
          <a:p>
            <a:r>
              <a:rPr lang="pt-BR" dirty="0" smtClean="0">
                <a:solidFill>
                  <a:schemeClr val="bg1"/>
                </a:solidFill>
              </a:rPr>
              <a:t>ESWcon 2018</a:t>
            </a:r>
            <a:endParaRPr lang="pt-BR" dirty="0">
              <a:solidFill>
                <a:schemeClr val="bg1"/>
              </a:solidFill>
            </a:endParaRPr>
          </a:p>
        </p:txBody>
      </p:sp>
      <p:sp>
        <p:nvSpPr>
          <p:cNvPr id="3" name="TextBox 2"/>
          <p:cNvSpPr txBox="1"/>
          <p:nvPr/>
        </p:nvSpPr>
        <p:spPr>
          <a:xfrm>
            <a:off x="92698" y="2730392"/>
            <a:ext cx="2354443" cy="2677656"/>
          </a:xfrm>
          <a:prstGeom prst="rect">
            <a:avLst/>
          </a:prstGeom>
          <a:noFill/>
        </p:spPr>
        <p:txBody>
          <a:bodyPr wrap="square" rtlCol="0">
            <a:spAutoFit/>
          </a:bodyPr>
          <a:lstStyle/>
          <a:p>
            <a:pPr algn="ctr"/>
            <a:r>
              <a:rPr lang="en-US" sz="2400" b="1" dirty="0" smtClean="0"/>
              <a:t>Homo Sapiens is one of more than 2.3 million species identified by science at present</a:t>
            </a:r>
            <a:endParaRPr lang="en-US" sz="2400" b="1" dirty="0"/>
          </a:p>
        </p:txBody>
      </p:sp>
      <p:cxnSp>
        <p:nvCxnSpPr>
          <p:cNvPr id="11" name="Straight Arrow Connector 10"/>
          <p:cNvCxnSpPr/>
          <p:nvPr/>
        </p:nvCxnSpPr>
        <p:spPr>
          <a:xfrm flipH="1">
            <a:off x="2365974" y="3722914"/>
            <a:ext cx="1830470" cy="32657"/>
          </a:xfrm>
          <a:prstGeom prst="straightConnector1">
            <a:avLst/>
          </a:prstGeom>
          <a:ln w="25400">
            <a:solidFill>
              <a:schemeClr val="accent3"/>
            </a:solidFill>
            <a:headEnd w="sm" len="med"/>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CA8D9AD5-F248-4919-864A-CFD76CC027D6}"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268753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srgbClr val="263050"/>
                </a:solidFill>
              </a:rPr>
              <a:t>April 2018</a:t>
            </a:r>
            <a:endParaRPr lang="en-US" dirty="0">
              <a:solidFill>
                <a:srgbClr val="263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936186" cy="6601968"/>
          </a:xfrm>
          <a:prstGeom prst="rect">
            <a:avLst/>
          </a:prstGeom>
        </p:spPr>
      </p:pic>
      <p:sp>
        <p:nvSpPr>
          <p:cNvPr id="5" name="Footer Placeholder 4"/>
          <p:cNvSpPr>
            <a:spLocks noGrp="1"/>
          </p:cNvSpPr>
          <p:nvPr>
            <p:ph type="ftr" sz="quarter" idx="11"/>
          </p:nvPr>
        </p:nvSpPr>
        <p:spPr/>
        <p:txBody>
          <a:bodyPr/>
          <a:lstStyle/>
          <a:p>
            <a:r>
              <a:rPr lang="pt-BR" smtClean="0">
                <a:solidFill>
                  <a:srgbClr val="263050"/>
                </a:solidFill>
              </a:rPr>
              <a:t>ESWcon 2018</a:t>
            </a:r>
            <a:endParaRPr lang="pt-BR" dirty="0">
              <a:solidFill>
                <a:srgbClr val="263050"/>
              </a:solidFill>
            </a:endParaRPr>
          </a:p>
        </p:txBody>
      </p:sp>
      <p:sp>
        <p:nvSpPr>
          <p:cNvPr id="3" name="Slide Number Placeholder 2"/>
          <p:cNvSpPr>
            <a:spLocks noGrp="1"/>
          </p:cNvSpPr>
          <p:nvPr>
            <p:ph type="sldNum" sz="quarter" idx="12"/>
          </p:nvPr>
        </p:nvSpPr>
        <p:spPr/>
        <p:txBody>
          <a:bodyPr/>
          <a:lstStyle/>
          <a:p>
            <a:fld id="{CA8D9AD5-F248-4919-864A-CFD76CC027D6}" type="slidenum">
              <a:rPr lang="en-US" smtClean="0">
                <a:solidFill>
                  <a:srgbClr val="263050"/>
                </a:solidFill>
              </a:rPr>
              <a:pPr/>
              <a:t>40</a:t>
            </a:fld>
            <a:endParaRPr lang="en-US" dirty="0">
              <a:solidFill>
                <a:srgbClr val="263050"/>
              </a:solidFill>
            </a:endParaRPr>
          </a:p>
        </p:txBody>
      </p:sp>
    </p:spTree>
    <p:extLst>
      <p:ext uri="{BB962C8B-B14F-4D97-AF65-F5344CB8AC3E}">
        <p14:creationId xmlns:p14="http://schemas.microsoft.com/office/powerpoint/2010/main" val="401637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335" y="270456"/>
            <a:ext cx="10444766" cy="6331512"/>
          </a:xfrm>
          <a:prstGeom prst="rect">
            <a:avLst/>
          </a:prstGeom>
          <a:solidFill>
            <a:schemeClr val="accent1">
              <a:lumMod val="20000"/>
              <a:lumOff val="80000"/>
              <a:alpha val="24000"/>
            </a:schemeClr>
          </a:solidFill>
        </p:spPr>
      </p:pic>
      <p:sp>
        <p:nvSpPr>
          <p:cNvPr id="21" name="Oval 20"/>
          <p:cNvSpPr/>
          <p:nvPr/>
        </p:nvSpPr>
        <p:spPr>
          <a:xfrm>
            <a:off x="2923836" y="746760"/>
            <a:ext cx="5719576" cy="5410200"/>
          </a:xfrm>
          <a:prstGeom prst="ellipse">
            <a:avLst/>
          </a:prstGeom>
          <a:solidFill>
            <a:schemeClr val="accent1">
              <a:lumMod val="20000"/>
              <a:lumOff val="8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sz="3200" b="1" dirty="0" smtClean="0">
                <a:solidFill>
                  <a:srgbClr val="FFFF00"/>
                </a:solidFill>
              </a:rPr>
              <a:t>                                        SOCIETY</a:t>
            </a:r>
            <a:endParaRPr lang="en-US" sz="3200" b="1" dirty="0">
              <a:solidFill>
                <a:srgbClr val="FFFF00"/>
              </a:solidFill>
            </a:endParaRPr>
          </a:p>
        </p:txBody>
      </p:sp>
      <p:sp>
        <p:nvSpPr>
          <p:cNvPr id="23" name="Oval 22"/>
          <p:cNvSpPr/>
          <p:nvPr/>
        </p:nvSpPr>
        <p:spPr>
          <a:xfrm>
            <a:off x="3188406" y="1543658"/>
            <a:ext cx="2456794" cy="2273813"/>
          </a:xfrm>
          <a:prstGeom prst="ellipse">
            <a:avLst/>
          </a:prstGeom>
          <a:solidFill>
            <a:schemeClr val="accent1">
              <a:lumMod val="20000"/>
              <a:lumOff val="8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914400" bIns="2011680" rtlCol="0" anchor="t" anchorCtr="0"/>
          <a:lstStyle/>
          <a:p>
            <a:pPr algn="ctr"/>
            <a:r>
              <a:rPr lang="en-US" sz="2000" b="1" dirty="0" smtClean="0">
                <a:solidFill>
                  <a:srgbClr val="00B0F0"/>
                </a:solidFill>
              </a:rPr>
              <a:t>             </a:t>
            </a:r>
            <a:r>
              <a:rPr lang="en-US" sz="2000" b="1" dirty="0" smtClean="0">
                <a:solidFill>
                  <a:schemeClr val="accent3">
                    <a:lumMod val="50000"/>
                  </a:schemeClr>
                </a:solidFill>
              </a:rPr>
              <a:t>ECONOMY</a:t>
            </a:r>
            <a:endParaRPr lang="en-US" sz="2000" b="1" dirty="0">
              <a:solidFill>
                <a:schemeClr val="accent3">
                  <a:lumMod val="50000"/>
                </a:schemeClr>
              </a:solidFill>
            </a:endParaRPr>
          </a:p>
        </p:txBody>
      </p:sp>
      <p:sp>
        <p:nvSpPr>
          <p:cNvPr id="12" name="TextBox 11"/>
          <p:cNvSpPr txBox="1"/>
          <p:nvPr/>
        </p:nvSpPr>
        <p:spPr>
          <a:xfrm>
            <a:off x="899312" y="621989"/>
            <a:ext cx="2856808" cy="954107"/>
          </a:xfrm>
          <a:prstGeom prst="rect">
            <a:avLst/>
          </a:prstGeom>
          <a:noFill/>
        </p:spPr>
        <p:txBody>
          <a:bodyPr wrap="none" rtlCol="0">
            <a:spAutoFit/>
          </a:bodyPr>
          <a:lstStyle/>
          <a:p>
            <a:r>
              <a:rPr lang="en-US" sz="2800" dirty="0" smtClean="0">
                <a:solidFill>
                  <a:schemeClr val="bg1"/>
                </a:solidFill>
              </a:rPr>
              <a:t>SUSTAINABILITY </a:t>
            </a:r>
          </a:p>
          <a:p>
            <a:r>
              <a:rPr lang="en-US" sz="2800" dirty="0" smtClean="0">
                <a:solidFill>
                  <a:schemeClr val="bg1"/>
                </a:solidFill>
              </a:rPr>
              <a:t>DIMENSIONS</a:t>
            </a:r>
          </a:p>
        </p:txBody>
      </p:sp>
      <p:sp>
        <p:nvSpPr>
          <p:cNvPr id="13" name="TextBox 12"/>
          <p:cNvSpPr txBox="1"/>
          <p:nvPr/>
        </p:nvSpPr>
        <p:spPr>
          <a:xfrm>
            <a:off x="8630375" y="1282048"/>
            <a:ext cx="1548757" cy="523220"/>
          </a:xfrm>
          <a:prstGeom prst="rect">
            <a:avLst/>
          </a:prstGeom>
          <a:noFill/>
        </p:spPr>
        <p:txBody>
          <a:bodyPr wrap="none" rtlCol="0">
            <a:spAutoFit/>
          </a:bodyPr>
          <a:lstStyle/>
          <a:p>
            <a:r>
              <a:rPr lang="en-US" sz="2800" b="1" dirty="0" smtClean="0">
                <a:solidFill>
                  <a:srgbClr val="3AEA0A"/>
                </a:solidFill>
              </a:rPr>
              <a:t>NATURE</a:t>
            </a:r>
            <a:endParaRPr lang="en-US" sz="2800" b="1" dirty="0">
              <a:solidFill>
                <a:srgbClr val="3AEA0A"/>
              </a:solidFill>
            </a:endParaRPr>
          </a:p>
        </p:txBody>
      </p:sp>
      <p:sp>
        <p:nvSpPr>
          <p:cNvPr id="2" name="Date Placeholder 1"/>
          <p:cNvSpPr>
            <a:spLocks noGrp="1"/>
          </p:cNvSpPr>
          <p:nvPr>
            <p:ph type="dt" sz="half" idx="10"/>
          </p:nvPr>
        </p:nvSpPr>
        <p:spPr>
          <a:xfrm>
            <a:off x="8875776" y="6601968"/>
            <a:ext cx="1303356" cy="237744"/>
          </a:xfrm>
        </p:spPr>
        <p:txBody>
          <a:bodyPr/>
          <a:lstStyle/>
          <a:p>
            <a:r>
              <a:rPr lang="en-US" dirty="0" smtClean="0">
                <a:solidFill>
                  <a:schemeClr val="bg1"/>
                </a:solidFill>
              </a:rPr>
              <a:t>April 2018</a:t>
            </a:r>
            <a:endParaRPr lang="en-US" dirty="0">
              <a:solidFill>
                <a:schemeClr val="bg1"/>
              </a:solidFill>
            </a:endParaRPr>
          </a:p>
        </p:txBody>
      </p:sp>
      <p:sp>
        <p:nvSpPr>
          <p:cNvPr id="3" name="Footer Placeholder 2"/>
          <p:cNvSpPr>
            <a:spLocks noGrp="1"/>
          </p:cNvSpPr>
          <p:nvPr>
            <p:ph type="ftr" sz="quarter" idx="11"/>
          </p:nvPr>
        </p:nvSpPr>
        <p:spPr/>
        <p:txBody>
          <a:bodyPr/>
          <a:lstStyle/>
          <a:p>
            <a:r>
              <a:rPr lang="pt-BR" dirty="0" smtClean="0">
                <a:solidFill>
                  <a:schemeClr val="bg1"/>
                </a:solidFill>
              </a:rPr>
              <a:t>ESWcon 2018</a:t>
            </a:r>
            <a:endParaRPr lang="pt-BR" dirty="0">
              <a:solidFill>
                <a:schemeClr val="bg1"/>
              </a:solidFill>
            </a:endParaRPr>
          </a:p>
        </p:txBody>
      </p:sp>
      <p:sp>
        <p:nvSpPr>
          <p:cNvPr id="4" name="Slide Number Placeholder 3"/>
          <p:cNvSpPr>
            <a:spLocks noGrp="1"/>
          </p:cNvSpPr>
          <p:nvPr>
            <p:ph type="sldNum" sz="quarter" idx="12"/>
          </p:nvPr>
        </p:nvSpPr>
        <p:spPr/>
        <p:txBody>
          <a:bodyPr/>
          <a:lstStyle/>
          <a:p>
            <a:fld id="{CA8D9AD5-F248-4919-864A-CFD76CC027D6}"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272257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75776" y="6601968"/>
            <a:ext cx="1303356" cy="237744"/>
          </a:xfrm>
        </p:spPr>
        <p:txBody>
          <a:bodyPr/>
          <a:lstStyle/>
          <a:p>
            <a:r>
              <a:rPr lang="en-US" dirty="0" smtClean="0">
                <a:solidFill>
                  <a:schemeClr val="bg1"/>
                </a:solidFill>
              </a:rPr>
              <a:t>April 2018</a:t>
            </a:r>
            <a:endParaRPr lang="en-US" dirty="0">
              <a:solidFill>
                <a:schemeClr val="bg1"/>
              </a:solidFill>
            </a:endParaRPr>
          </a:p>
        </p:txBody>
      </p:sp>
      <p:sp>
        <p:nvSpPr>
          <p:cNvPr id="3" name="Footer Placeholder 2"/>
          <p:cNvSpPr>
            <a:spLocks noGrp="1"/>
          </p:cNvSpPr>
          <p:nvPr>
            <p:ph type="ftr" sz="quarter" idx="11"/>
          </p:nvPr>
        </p:nvSpPr>
        <p:spPr>
          <a:xfrm>
            <a:off x="1130105" y="6601968"/>
            <a:ext cx="7159752" cy="237744"/>
          </a:xfrm>
        </p:spPr>
        <p:txBody>
          <a:bodyPr/>
          <a:lstStyle/>
          <a:p>
            <a:r>
              <a:rPr lang="pt-BR" dirty="0" smtClean="0">
                <a:solidFill>
                  <a:schemeClr val="bg1"/>
                </a:solidFill>
              </a:rPr>
              <a:t>ESWcon 2018</a:t>
            </a:r>
            <a:endParaRPr lang="pt-BR" dirty="0">
              <a:solidFill>
                <a:schemeClr val="bg1"/>
              </a:solidFill>
            </a:endParaRPr>
          </a:p>
        </p:txBody>
      </p:sp>
      <p:pic>
        <p:nvPicPr>
          <p:cNvPr id="4" name="Picture 3"/>
          <p:cNvPicPr>
            <a:picLocks noChangeAspect="1"/>
          </p:cNvPicPr>
          <p:nvPr/>
        </p:nvPicPr>
        <p:blipFill>
          <a:blip r:embed="rId3"/>
          <a:stretch>
            <a:fillRect/>
          </a:stretch>
        </p:blipFill>
        <p:spPr>
          <a:xfrm>
            <a:off x="647700" y="0"/>
            <a:ext cx="11125200" cy="6381750"/>
          </a:xfrm>
          <a:prstGeom prst="rect">
            <a:avLst/>
          </a:prstGeom>
        </p:spPr>
      </p:pic>
      <p:sp>
        <p:nvSpPr>
          <p:cNvPr id="5" name="Slide Number Placeholder 4"/>
          <p:cNvSpPr>
            <a:spLocks noGrp="1"/>
          </p:cNvSpPr>
          <p:nvPr>
            <p:ph type="sldNum" sz="quarter" idx="12"/>
          </p:nvPr>
        </p:nvSpPr>
        <p:spPr/>
        <p:txBody>
          <a:bodyPr/>
          <a:lstStyle/>
          <a:p>
            <a:fld id="{CA8D9AD5-F248-4919-864A-CFD76CC027D6}"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5438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1120" y="140723"/>
            <a:ext cx="9509760" cy="761365"/>
          </a:xfrm>
        </p:spPr>
        <p:txBody>
          <a:bodyPr>
            <a:normAutofit/>
          </a:bodyPr>
          <a:lstStyle/>
          <a:p>
            <a:pPr algn="ctr"/>
            <a:r>
              <a:rPr lang="en-US" sz="2800" dirty="0" smtClean="0"/>
              <a:t>ANTHROPOCENE – SUSTAINABILITY SINE QUA NON</a:t>
            </a:r>
            <a:endParaRPr lang="en-US" sz="2800" dirty="0"/>
          </a:p>
        </p:txBody>
      </p:sp>
      <p:sp>
        <p:nvSpPr>
          <p:cNvPr id="6" name="Content Placeholder 5"/>
          <p:cNvSpPr>
            <a:spLocks noGrp="1"/>
          </p:cNvSpPr>
          <p:nvPr>
            <p:ph idx="1"/>
          </p:nvPr>
        </p:nvSpPr>
        <p:spPr>
          <a:xfrm>
            <a:off x="1341120" y="1343026"/>
            <a:ext cx="9509760" cy="4686554"/>
          </a:xfrm>
        </p:spPr>
        <p:txBody>
          <a:bodyPr>
            <a:normAutofit fontScale="92500" lnSpcReduction="10000"/>
          </a:bodyPr>
          <a:lstStyle/>
          <a:p>
            <a:pPr marL="171450" indent="-171450">
              <a:lnSpc>
                <a:spcPct val="100000"/>
              </a:lnSpc>
              <a:spcBef>
                <a:spcPts val="0"/>
              </a:spcBef>
              <a:buClrTx/>
              <a:buSzTx/>
              <a:buFont typeface="Arial" panose="020B0604020202020204" pitchFamily="34" charset="0"/>
              <a:buChar char="•"/>
            </a:pPr>
            <a:r>
              <a:rPr lang="en-US" sz="2400" dirty="0">
                <a:solidFill>
                  <a:srgbClr val="404040"/>
                </a:solidFill>
              </a:rPr>
              <a:t>Sustainability is the ability to endure for organisms, </a:t>
            </a:r>
            <a:r>
              <a:rPr lang="en-US" sz="2400" dirty="0" smtClean="0">
                <a:solidFill>
                  <a:srgbClr val="404040"/>
                </a:solidFill>
              </a:rPr>
              <a:t>systems</a:t>
            </a:r>
            <a:r>
              <a:rPr lang="en-US" sz="2400" dirty="0">
                <a:solidFill>
                  <a:srgbClr val="404040"/>
                </a:solidFill>
              </a:rPr>
              <a:t>, </a:t>
            </a:r>
            <a:r>
              <a:rPr lang="en-US" sz="2400" dirty="0" smtClean="0">
                <a:solidFill>
                  <a:srgbClr val="404040"/>
                </a:solidFill>
              </a:rPr>
              <a:t>processes</a:t>
            </a:r>
          </a:p>
          <a:p>
            <a:pPr marL="171450" lvl="0" indent="-171450">
              <a:lnSpc>
                <a:spcPct val="100000"/>
              </a:lnSpc>
              <a:spcBef>
                <a:spcPts val="0"/>
              </a:spcBef>
              <a:buClrTx/>
              <a:buSzTx/>
              <a:buFont typeface="Arial" panose="020B0604020202020204" pitchFamily="34" charset="0"/>
              <a:buChar char="•"/>
            </a:pPr>
            <a:endParaRPr lang="en-US" sz="2400" dirty="0">
              <a:solidFill>
                <a:srgbClr val="404040"/>
              </a:solidFill>
            </a:endParaRPr>
          </a:p>
          <a:p>
            <a:pPr marL="171450" lvl="0" indent="-171450">
              <a:lnSpc>
                <a:spcPct val="100000"/>
              </a:lnSpc>
              <a:spcBef>
                <a:spcPts val="0"/>
              </a:spcBef>
              <a:buClrTx/>
              <a:buSzTx/>
              <a:buFont typeface="Arial" panose="020B0604020202020204" pitchFamily="34" charset="0"/>
              <a:buChar char="•"/>
            </a:pPr>
            <a:r>
              <a:rPr lang="en-US" sz="2400" dirty="0" smtClean="0">
                <a:solidFill>
                  <a:srgbClr val="404040"/>
                </a:solidFill>
              </a:rPr>
              <a:t>Sustainability allows all of us to have a good life within the Earth’s finite capacity while sharing it with all the other species and keeping the beauty and value of non-living things intact</a:t>
            </a:r>
          </a:p>
          <a:p>
            <a:pPr marL="171450" lvl="0" indent="-171450">
              <a:lnSpc>
                <a:spcPct val="100000"/>
              </a:lnSpc>
              <a:spcBef>
                <a:spcPts val="0"/>
              </a:spcBef>
              <a:buClrTx/>
              <a:buSzTx/>
              <a:buFont typeface="Arial" panose="020B0604020202020204" pitchFamily="34" charset="0"/>
              <a:buChar char="•"/>
            </a:pPr>
            <a:endParaRPr lang="en-US" sz="2400" dirty="0">
              <a:solidFill>
                <a:srgbClr val="404040"/>
              </a:solidFill>
            </a:endParaRPr>
          </a:p>
          <a:p>
            <a:pPr marL="171450" indent="-171450">
              <a:lnSpc>
                <a:spcPct val="100000"/>
              </a:lnSpc>
              <a:spcBef>
                <a:spcPts val="0"/>
              </a:spcBef>
              <a:buClrTx/>
              <a:buSzTx/>
              <a:buFont typeface="Arial" panose="020B0604020202020204" pitchFamily="34" charset="0"/>
              <a:buChar char="•"/>
            </a:pPr>
            <a:r>
              <a:rPr lang="en-US" sz="2400" dirty="0">
                <a:solidFill>
                  <a:srgbClr val="404040"/>
                </a:solidFill>
              </a:rPr>
              <a:t>Sustainability supports an advanced </a:t>
            </a:r>
            <a:r>
              <a:rPr lang="en-US" sz="2400" dirty="0" smtClean="0">
                <a:solidFill>
                  <a:srgbClr val="404040"/>
                </a:solidFill>
              </a:rPr>
              <a:t>civilization </a:t>
            </a:r>
            <a:r>
              <a:rPr lang="en-US" sz="2400" dirty="0">
                <a:solidFill>
                  <a:srgbClr val="404040"/>
                </a:solidFill>
              </a:rPr>
              <a:t>within Earth’s planetary boundaries</a:t>
            </a:r>
          </a:p>
          <a:p>
            <a:pPr marL="171450" lvl="0" indent="-171450">
              <a:lnSpc>
                <a:spcPct val="100000"/>
              </a:lnSpc>
              <a:spcBef>
                <a:spcPts val="0"/>
              </a:spcBef>
              <a:buClrTx/>
              <a:buSzTx/>
              <a:buFont typeface="Arial" panose="020B0604020202020204" pitchFamily="34" charset="0"/>
              <a:buChar char="•"/>
            </a:pPr>
            <a:endParaRPr lang="en-US" sz="2400" dirty="0">
              <a:solidFill>
                <a:srgbClr val="404040"/>
              </a:solidFill>
            </a:endParaRPr>
          </a:p>
          <a:p>
            <a:pPr marL="171450" lvl="0" indent="-171450">
              <a:lnSpc>
                <a:spcPct val="100000"/>
              </a:lnSpc>
              <a:spcBef>
                <a:spcPts val="0"/>
              </a:spcBef>
              <a:buClrTx/>
              <a:buSzTx/>
              <a:buFont typeface="Arial" panose="020B0604020202020204" pitchFamily="34" charset="0"/>
              <a:buChar char="•"/>
            </a:pPr>
            <a:r>
              <a:rPr lang="en-US" sz="2400" dirty="0" smtClean="0">
                <a:solidFill>
                  <a:srgbClr val="404040"/>
                </a:solidFill>
              </a:rPr>
              <a:t>There </a:t>
            </a:r>
            <a:r>
              <a:rPr lang="en-US" sz="2400" dirty="0">
                <a:solidFill>
                  <a:srgbClr val="404040"/>
                </a:solidFill>
              </a:rPr>
              <a:t>is a constant exchange of resources and constraints between the 3 dimensions: economic, social and </a:t>
            </a:r>
            <a:r>
              <a:rPr lang="en-US" sz="2400" dirty="0" smtClean="0">
                <a:solidFill>
                  <a:srgbClr val="404040"/>
                </a:solidFill>
              </a:rPr>
              <a:t>natural; sustainability </a:t>
            </a:r>
            <a:r>
              <a:rPr lang="en-US" sz="2400" dirty="0">
                <a:solidFill>
                  <a:srgbClr val="404040"/>
                </a:solidFill>
              </a:rPr>
              <a:t>allows us to perform optimally on all </a:t>
            </a:r>
            <a:r>
              <a:rPr lang="en-US" sz="2400" dirty="0" smtClean="0">
                <a:solidFill>
                  <a:srgbClr val="404040"/>
                </a:solidFill>
              </a:rPr>
              <a:t>3</a:t>
            </a:r>
          </a:p>
          <a:p>
            <a:pPr marL="171450" lvl="0" indent="-171450">
              <a:lnSpc>
                <a:spcPct val="100000"/>
              </a:lnSpc>
              <a:spcBef>
                <a:spcPts val="0"/>
              </a:spcBef>
              <a:buClrTx/>
              <a:buSzTx/>
              <a:buFont typeface="Arial" panose="020B0604020202020204" pitchFamily="34" charset="0"/>
              <a:buChar char="•"/>
            </a:pPr>
            <a:endParaRPr lang="en-US" sz="2400" dirty="0">
              <a:solidFill>
                <a:srgbClr val="404040"/>
              </a:solidFill>
            </a:endParaRPr>
          </a:p>
          <a:p>
            <a:pPr marL="171450" lvl="0" indent="-171450">
              <a:lnSpc>
                <a:spcPct val="100000"/>
              </a:lnSpc>
              <a:spcBef>
                <a:spcPts val="0"/>
              </a:spcBef>
              <a:buClrTx/>
              <a:buSzTx/>
              <a:buFont typeface="Arial" panose="020B0604020202020204" pitchFamily="34" charset="0"/>
              <a:buChar char="•"/>
            </a:pPr>
            <a:r>
              <a:rPr lang="en-US" sz="2400" dirty="0" smtClean="0">
                <a:solidFill>
                  <a:srgbClr val="404040"/>
                </a:solidFill>
              </a:rPr>
              <a:t>Sustainability is the ultimate goal of the changes we need to make, urgently</a:t>
            </a:r>
          </a:p>
          <a:p>
            <a:pPr marL="171450" lvl="0" indent="-171450">
              <a:lnSpc>
                <a:spcPct val="100000"/>
              </a:lnSpc>
              <a:spcBef>
                <a:spcPts val="0"/>
              </a:spcBef>
              <a:buClrTx/>
              <a:buSzTx/>
              <a:buFont typeface="Arial" panose="020B0604020202020204" pitchFamily="34" charset="0"/>
              <a:buChar char="•"/>
            </a:pPr>
            <a:endParaRPr lang="en-US" sz="2400" dirty="0">
              <a:solidFill>
                <a:srgbClr val="404040"/>
              </a:solidFill>
            </a:endParaRPr>
          </a:p>
          <a:p>
            <a:pPr marL="171450" lvl="0" indent="-171450">
              <a:lnSpc>
                <a:spcPct val="100000"/>
              </a:lnSpc>
              <a:spcBef>
                <a:spcPts val="0"/>
              </a:spcBef>
              <a:buClrTx/>
              <a:buSzTx/>
              <a:buFont typeface="Arial" panose="020B0604020202020204" pitchFamily="34" charset="0"/>
              <a:buChar char="•"/>
            </a:pPr>
            <a:endParaRPr lang="en-US" sz="2400" dirty="0">
              <a:solidFill>
                <a:srgbClr val="404040"/>
              </a:solidFill>
            </a:endParaRPr>
          </a:p>
          <a:p>
            <a:pPr marL="171450" lvl="0" indent="-171450">
              <a:lnSpc>
                <a:spcPct val="100000"/>
              </a:lnSpc>
              <a:spcBef>
                <a:spcPts val="0"/>
              </a:spcBef>
              <a:buClrTx/>
              <a:buSzTx/>
              <a:buFont typeface="Arial" panose="020B0604020202020204" pitchFamily="34" charset="0"/>
              <a:buChar char="•"/>
            </a:pPr>
            <a:endParaRPr lang="en-US" sz="2400" dirty="0">
              <a:solidFill>
                <a:srgbClr val="404040"/>
              </a:solidFill>
            </a:endParaRPr>
          </a:p>
          <a:p>
            <a:pPr marL="45720" indent="0">
              <a:buNone/>
            </a:pPr>
            <a:endParaRPr lang="en-US" dirty="0"/>
          </a:p>
        </p:txBody>
      </p:sp>
      <p:sp>
        <p:nvSpPr>
          <p:cNvPr id="2" name="Date Placeholder 1"/>
          <p:cNvSpPr>
            <a:spLocks noGrp="1"/>
          </p:cNvSpPr>
          <p:nvPr>
            <p:ph type="dt" sz="half" idx="10"/>
          </p:nvPr>
        </p:nvSpPr>
        <p:spPr/>
        <p:txBody>
          <a:bodyPr/>
          <a:lstStyle/>
          <a:p>
            <a:r>
              <a:rPr lang="en-US" dirty="0" smtClean="0"/>
              <a:t>April 2018</a:t>
            </a:r>
            <a:endParaRPr lang="en-US" dirty="0"/>
          </a:p>
        </p:txBody>
      </p:sp>
      <p:sp>
        <p:nvSpPr>
          <p:cNvPr id="4" name="Footer Placeholder 3"/>
          <p:cNvSpPr>
            <a:spLocks noGrp="1"/>
          </p:cNvSpPr>
          <p:nvPr>
            <p:ph type="ftr" sz="quarter" idx="11"/>
          </p:nvPr>
        </p:nvSpPr>
        <p:spPr/>
        <p:txBody>
          <a:bodyPr/>
          <a:lstStyle/>
          <a:p>
            <a:r>
              <a:rPr lang="pt-BR" smtClean="0">
                <a:solidFill>
                  <a:srgbClr val="E5E8E8"/>
                </a:solidFill>
              </a:rPr>
              <a:t>ESWcon 2018</a:t>
            </a:r>
            <a:endParaRPr lang="en-US" dirty="0">
              <a:solidFill>
                <a:srgbClr val="E5E8E8"/>
              </a:solidFill>
            </a:endParaRPr>
          </a:p>
        </p:txBody>
      </p:sp>
      <p:sp>
        <p:nvSpPr>
          <p:cNvPr id="5" name="Slide Number Placeholder 4"/>
          <p:cNvSpPr>
            <a:spLocks noGrp="1"/>
          </p:cNvSpPr>
          <p:nvPr>
            <p:ph type="sldNum" sz="quarter" idx="12"/>
          </p:nvPr>
        </p:nvSpPr>
        <p:spPr/>
        <p:txBody>
          <a:bodyPr/>
          <a:lstStyle/>
          <a:p>
            <a:fld id="{CA8D9AD5-F248-4919-864A-CFD76CC027D6}" type="slidenum">
              <a:rPr lang="en-US" smtClean="0">
                <a:solidFill>
                  <a:srgbClr val="E5E8E8"/>
                </a:solidFill>
              </a:rPr>
              <a:pPr/>
              <a:t>7</a:t>
            </a:fld>
            <a:endParaRPr lang="en-US" dirty="0">
              <a:solidFill>
                <a:srgbClr val="E5E8E8"/>
              </a:solidFill>
            </a:endParaRPr>
          </a:p>
        </p:txBody>
      </p:sp>
    </p:spTree>
    <p:extLst>
      <p:ext uri="{BB962C8B-B14F-4D97-AF65-F5344CB8AC3E}">
        <p14:creationId xmlns:p14="http://schemas.microsoft.com/office/powerpoint/2010/main" val="109551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1120" y="467360"/>
            <a:ext cx="9509760" cy="744563"/>
          </a:xfrm>
        </p:spPr>
        <p:txBody>
          <a:bodyPr/>
          <a:lstStyle/>
          <a:p>
            <a:r>
              <a:rPr lang="en-US" dirty="0" smtClean="0"/>
              <a:t>Agenda</a:t>
            </a:r>
            <a:endParaRPr lang="en-US" dirty="0"/>
          </a:p>
        </p:txBody>
      </p:sp>
      <p:sp>
        <p:nvSpPr>
          <p:cNvPr id="4" name="Content Placeholder 13"/>
          <p:cNvSpPr txBox="1">
            <a:spLocks/>
          </p:cNvSpPr>
          <p:nvPr/>
        </p:nvSpPr>
        <p:spPr>
          <a:xfrm>
            <a:off x="1341120" y="1932476"/>
            <a:ext cx="9509760" cy="4669492"/>
          </a:xfrm>
          <a:prstGeom prst="rect">
            <a:avLst/>
          </a:prstGeom>
        </p:spPr>
        <p:txBody>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a:buFont typeface="Wingdings" panose="05000000000000000000" pitchFamily="2" charset="2"/>
              <a:buChar char="Ø"/>
            </a:pPr>
            <a:r>
              <a:rPr lang="en-US" sz="2800" dirty="0" smtClean="0">
                <a:solidFill>
                  <a:schemeClr val="bg2">
                    <a:lumMod val="75000"/>
                  </a:schemeClr>
                </a:solidFill>
              </a:rPr>
              <a:t>Why and what do we have to change?</a:t>
            </a:r>
          </a:p>
          <a:p>
            <a:pPr>
              <a:buFont typeface="Wingdings" panose="05000000000000000000" pitchFamily="2" charset="2"/>
              <a:buChar char="Ø"/>
            </a:pPr>
            <a:r>
              <a:rPr lang="en-US" sz="2800" dirty="0" smtClean="0">
                <a:solidFill>
                  <a:schemeClr val="tx1"/>
                </a:solidFill>
              </a:rPr>
              <a:t>Open </a:t>
            </a:r>
            <a:r>
              <a:rPr lang="en-US" sz="2800" dirty="0">
                <a:solidFill>
                  <a:schemeClr val="tx1"/>
                </a:solidFill>
              </a:rPr>
              <a:t>Source Circular Economy – </a:t>
            </a:r>
            <a:r>
              <a:rPr lang="en-US" sz="2800" dirty="0" smtClean="0">
                <a:solidFill>
                  <a:schemeClr val="tx1"/>
                </a:solidFill>
              </a:rPr>
              <a:t>definition </a:t>
            </a:r>
            <a:r>
              <a:rPr lang="en-US" sz="2800" dirty="0">
                <a:solidFill>
                  <a:schemeClr val="tx1"/>
                </a:solidFill>
              </a:rPr>
              <a:t>and </a:t>
            </a:r>
            <a:r>
              <a:rPr lang="en-US" sz="2800" dirty="0" smtClean="0">
                <a:solidFill>
                  <a:schemeClr val="tx1"/>
                </a:solidFill>
              </a:rPr>
              <a:t>opportunities</a:t>
            </a:r>
          </a:p>
          <a:p>
            <a:pPr>
              <a:buFont typeface="Wingdings" panose="05000000000000000000" pitchFamily="2" charset="2"/>
              <a:buChar char="Ø"/>
            </a:pPr>
            <a:r>
              <a:rPr lang="en-US" sz="2800" dirty="0" smtClean="0">
                <a:solidFill>
                  <a:schemeClr val="bg2">
                    <a:lumMod val="75000"/>
                  </a:schemeClr>
                </a:solidFill>
              </a:rPr>
              <a:t>Energy – 100% renewable, sustainable</a:t>
            </a:r>
          </a:p>
          <a:p>
            <a:pPr>
              <a:buFont typeface="Wingdings" panose="05000000000000000000" pitchFamily="2" charset="2"/>
              <a:buChar char="Ø"/>
            </a:pPr>
            <a:r>
              <a:rPr lang="en-US" sz="2800" dirty="0" smtClean="0">
                <a:solidFill>
                  <a:schemeClr val="bg2">
                    <a:lumMod val="75000"/>
                  </a:schemeClr>
                </a:solidFill>
              </a:rPr>
              <a:t>Energy in OSCE - success stories</a:t>
            </a:r>
            <a:endParaRPr lang="en-US" sz="2800" dirty="0">
              <a:solidFill>
                <a:schemeClr val="bg2">
                  <a:lumMod val="75000"/>
                </a:schemeClr>
              </a:solidFill>
            </a:endParaRPr>
          </a:p>
          <a:p>
            <a:pPr>
              <a:buFont typeface="Wingdings" panose="05000000000000000000" pitchFamily="2" charset="2"/>
              <a:buChar char="Ø"/>
            </a:pPr>
            <a:r>
              <a:rPr lang="en-US" sz="2800" dirty="0" smtClean="0">
                <a:solidFill>
                  <a:schemeClr val="bg2">
                    <a:lumMod val="75000"/>
                  </a:schemeClr>
                </a:solidFill>
              </a:rPr>
              <a:t>Q&amp;A</a:t>
            </a:r>
          </a:p>
          <a:p>
            <a:endParaRPr lang="en-US" b="1" dirty="0"/>
          </a:p>
        </p:txBody>
      </p:sp>
      <p:sp>
        <p:nvSpPr>
          <p:cNvPr id="7" name="Footer Placeholder 6"/>
          <p:cNvSpPr>
            <a:spLocks noGrp="1"/>
          </p:cNvSpPr>
          <p:nvPr>
            <p:ph type="ftr" sz="quarter" idx="11"/>
          </p:nvPr>
        </p:nvSpPr>
        <p:spPr/>
        <p:txBody>
          <a:bodyPr/>
          <a:lstStyle/>
          <a:p>
            <a:r>
              <a:rPr lang="en-US" dirty="0" smtClean="0">
                <a:solidFill>
                  <a:srgbClr val="E5E8E8"/>
                </a:solidFill>
              </a:rPr>
              <a:t>ESWcon 2018</a:t>
            </a:r>
            <a:endParaRPr lang="en-US" dirty="0">
              <a:solidFill>
                <a:srgbClr val="E5E8E8"/>
              </a:solidFill>
            </a:endParaRPr>
          </a:p>
        </p:txBody>
      </p:sp>
      <p:sp>
        <p:nvSpPr>
          <p:cNvPr id="8" name="Date Placeholder 7"/>
          <p:cNvSpPr>
            <a:spLocks noGrp="1"/>
          </p:cNvSpPr>
          <p:nvPr>
            <p:ph type="dt" sz="half" idx="10"/>
          </p:nvPr>
        </p:nvSpPr>
        <p:spPr/>
        <p:txBody>
          <a:bodyPr/>
          <a:lstStyle/>
          <a:p>
            <a:r>
              <a:rPr lang="en-US" dirty="0" smtClean="0">
                <a:solidFill>
                  <a:srgbClr val="E5E8E8"/>
                </a:solidFill>
              </a:rPr>
              <a:t>April 2018</a:t>
            </a:r>
            <a:endParaRPr lang="en-US" dirty="0">
              <a:solidFill>
                <a:srgbClr val="E5E8E8"/>
              </a:solidFill>
            </a:endParaRPr>
          </a:p>
        </p:txBody>
      </p:sp>
      <p:sp>
        <p:nvSpPr>
          <p:cNvPr id="2" name="Slide Number Placeholder 1"/>
          <p:cNvSpPr>
            <a:spLocks noGrp="1"/>
          </p:cNvSpPr>
          <p:nvPr>
            <p:ph type="sldNum" sz="quarter" idx="12"/>
          </p:nvPr>
        </p:nvSpPr>
        <p:spPr/>
        <p:txBody>
          <a:bodyPr/>
          <a:lstStyle/>
          <a:p>
            <a:fld id="{CA8D9AD5-F248-4919-864A-CFD76CC027D6}" type="slidenum">
              <a:rPr lang="en-US" smtClean="0">
                <a:solidFill>
                  <a:srgbClr val="E5E8E8"/>
                </a:solidFill>
              </a:rPr>
              <a:pPr/>
              <a:t>8</a:t>
            </a:fld>
            <a:endParaRPr lang="en-US" dirty="0">
              <a:solidFill>
                <a:srgbClr val="E5E8E8"/>
              </a:solidFill>
            </a:endParaRPr>
          </a:p>
        </p:txBody>
      </p:sp>
    </p:spTree>
    <p:extLst>
      <p:ext uri="{BB962C8B-B14F-4D97-AF65-F5344CB8AC3E}">
        <p14:creationId xmlns:p14="http://schemas.microsoft.com/office/powerpoint/2010/main" val="255822548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494495"/>
          </a:xfrm>
        </p:spPr>
        <p:txBody>
          <a:bodyPr>
            <a:normAutofit fontScale="90000"/>
          </a:bodyPr>
          <a:lstStyle/>
          <a:p>
            <a:pPr algn="ctr"/>
            <a:r>
              <a:rPr lang="en-US" dirty="0" smtClean="0"/>
              <a:t>CIRCULAR ECONOMY</a:t>
            </a:r>
            <a:endParaRPr lang="en-US" dirty="0"/>
          </a:p>
        </p:txBody>
      </p:sp>
      <p:sp>
        <p:nvSpPr>
          <p:cNvPr id="4" name="Footer Placeholder 3"/>
          <p:cNvSpPr>
            <a:spLocks noGrp="1"/>
          </p:cNvSpPr>
          <p:nvPr>
            <p:ph type="ftr" sz="quarter" idx="11"/>
          </p:nvPr>
        </p:nvSpPr>
        <p:spPr/>
        <p:txBody>
          <a:bodyPr/>
          <a:lstStyle/>
          <a:p>
            <a:r>
              <a:rPr lang="pt-BR" smtClean="0"/>
              <a:t>ESWcon 2018</a:t>
            </a:r>
            <a:endParaRPr lang="en-US" dirty="0"/>
          </a:p>
        </p:txBody>
      </p:sp>
      <p:sp>
        <p:nvSpPr>
          <p:cNvPr id="6" name="Shape 230"/>
          <p:cNvSpPr txBox="1">
            <a:spLocks/>
          </p:cNvSpPr>
          <p:nvPr/>
        </p:nvSpPr>
        <p:spPr>
          <a:xfrm>
            <a:off x="1541845" y="1157288"/>
            <a:ext cx="9416668" cy="5343525"/>
          </a:xfrm>
          <a:prstGeom prst="rect">
            <a:avLst/>
          </a:prstGeom>
          <a:noFill/>
          <a:ln>
            <a:noFill/>
          </a:ln>
        </p:spPr>
        <p:txBody>
          <a:bodyPr lIns="91425" tIns="45700" rIns="91425" bIns="45700" anchor="t" anchorCtr="0">
            <a:noAutofit/>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548640" indent="-457200">
              <a:lnSpc>
                <a:spcPct val="80000"/>
              </a:lnSpc>
              <a:spcBef>
                <a:spcPts val="0"/>
              </a:spcBef>
              <a:buClr>
                <a:srgbClr val="404040"/>
              </a:buClr>
              <a:buSzPct val="103126"/>
            </a:pPr>
            <a:r>
              <a:rPr lang="en-US" sz="2950" dirty="0" smtClean="0">
                <a:solidFill>
                  <a:srgbClr val="404040"/>
                </a:solidFill>
                <a:latin typeface="Calibri"/>
                <a:ea typeface="Calibri"/>
                <a:cs typeface="Calibri"/>
                <a:sym typeface="Calibri"/>
              </a:rPr>
              <a:t>Industrial </a:t>
            </a:r>
            <a:r>
              <a:rPr lang="en-US" sz="2950" dirty="0">
                <a:solidFill>
                  <a:srgbClr val="404040"/>
                </a:solidFill>
                <a:latin typeface="Calibri"/>
                <a:ea typeface="Calibri"/>
                <a:cs typeface="Calibri"/>
                <a:sym typeface="Calibri"/>
              </a:rPr>
              <a:t>model designed and managed around </a:t>
            </a:r>
            <a:r>
              <a:rPr lang="en-US" sz="2950" b="1" dirty="0">
                <a:solidFill>
                  <a:srgbClr val="404040"/>
                </a:solidFill>
                <a:latin typeface="Calibri"/>
                <a:ea typeface="Calibri"/>
                <a:cs typeface="Calibri"/>
                <a:sym typeface="Calibri"/>
              </a:rPr>
              <a:t>circular flows </a:t>
            </a:r>
            <a:r>
              <a:rPr lang="en-US" sz="2950" dirty="0">
                <a:solidFill>
                  <a:srgbClr val="404040"/>
                </a:solidFill>
                <a:latin typeface="Calibri"/>
                <a:ea typeface="Calibri"/>
                <a:cs typeface="Calibri"/>
                <a:sym typeface="Calibri"/>
              </a:rPr>
              <a:t>of resources, products, processes that </a:t>
            </a:r>
            <a:r>
              <a:rPr lang="en-US" sz="2950" dirty="0" smtClean="0">
                <a:solidFill>
                  <a:srgbClr val="404040"/>
                </a:solidFill>
                <a:latin typeface="Calibri"/>
                <a:ea typeface="Calibri"/>
                <a:cs typeface="Calibri"/>
                <a:sym typeface="Calibri"/>
              </a:rPr>
              <a:t>are</a:t>
            </a:r>
          </a:p>
          <a:p>
            <a:pPr marL="91440" lvl="0" indent="0">
              <a:lnSpc>
                <a:spcPct val="80000"/>
              </a:lnSpc>
              <a:spcBef>
                <a:spcPts val="0"/>
              </a:spcBef>
              <a:buClr>
                <a:srgbClr val="404040"/>
              </a:buClr>
              <a:buSzPct val="103126"/>
              <a:buNone/>
            </a:pPr>
            <a:endParaRPr lang="en-US" dirty="0">
              <a:solidFill>
                <a:srgbClr val="404040"/>
              </a:solidFill>
              <a:latin typeface="Calibri"/>
              <a:ea typeface="Calibri"/>
              <a:cs typeface="Calibri"/>
              <a:sym typeface="Calibri"/>
            </a:endParaRPr>
          </a:p>
          <a:p>
            <a:pPr marL="1051560" lvl="4" indent="-285750">
              <a:lnSpc>
                <a:spcPct val="80000"/>
              </a:lnSpc>
              <a:spcBef>
                <a:spcPts val="0"/>
              </a:spcBef>
              <a:buClr>
                <a:srgbClr val="404040"/>
              </a:buClr>
              <a:buSzPct val="103126"/>
              <a:buFont typeface="Arial"/>
              <a:buChar char="–"/>
            </a:pPr>
            <a:r>
              <a:rPr lang="en-US" sz="2400" dirty="0">
                <a:solidFill>
                  <a:srgbClr val="404040"/>
                </a:solidFill>
                <a:latin typeface="Calibri"/>
                <a:ea typeface="Calibri"/>
                <a:cs typeface="Calibri"/>
                <a:sym typeface="Calibri"/>
              </a:rPr>
              <a:t>Renewable, long-lasting, high value</a:t>
            </a:r>
          </a:p>
          <a:p>
            <a:pPr marL="411480" lvl="2" indent="-107950">
              <a:lnSpc>
                <a:spcPct val="80000"/>
              </a:lnSpc>
              <a:spcBef>
                <a:spcPts val="0"/>
              </a:spcBef>
              <a:buClr>
                <a:schemeClr val="dk1"/>
              </a:buClr>
              <a:buNone/>
            </a:pPr>
            <a:endParaRPr lang="en-US" sz="2400" dirty="0">
              <a:solidFill>
                <a:srgbClr val="404040"/>
              </a:solidFill>
              <a:latin typeface="Calibri"/>
              <a:ea typeface="Calibri"/>
              <a:cs typeface="Calibri"/>
              <a:sym typeface="Calibri"/>
            </a:endParaRPr>
          </a:p>
          <a:p>
            <a:pPr marL="1051560" lvl="4" indent="-285750">
              <a:lnSpc>
                <a:spcPct val="80000"/>
              </a:lnSpc>
              <a:spcBef>
                <a:spcPts val="0"/>
              </a:spcBef>
              <a:buClr>
                <a:srgbClr val="404040"/>
              </a:buClr>
              <a:buSzPct val="103126"/>
              <a:buFont typeface="Arial"/>
              <a:buChar char="–"/>
            </a:pPr>
            <a:r>
              <a:rPr lang="en-US" sz="2400" dirty="0">
                <a:solidFill>
                  <a:srgbClr val="404040"/>
                </a:solidFill>
                <a:latin typeface="Calibri"/>
                <a:ea typeface="Calibri"/>
                <a:cs typeface="Calibri"/>
                <a:sym typeface="Calibri"/>
              </a:rPr>
              <a:t>Low carbon, low entropy, low waste</a:t>
            </a:r>
          </a:p>
          <a:p>
            <a:pPr marL="411480" lvl="2" indent="-107950">
              <a:lnSpc>
                <a:spcPct val="80000"/>
              </a:lnSpc>
              <a:spcBef>
                <a:spcPts val="0"/>
              </a:spcBef>
              <a:buClr>
                <a:schemeClr val="dk1"/>
              </a:buClr>
              <a:buNone/>
            </a:pPr>
            <a:endParaRPr lang="en-US" sz="2400" dirty="0">
              <a:solidFill>
                <a:srgbClr val="404040"/>
              </a:solidFill>
              <a:latin typeface="Calibri"/>
              <a:ea typeface="Calibri"/>
              <a:cs typeface="Calibri"/>
              <a:sym typeface="Calibri"/>
            </a:endParaRPr>
          </a:p>
          <a:p>
            <a:pPr marL="1051560" lvl="4" indent="-285750">
              <a:lnSpc>
                <a:spcPct val="80000"/>
              </a:lnSpc>
              <a:spcBef>
                <a:spcPts val="0"/>
              </a:spcBef>
              <a:buClr>
                <a:srgbClr val="404040"/>
              </a:buClr>
              <a:buSzPct val="103126"/>
              <a:buFont typeface="Arial"/>
              <a:buChar char="–"/>
            </a:pPr>
            <a:r>
              <a:rPr lang="en-US" sz="2400" dirty="0">
                <a:solidFill>
                  <a:srgbClr val="404040"/>
                </a:solidFill>
                <a:latin typeface="Calibri"/>
                <a:ea typeface="Calibri"/>
                <a:cs typeface="Calibri"/>
                <a:sym typeface="Calibri"/>
              </a:rPr>
              <a:t>Non-toxic, clean, nourishing, healthy </a:t>
            </a:r>
            <a:endParaRPr lang="en-US" sz="2000" dirty="0" smtClean="0">
              <a:solidFill>
                <a:srgbClr val="404040"/>
              </a:solidFill>
              <a:latin typeface="Calibri"/>
              <a:ea typeface="Calibri"/>
              <a:cs typeface="Calibri"/>
              <a:sym typeface="Calibri"/>
            </a:endParaRPr>
          </a:p>
          <a:p>
            <a:pPr marL="91440" lvl="1" indent="0">
              <a:lnSpc>
                <a:spcPct val="80000"/>
              </a:lnSpc>
              <a:spcBef>
                <a:spcPts val="0"/>
              </a:spcBef>
              <a:buClr>
                <a:srgbClr val="404040"/>
              </a:buClr>
              <a:buSzPct val="103126"/>
              <a:buNone/>
            </a:pPr>
            <a:endParaRPr lang="en-US" sz="2000" dirty="0">
              <a:solidFill>
                <a:srgbClr val="404040"/>
              </a:solidFill>
              <a:latin typeface="Calibri"/>
              <a:ea typeface="Calibri"/>
              <a:cs typeface="Calibri"/>
              <a:sym typeface="Calibri"/>
            </a:endParaRPr>
          </a:p>
          <a:p>
            <a:pPr marL="548640" indent="-457200">
              <a:lnSpc>
                <a:spcPct val="80000"/>
              </a:lnSpc>
              <a:spcBef>
                <a:spcPts val="0"/>
              </a:spcBef>
              <a:buClr>
                <a:srgbClr val="404040"/>
              </a:buClr>
              <a:buSzPct val="103126"/>
            </a:pPr>
            <a:r>
              <a:rPr lang="en-US" sz="2950" dirty="0" smtClean="0">
                <a:solidFill>
                  <a:srgbClr val="404040"/>
                </a:solidFill>
                <a:latin typeface="Calibri"/>
                <a:ea typeface="Calibri"/>
                <a:cs typeface="Calibri"/>
                <a:sym typeface="Calibri"/>
              </a:rPr>
              <a:t>The concept was developed in industrial ecology and prescribes industry as a </a:t>
            </a:r>
            <a:r>
              <a:rPr lang="en-US" sz="2950" b="1" dirty="0" smtClean="0">
                <a:solidFill>
                  <a:srgbClr val="404040"/>
                </a:solidFill>
                <a:latin typeface="Calibri"/>
                <a:ea typeface="Calibri"/>
                <a:cs typeface="Calibri"/>
                <a:sym typeface="Calibri"/>
              </a:rPr>
              <a:t>human-made ecosystem </a:t>
            </a:r>
            <a:r>
              <a:rPr lang="en-US" sz="2950" dirty="0" smtClean="0">
                <a:solidFill>
                  <a:srgbClr val="404040"/>
                </a:solidFill>
                <a:latin typeface="Calibri"/>
                <a:ea typeface="Calibri"/>
                <a:cs typeface="Calibri"/>
                <a:sym typeface="Calibri"/>
              </a:rPr>
              <a:t>operating on the same principles as the natural ecosystem</a:t>
            </a:r>
            <a:endParaRPr lang="en-US" sz="855" dirty="0">
              <a:solidFill>
                <a:srgbClr val="404040"/>
              </a:solidFill>
              <a:latin typeface="Calibri"/>
              <a:ea typeface="Calibri"/>
              <a:cs typeface="Calibri"/>
              <a:sym typeface="Calibri"/>
            </a:endParaRPr>
          </a:p>
          <a:p>
            <a:pPr marL="0" lvl="0" indent="0" algn="r">
              <a:lnSpc>
                <a:spcPct val="80000"/>
              </a:lnSpc>
              <a:spcBef>
                <a:spcPts val="0"/>
              </a:spcBef>
              <a:buClr>
                <a:schemeClr val="dk1"/>
              </a:buClr>
              <a:buNone/>
            </a:pPr>
            <a:endParaRPr lang="en-US" sz="2042" dirty="0">
              <a:solidFill>
                <a:srgbClr val="404040"/>
              </a:solidFill>
              <a:latin typeface="Calibri"/>
              <a:ea typeface="Calibri"/>
              <a:cs typeface="Calibri"/>
              <a:sym typeface="Calibri"/>
            </a:endParaRPr>
          </a:p>
          <a:p>
            <a:pPr marL="0" lvl="0" indent="0">
              <a:lnSpc>
                <a:spcPct val="80000"/>
              </a:lnSpc>
              <a:spcBef>
                <a:spcPts val="0"/>
              </a:spcBef>
              <a:buClr>
                <a:srgbClr val="404040"/>
              </a:buClr>
              <a:buSzPct val="25000"/>
              <a:buNone/>
            </a:pPr>
            <a:r>
              <a:rPr lang="en-US" dirty="0">
                <a:solidFill>
                  <a:srgbClr val="404040"/>
                </a:solidFill>
                <a:latin typeface="Calibri"/>
                <a:ea typeface="Calibri"/>
                <a:cs typeface="Calibri"/>
                <a:sym typeface="Calibri"/>
              </a:rPr>
              <a:t>Similar concepts: blue economy, industrial symbiosis, by-product synergy, steady-state economy, </a:t>
            </a:r>
            <a:r>
              <a:rPr lang="en-US" dirty="0" smtClean="0">
                <a:solidFill>
                  <a:srgbClr val="404040"/>
                </a:solidFill>
                <a:latin typeface="Calibri"/>
                <a:ea typeface="Calibri"/>
                <a:cs typeface="Calibri"/>
                <a:sym typeface="Calibri"/>
              </a:rPr>
              <a:t>industrial </a:t>
            </a:r>
            <a:r>
              <a:rPr lang="en-US" dirty="0">
                <a:solidFill>
                  <a:srgbClr val="404040"/>
                </a:solidFill>
                <a:latin typeface="Calibri"/>
                <a:ea typeface="Calibri"/>
                <a:cs typeface="Calibri"/>
                <a:sym typeface="Calibri"/>
              </a:rPr>
              <a:t>ecology, eco-industrial parks, bio-based </a:t>
            </a:r>
            <a:r>
              <a:rPr lang="en-US" dirty="0" smtClean="0">
                <a:solidFill>
                  <a:srgbClr val="404040"/>
                </a:solidFill>
                <a:latin typeface="Calibri"/>
                <a:ea typeface="Calibri"/>
                <a:cs typeface="Calibri"/>
                <a:sym typeface="Calibri"/>
              </a:rPr>
              <a:t>economy, farm-to-factory, wellbeing economy</a:t>
            </a:r>
            <a:endParaRPr lang="en-US" dirty="0">
              <a:solidFill>
                <a:srgbClr val="404040"/>
              </a:solidFill>
              <a:latin typeface="Calibri"/>
              <a:ea typeface="Calibri"/>
              <a:cs typeface="Calibri"/>
              <a:sym typeface="Calibri"/>
            </a:endParaRPr>
          </a:p>
        </p:txBody>
      </p:sp>
      <p:sp>
        <p:nvSpPr>
          <p:cNvPr id="3" name="Date Placeholder 2"/>
          <p:cNvSpPr>
            <a:spLocks noGrp="1"/>
          </p:cNvSpPr>
          <p:nvPr>
            <p:ph type="dt" sz="half" idx="10"/>
          </p:nvPr>
        </p:nvSpPr>
        <p:spPr/>
        <p:txBody>
          <a:bodyPr/>
          <a:lstStyle/>
          <a:p>
            <a:r>
              <a:rPr lang="en-US" dirty="0" smtClean="0"/>
              <a:t>April 2018</a:t>
            </a:r>
            <a:endParaRPr lang="en-US" dirty="0"/>
          </a:p>
        </p:txBody>
      </p:sp>
      <p:sp>
        <p:nvSpPr>
          <p:cNvPr id="5" name="Slide Number Placeholder 4"/>
          <p:cNvSpPr>
            <a:spLocks noGrp="1"/>
          </p:cNvSpPr>
          <p:nvPr>
            <p:ph type="sldNum" sz="quarter" idx="12"/>
          </p:nvPr>
        </p:nvSpPr>
        <p:spPr/>
        <p:txBody>
          <a:bodyPr/>
          <a:lstStyle/>
          <a:p>
            <a:fld id="{CA8D9AD5-F248-4919-864A-CFD76CC027D6}" type="slidenum">
              <a:rPr lang="en-US" smtClean="0">
                <a:solidFill>
                  <a:srgbClr val="E5E8E8"/>
                </a:solidFill>
              </a:rPr>
              <a:pPr/>
              <a:t>9</a:t>
            </a:fld>
            <a:endParaRPr lang="en-US" dirty="0">
              <a:solidFill>
                <a:srgbClr val="E5E8E8"/>
              </a:solidFill>
            </a:endParaRPr>
          </a:p>
        </p:txBody>
      </p:sp>
    </p:spTree>
    <p:extLst>
      <p:ext uri="{BB962C8B-B14F-4D97-AF65-F5344CB8AC3E}">
        <p14:creationId xmlns:p14="http://schemas.microsoft.com/office/powerpoint/2010/main" val="395556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TotalTime>
  <Words>3501</Words>
  <Application>Microsoft Office PowerPoint</Application>
  <PresentationFormat>Widescreen</PresentationFormat>
  <Paragraphs>502</Paragraphs>
  <Slides>40</Slides>
  <Notes>38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51" baseType="lpstr">
      <vt:lpstr>宋体</vt:lpstr>
      <vt:lpstr>Arial</vt:lpstr>
      <vt:lpstr>Arial Narrow</vt:lpstr>
      <vt:lpstr>Calibri</vt:lpstr>
      <vt:lpstr>Corbel</vt:lpstr>
      <vt:lpstr>Euphemia</vt:lpstr>
      <vt:lpstr>Times New Roman</vt:lpstr>
      <vt:lpstr>Wingdings</vt:lpstr>
      <vt:lpstr>Banded Design Blue 16x9</vt:lpstr>
      <vt:lpstr>1_Banded Design Blue 16x9</vt:lpstr>
      <vt:lpstr>Slide</vt:lpstr>
      <vt:lpstr>ENERGY IN THE OPEN SOURCE  CIRCULAR ECONOMY  ESWcon 2018 Georgia Institute of Technology  </vt:lpstr>
      <vt:lpstr>Agenda</vt:lpstr>
      <vt:lpstr>PowerPoint Presentation</vt:lpstr>
      <vt:lpstr>PowerPoint Presentation</vt:lpstr>
      <vt:lpstr>PowerPoint Presentation</vt:lpstr>
      <vt:lpstr>PowerPoint Presentation</vt:lpstr>
      <vt:lpstr>ANTHROPOCENE – SUSTAINABILITY SINE QUA NON</vt:lpstr>
      <vt:lpstr>Agenda</vt:lpstr>
      <vt:lpstr>CIRCULAR ECONOMY</vt:lpstr>
      <vt:lpstr>PowerPoint Presentation</vt:lpstr>
      <vt:lpstr>Open Source </vt:lpstr>
      <vt:lpstr>Open Source Circular Economy </vt:lpstr>
      <vt:lpstr>PowerPoint Presentation</vt:lpstr>
      <vt:lpstr>PowerPoint Presentation</vt:lpstr>
      <vt:lpstr>Agenda</vt:lpstr>
      <vt:lpstr>PowerPoint Presentation</vt:lpstr>
      <vt:lpstr>PowerPoint Presentation</vt:lpstr>
      <vt:lpstr>PowerPoint Presentation</vt:lpstr>
      <vt:lpstr>PowerPoint Presentation</vt:lpstr>
      <vt:lpstr>Agenda</vt:lpstr>
      <vt:lpstr>PowerPoint Presentation</vt:lpstr>
      <vt:lpstr>PowerPoint Presentation</vt:lpstr>
      <vt:lpstr>Tesla Electric Vehicles – Open Source</vt:lpstr>
      <vt:lpstr>Energy – Farming Symbiosis </vt:lpstr>
      <vt:lpstr>Energy – No Wasted Assets</vt:lpstr>
      <vt:lpstr>Energy – Highly Innovative Solutions</vt:lpstr>
      <vt:lpstr>Energy – Highly Innovative Solutions</vt:lpstr>
      <vt:lpstr>Energy – Farming Symbiosis</vt:lpstr>
      <vt:lpstr>Energy – Mobility System </vt:lpstr>
      <vt:lpstr>Energy – Mobility System</vt:lpstr>
      <vt:lpstr>Agenda</vt:lpstr>
      <vt:lpstr>PowerPoint Presentation</vt:lpstr>
      <vt:lpstr>PowerPoint Presentation</vt:lpstr>
      <vt:lpstr>Back-up</vt:lpstr>
      <vt:lpstr>PowerPoint Presentation</vt:lpstr>
      <vt:lpstr>PowerPoint Presentation</vt:lpstr>
      <vt:lpstr>MANUFACTURING PROCESSES</vt:lpstr>
      <vt:lpstr>MANUFACTURING PROCESSES</vt:lpstr>
      <vt:lpstr>EMBODIED ENERGY/EMISSIONS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Leahu-Aluas</dc:creator>
  <cp:lastModifiedBy>Silvia Leahu-Aluas</cp:lastModifiedBy>
  <cp:revision>152</cp:revision>
  <dcterms:created xsi:type="dcterms:W3CDTF">2017-10-26T13:15:50Z</dcterms:created>
  <dcterms:modified xsi:type="dcterms:W3CDTF">2018-04-23T18:08:46Z</dcterms:modified>
</cp:coreProperties>
</file>